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 id="2147483672" r:id="rId2"/>
  </p:sldMasterIdLst>
  <p:notesMasterIdLst>
    <p:notesMasterId r:id="rId36"/>
  </p:notesMasterIdLst>
  <p:sldIdLst>
    <p:sldId id="256" r:id="rId3"/>
    <p:sldId id="257" r:id="rId4"/>
    <p:sldId id="258" r:id="rId5"/>
    <p:sldId id="259" r:id="rId6"/>
    <p:sldId id="260" r:id="rId7"/>
    <p:sldId id="261" r:id="rId8"/>
    <p:sldId id="262" r:id="rId9"/>
    <p:sldId id="263" r:id="rId10"/>
    <p:sldId id="264" r:id="rId11"/>
    <p:sldId id="265" r:id="rId12"/>
    <p:sldId id="269" r:id="rId13"/>
    <p:sldId id="270" r:id="rId14"/>
    <p:sldId id="266" r:id="rId15"/>
    <p:sldId id="267" r:id="rId16"/>
    <p:sldId id="268" r:id="rId17"/>
    <p:sldId id="271" r:id="rId18"/>
    <p:sldId id="272" r:id="rId19"/>
    <p:sldId id="273" r:id="rId20"/>
    <p:sldId id="274" r:id="rId21"/>
    <p:sldId id="275" r:id="rId22"/>
    <p:sldId id="290" r:id="rId23"/>
    <p:sldId id="291" r:id="rId24"/>
    <p:sldId id="292" r:id="rId25"/>
    <p:sldId id="293" r:id="rId26"/>
    <p:sldId id="294" r:id="rId27"/>
    <p:sldId id="281" r:id="rId28"/>
    <p:sldId id="282" r:id="rId29"/>
    <p:sldId id="283" r:id="rId30"/>
    <p:sldId id="284" r:id="rId31"/>
    <p:sldId id="287" r:id="rId32"/>
    <p:sldId id="285" r:id="rId33"/>
    <p:sldId id="288" r:id="rId34"/>
    <p:sldId id="289" r:id="rId3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BD087A5-A11B-47BF-8887-2F9F30C8BE14}">
  <a:tblStyle styleId="{CBD087A5-A11B-47BF-8887-2F9F30C8BE14}"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EED"/>
          </a:solidFill>
        </a:fill>
      </a:tcStyle>
    </a:wholeTbl>
    <a:band1H>
      <a:tcTxStyle/>
      <a:tcStyle>
        <a:tcBdr/>
        <a:fill>
          <a:solidFill>
            <a:srgbClr val="CADCD9"/>
          </a:solidFill>
        </a:fill>
      </a:tcStyle>
    </a:band1H>
    <a:band2H>
      <a:tcTxStyle/>
      <a:tcStyle>
        <a:tcBdr/>
      </a:tcStyle>
    </a:band2H>
    <a:band1V>
      <a:tcTxStyle/>
      <a:tcStyle>
        <a:tcBdr/>
        <a:fill>
          <a:solidFill>
            <a:srgbClr val="CADCD9"/>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44135" autoAdjust="0"/>
  </p:normalViewPr>
  <p:slideViewPr>
    <p:cSldViewPr snapToGrid="0" snapToObjects="1">
      <p:cViewPr varScale="1">
        <p:scale>
          <a:sx n="43" d="100"/>
          <a:sy n="43" d="100"/>
        </p:scale>
        <p:origin x="131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9708824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3" name="Shape 13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100"/>
              <a:buFont typeface="Arial"/>
              <a:buNone/>
            </a:pPr>
            <a:r>
              <a:rPr lang="en" sz="1300" dirty="0">
                <a:solidFill>
                  <a:srgbClr val="111111"/>
                </a:solidFill>
                <a:latin typeface="Source Sans Pro"/>
                <a:ea typeface="Source Sans Pro"/>
                <a:cs typeface="Source Sans Pro"/>
                <a:sym typeface="Source Sans Pro"/>
              </a:rPr>
              <a:t>Public goods - nonexcludable and nonrivalrous.</a:t>
            </a:r>
            <a:endParaRPr sz="1300"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r>
              <a:rPr lang="en" sz="1300" dirty="0">
                <a:solidFill>
                  <a:srgbClr val="111111"/>
                </a:solidFill>
                <a:latin typeface="Source Sans Pro"/>
                <a:ea typeface="Source Sans Pro"/>
                <a:cs typeface="Source Sans Pro"/>
                <a:sym typeface="Source Sans Pro"/>
              </a:rPr>
              <a:t>Nonexcludable means that it is costly or impossible for one user to exclude others from using a good.</a:t>
            </a:r>
            <a:endParaRPr sz="1300"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r>
              <a:rPr lang="en" sz="1300" dirty="0">
                <a:solidFill>
                  <a:srgbClr val="111111"/>
                </a:solidFill>
                <a:latin typeface="Source Sans Pro"/>
                <a:ea typeface="Source Sans Pro"/>
                <a:cs typeface="Source Sans Pro"/>
                <a:sym typeface="Source Sans Pro"/>
              </a:rPr>
              <a:t>Nonrivalrous means that when one person uses a good, it does not prevent others from using it.</a:t>
            </a:r>
            <a:endParaRPr sz="1300"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endParaRPr sz="1300"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r>
              <a:rPr lang="en" sz="1300" b="0" i="0" u="none" strike="noStrike" cap="none" dirty="0">
                <a:solidFill>
                  <a:srgbClr val="111111"/>
                </a:solidFill>
                <a:latin typeface="Source Sans Pro"/>
                <a:ea typeface="Source Sans Pro"/>
                <a:cs typeface="Source Sans Pro"/>
                <a:sym typeface="Source Sans Pro"/>
              </a:rPr>
              <a:t>A public good is an item consumed by society as a whole and not necessarily by an individual consumer. </a:t>
            </a:r>
            <a:endParaRPr sz="1300" b="0" i="0" u="none" strike="noStrike" cap="none"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r>
              <a:rPr lang="en" sz="1300" b="0" i="0" u="none" strike="noStrike" cap="none" dirty="0">
                <a:solidFill>
                  <a:srgbClr val="111111"/>
                </a:solidFill>
                <a:latin typeface="Source Sans Pro"/>
                <a:ea typeface="Source Sans Pro"/>
                <a:cs typeface="Source Sans Pro"/>
                <a:sym typeface="Source Sans Pro"/>
              </a:rPr>
              <a:t>Public goods are financed by tax revenues. </a:t>
            </a:r>
            <a:endParaRPr sz="1300" b="0" i="0" u="none" strike="noStrike" cap="none"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endParaRPr sz="1300"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r>
              <a:rPr lang="en" sz="1300" b="0" i="0" u="none" strike="noStrike" cap="none" dirty="0">
                <a:solidFill>
                  <a:srgbClr val="111111"/>
                </a:solidFill>
                <a:latin typeface="Source Sans Pro"/>
                <a:ea typeface="Source Sans Pro"/>
                <a:cs typeface="Source Sans Pro"/>
                <a:sym typeface="Source Sans Pro"/>
              </a:rPr>
              <a:t>All public goods must be consumed without reducing the availability of the good to others, and cannot be withheld from people who do not directly pay for them. Law enforcement is also an example of a public good.</a:t>
            </a:r>
            <a:endParaRPr sz="1300" b="0" i="0" u="none" strike="noStrike" cap="none"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endParaRPr sz="1300"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r>
              <a:rPr lang="en" sz="1300" b="0" i="0" u="none" strike="noStrike" cap="none" dirty="0">
                <a:solidFill>
                  <a:srgbClr val="111111"/>
                </a:solidFill>
                <a:latin typeface="Source Sans Pro"/>
                <a:ea typeface="Source Sans Pro"/>
                <a:cs typeface="Source Sans Pro"/>
                <a:sym typeface="Source Sans Pro"/>
              </a:rPr>
              <a:t>While public goods are important for a functioning society, there is an issue that arises when these goods are provided, called the free-rider problem. </a:t>
            </a:r>
            <a:endParaRPr sz="1300" b="0" i="0" u="none" strike="noStrike" cap="none" dirty="0">
              <a:solidFill>
                <a:srgbClr val="111111"/>
              </a:solidFill>
              <a:latin typeface="Source Sans Pro"/>
              <a:ea typeface="Source Sans Pro"/>
              <a:cs typeface="Source Sans Pro"/>
              <a:sym typeface="Source Sans Pro"/>
            </a:endParaRPr>
          </a:p>
          <a:p>
            <a:pPr marL="0" marR="0" lvl="0" indent="0" algn="l" rtl="0">
              <a:lnSpc>
                <a:spcPct val="115000"/>
              </a:lnSpc>
              <a:spcBef>
                <a:spcPts val="0"/>
              </a:spcBef>
              <a:spcAft>
                <a:spcPts val="0"/>
              </a:spcAft>
              <a:buClr>
                <a:srgbClr val="000000"/>
              </a:buClr>
              <a:buSzPts val="1100"/>
              <a:buFont typeface="Arial"/>
              <a:buNone/>
            </a:pPr>
            <a:endParaRPr sz="1300" b="0" i="0" u="none" strike="noStrike" cap="none" dirty="0">
              <a:solidFill>
                <a:srgbClr val="111111"/>
              </a:solidFill>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833599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83073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0" name="Shape 22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GB" sz="1100" b="0" i="0" u="none" strike="noStrike" cap="none" dirty="0">
                <a:solidFill>
                  <a:srgbClr val="000000"/>
                </a:solidFill>
                <a:latin typeface="Arial"/>
                <a:ea typeface="Arial"/>
                <a:cs typeface="Arial"/>
                <a:sym typeface="Arial"/>
              </a:rPr>
              <a:t>This summarises what Kris has already mentioned</a:t>
            </a:r>
            <a:endParaRPr lang="en" sz="1100" b="0" i="0" u="none" strike="noStrike" cap="none" dirty="0">
              <a:solidFill>
                <a:srgbClr val="000000"/>
              </a:solidFill>
              <a:latin typeface="Arial"/>
              <a:ea typeface="Arial"/>
              <a:cs typeface="Arial"/>
              <a:sym typeface="Arial"/>
            </a:endParaRPr>
          </a:p>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dirty="0">
                <a:solidFill>
                  <a:srgbClr val="000000"/>
                </a:solidFill>
                <a:latin typeface="Arial"/>
                <a:ea typeface="Arial"/>
                <a:cs typeface="Arial"/>
                <a:sym typeface="Arial"/>
              </a:rPr>
              <a:t>Publicly funded (you’ve already for it)</a:t>
            </a:r>
            <a:endParaRPr dirty="0"/>
          </a:p>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dirty="0">
                <a:solidFill>
                  <a:srgbClr val="000000"/>
                </a:solidFill>
                <a:latin typeface="Arial"/>
                <a:ea typeface="Arial"/>
                <a:cs typeface="Arial"/>
                <a:sym typeface="Arial"/>
              </a:rPr>
              <a:t>Public mission (because access supports impact)</a:t>
            </a:r>
            <a:endParaRPr dirty="0"/>
          </a:p>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dirty="0">
                <a:solidFill>
                  <a:srgbClr val="000000"/>
                </a:solidFill>
                <a:latin typeface="Arial"/>
                <a:ea typeface="Arial"/>
                <a:cs typeface="Arial"/>
                <a:sym typeface="Arial"/>
              </a:rPr>
              <a:t>Accountability (IGO recommendations underpin policy-making, </a:t>
            </a:r>
            <a:r>
              <a:rPr lang="en-GB" sz="1100" b="0" i="0" u="none" strike="noStrike" cap="none" dirty="0">
                <a:solidFill>
                  <a:srgbClr val="000000"/>
                </a:solidFill>
                <a:latin typeface="Arial"/>
                <a:ea typeface="Arial"/>
                <a:cs typeface="Arial"/>
                <a:sym typeface="Arial"/>
              </a:rPr>
              <a:t>especially in developing countries)</a:t>
            </a:r>
            <a:endParaRPr dirty="0"/>
          </a:p>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dirty="0">
                <a:solidFill>
                  <a:srgbClr val="000000"/>
                </a:solidFill>
                <a:latin typeface="Arial"/>
                <a:ea typeface="Arial"/>
                <a:cs typeface="Arial"/>
                <a:sym typeface="Arial"/>
              </a:rPr>
              <a:t>Consistency (SDG 16, G7 declarations etc)</a:t>
            </a:r>
            <a:endParaRPr dirty="0"/>
          </a:p>
          <a:p>
            <a:pPr marL="457200" marR="0" lvl="0" indent="-298450" algn="l" rtl="0">
              <a:lnSpc>
                <a:spcPct val="100000"/>
              </a:lnSpc>
              <a:spcBef>
                <a:spcPts val="0"/>
              </a:spcBef>
              <a:spcAft>
                <a:spcPts val="0"/>
              </a:spcAft>
              <a:buClr>
                <a:srgbClr val="000000"/>
              </a:buClr>
              <a:buSzPts val="1100"/>
              <a:buFont typeface="Arial"/>
              <a:buChar char="●"/>
            </a:pPr>
            <a:r>
              <a:rPr lang="en" sz="1100" b="0" i="0" u="none" strike="noStrike" cap="none" dirty="0">
                <a:solidFill>
                  <a:srgbClr val="000000"/>
                </a:solidFill>
                <a:latin typeface="Arial"/>
                <a:ea typeface="Arial"/>
                <a:cs typeface="Arial"/>
                <a:sym typeface="Arial"/>
              </a:rPr>
              <a:t>Exemplar (can lead the way)</a:t>
            </a:r>
            <a:endParaRPr dirty="0"/>
          </a:p>
          <a:p>
            <a:pPr marL="457200" marR="0" lvl="0" indent="-22860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7827212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6" name="Shape 22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dirty="0">
                <a:solidFill>
                  <a:srgbClr val="000000"/>
                </a:solidFill>
                <a:latin typeface="Arial"/>
                <a:ea typeface="Arial"/>
                <a:cs typeface="Arial"/>
                <a:sym typeface="Arial"/>
              </a:rPr>
              <a:t>Note Kris’s comments about the fate of depository libraries. But also the fact that libraries are so well placed to support this sort of work in general!</a:t>
            </a:r>
          </a:p>
          <a:p>
            <a:pPr marL="0" marR="0" lvl="0" indent="0" algn="l" rtl="0">
              <a:lnSpc>
                <a:spcPct val="100000"/>
              </a:lnSpc>
              <a:spcBef>
                <a:spcPts val="0"/>
              </a:spcBef>
              <a:spcAft>
                <a:spcPts val="0"/>
              </a:spcAft>
              <a:buClr>
                <a:srgbClr val="000000"/>
              </a:buClr>
              <a:buSzPts val="1100"/>
              <a:buFont typeface="Arial"/>
              <a:buNone/>
            </a:pPr>
            <a:endParaRPr lang="en-GB" sz="11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GB" sz="1100" b="0" i="0" u="none" strike="noStrike" cap="none" dirty="0">
                <a:solidFill>
                  <a:srgbClr val="000000"/>
                </a:solidFill>
                <a:latin typeface="Arial"/>
                <a:ea typeface="Arial"/>
                <a:cs typeface="Arial"/>
                <a:sym typeface="Arial"/>
              </a:rPr>
              <a:t>The selection we’ve made aims at providing a snapshot rather than anything else for now – given that there are 7000 IGOs out there, this could be a huge task. </a:t>
            </a:r>
          </a:p>
          <a:p>
            <a:pPr marL="0" marR="0" lvl="0" indent="0" algn="l" rtl="0">
              <a:lnSpc>
                <a:spcPct val="100000"/>
              </a:lnSpc>
              <a:spcBef>
                <a:spcPts val="0"/>
              </a:spcBef>
              <a:spcAft>
                <a:spcPts val="0"/>
              </a:spcAft>
              <a:buClr>
                <a:srgbClr val="000000"/>
              </a:buClr>
              <a:buSzPts val="1100"/>
              <a:buFont typeface="Arial"/>
              <a:buNone/>
            </a:pPr>
            <a:endParaRPr lang="en-GB" sz="11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858173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dirty="0">
                <a:solidFill>
                  <a:srgbClr val="000000"/>
                </a:solidFill>
                <a:latin typeface="Arial"/>
                <a:ea typeface="Arial"/>
                <a:cs typeface="Arial"/>
                <a:sym typeface="Arial"/>
              </a:rPr>
              <a:t>Note in particular the importance of downloading, crawling, data, and use for any lawful purpose. Of course there are also man other colours of OA…</a:t>
            </a:r>
            <a:endParaRPr sz="1100" b="0" i="0" u="none" strike="noStrike" cap="none" dirty="0">
              <a:solidFill>
                <a:srgbClr val="000000"/>
              </a:solidFill>
              <a:latin typeface="Arial"/>
              <a:ea typeface="Arial"/>
              <a:cs typeface="Arial"/>
              <a:sym typeface="Arial"/>
            </a:endParaRPr>
          </a:p>
        </p:txBody>
      </p:sp>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126512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dirty="0">
                <a:solidFill>
                  <a:srgbClr val="000000"/>
                </a:solidFill>
                <a:latin typeface="Arial"/>
                <a:ea typeface="Arial"/>
                <a:cs typeface="Arial"/>
                <a:sym typeface="Arial"/>
              </a:rPr>
              <a:t>On the IFLA side, it’s the above, but also with the key point of repositories. Key issue about interoperability, archiving. As highlighted in a statement by our Law Librarians in 2016, it’s also important to focus on authentication. </a:t>
            </a:r>
            <a:endParaRPr sz="1100" b="0" i="0" u="none" strike="noStrike" cap="none" dirty="0">
              <a:solidFill>
                <a:srgbClr val="000000"/>
              </a:solidFill>
              <a:latin typeface="Arial"/>
              <a:ea typeface="Arial"/>
              <a:cs typeface="Arial"/>
              <a:sym typeface="Arial"/>
            </a:endParaRPr>
          </a:p>
        </p:txBody>
      </p:sp>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74683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Shape 21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https://creativecommons.org/licenses/by-nc/3.0/igo/deed.en_US.</a:t>
            </a:r>
          </a:p>
          <a:p>
            <a:pPr marL="0" marR="0" lvl="0" indent="0" algn="l" rtl="0">
              <a:lnSpc>
                <a:spcPct val="100000"/>
              </a:lnSpc>
              <a:spcBef>
                <a:spcPts val="0"/>
              </a:spcBef>
              <a:spcAft>
                <a:spcPts val="0"/>
              </a:spcAft>
              <a:buClr>
                <a:srgbClr val="000000"/>
              </a:buClr>
              <a:buSzPts val="1100"/>
              <a:buFont typeface="Arial"/>
              <a:buNone/>
            </a:pPr>
            <a:endParaRPr lang="en" sz="11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Clearly CC has gone down the same line – </a:t>
            </a:r>
            <a:r>
              <a:rPr lang="en-GB" sz="1100" b="0" i="0" u="none" strike="noStrike" cap="none" dirty="0">
                <a:solidFill>
                  <a:srgbClr val="000000"/>
                </a:solidFill>
                <a:latin typeface="Arial"/>
                <a:ea typeface="Arial"/>
                <a:cs typeface="Arial"/>
                <a:sym typeface="Arial"/>
              </a:rPr>
              <a:t>don’t need to explain any of this really of course. The full set is available, and pretty well used too, as we’ll see. Indeed, it’s the variations on different types of CC licence that have shaped how we have looked to review the different licences on offer, be they CC or otherwise. </a:t>
            </a: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20769994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GB" dirty="0"/>
              <a:t>Clearly some IGOs are already active. We’ve mentioned UNESCO. There’s also the World Bank, WIPO (who helped design the CC IGO licence, but which could only sign up for it in 2016, and the European Commission. It’s encouraging, given the current discussion on copyright reforms, that there are some in Brussels who favour openness. </a:t>
            </a:r>
          </a:p>
          <a:p>
            <a:pPr marL="0" lvl="0" indent="0">
              <a:spcBef>
                <a:spcPts val="0"/>
              </a:spcBef>
              <a:spcAft>
                <a:spcPts val="0"/>
              </a:spcAft>
              <a:buNone/>
            </a:pPr>
            <a:endParaRPr lang="en-GB" dirty="0"/>
          </a:p>
          <a:p>
            <a:pPr marL="0" lvl="0" indent="0">
              <a:spcBef>
                <a:spcPts val="0"/>
              </a:spcBef>
              <a:spcAft>
                <a:spcPts val="0"/>
              </a:spcAft>
              <a:buNone/>
            </a:pPr>
            <a:r>
              <a:rPr lang="en-GB" dirty="0"/>
              <a:t>There are reasons behind this. On the practical/negative side, the costs of dealing with rights requests has been an issue for some. But there are positive ones – a desire to find ways to show impact to funders and members, a belief in openness in general, setting an example….</a:t>
            </a:r>
          </a:p>
          <a:p>
            <a:pPr marL="0" lvl="0" indent="0">
              <a:spcBef>
                <a:spcPts val="0"/>
              </a:spcBef>
              <a:spcAft>
                <a:spcPts val="0"/>
              </a:spcAft>
              <a:buNone/>
            </a:pPr>
            <a:endParaRPr lang="en-GB" dirty="0"/>
          </a:p>
          <a:p>
            <a:pPr marL="0" lvl="0" indent="0">
              <a:spcBef>
                <a:spcPts val="0"/>
              </a:spcBef>
              <a:spcAft>
                <a:spcPts val="0"/>
              </a:spcAft>
              <a:buNone/>
            </a:pPr>
            <a:r>
              <a:rPr lang="en-GB" dirty="0"/>
              <a:t>An interesting point is that these are organisations in different situations financially and politically. Not all are right, and there are different relations with members also. </a:t>
            </a:r>
          </a:p>
        </p:txBody>
      </p:sp>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7273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8" name="Shape 23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So here are the institutions we’ve looked at. </a:t>
            </a:r>
            <a:endParaRPr dirty="0"/>
          </a:p>
          <a:p>
            <a:pPr marL="15875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Have tried to spell this out so it makes some sense, but don’t hesitate to ask. </a:t>
            </a:r>
            <a:endParaRPr dirty="0"/>
          </a:p>
        </p:txBody>
      </p:sp>
    </p:spTree>
    <p:extLst>
      <p:ext uri="{BB962C8B-B14F-4D97-AF65-F5344CB8AC3E}">
        <p14:creationId xmlns:p14="http://schemas.microsoft.com/office/powerpoint/2010/main" val="2486331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3" name="Shape 24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a:solidFill>
                  <a:srgbClr val="000000"/>
                </a:solidFill>
                <a:latin typeface="Arial"/>
                <a:ea typeface="Arial"/>
                <a:cs typeface="Arial"/>
                <a:sym typeface="Arial"/>
              </a:rPr>
              <a:t>So the first slide – those organisations which have adopted CC licences of one form or another for all of their outputs. This is not to say they’re not also selling some products, but the fundamentals are licensed according to the terms set out by CC. </a:t>
            </a:r>
            <a:endParaRPr/>
          </a:p>
        </p:txBody>
      </p:sp>
    </p:spTree>
    <p:extLst>
      <p:ext uri="{BB962C8B-B14F-4D97-AF65-F5344CB8AC3E}">
        <p14:creationId xmlns:p14="http://schemas.microsoft.com/office/powerpoint/2010/main" val="1921961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9" name="Shape 24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This slide adds in those institutions which use CC licensing for at least some of their content. The International Labour Organisat</a:t>
            </a:r>
            <a:r>
              <a:rPr lang="en-GB" sz="1100" b="0" i="0" u="none" strike="noStrike" cap="none" dirty="0">
                <a:solidFill>
                  <a:srgbClr val="000000"/>
                </a:solidFill>
                <a:latin typeface="Arial"/>
                <a:ea typeface="Arial"/>
                <a:cs typeface="Arial"/>
                <a:sym typeface="Arial"/>
              </a:rPr>
              <a:t>i</a:t>
            </a:r>
            <a:r>
              <a:rPr lang="en" sz="1100" b="0" i="0" u="none" strike="noStrike" cap="none" dirty="0">
                <a:solidFill>
                  <a:srgbClr val="000000"/>
                </a:solidFill>
                <a:latin typeface="Arial"/>
                <a:ea typeface="Arial"/>
                <a:cs typeface="Arial"/>
                <a:sym typeface="Arial"/>
              </a:rPr>
              <a:t>on for example licences its audio and video under a CC non-commercial licence. The OECD’s PISA programme publishes its reports under a non-commercial share-alike licence. UNESCO’s publications are also out under share-alike licences, while the contents of the WHO’s Institutional Repository for Information Sharing are also up there. Work published by WHO staff or supported by </a:t>
            </a:r>
            <a:r>
              <a:rPr lang="en-GB" sz="1100" b="0" i="0" u="none" strike="noStrike" cap="none" dirty="0">
                <a:solidFill>
                  <a:srgbClr val="000000"/>
                </a:solidFill>
                <a:latin typeface="Arial"/>
                <a:ea typeface="Arial"/>
                <a:cs typeface="Arial"/>
                <a:sym typeface="Arial"/>
              </a:rPr>
              <a:t>the </a:t>
            </a:r>
            <a:r>
              <a:rPr lang="en" sz="1100" b="0" i="0" u="none" strike="noStrike" cap="none" dirty="0">
                <a:solidFill>
                  <a:srgbClr val="000000"/>
                </a:solidFill>
                <a:latin typeface="Arial"/>
                <a:ea typeface="Arial"/>
                <a:cs typeface="Arial"/>
                <a:sym typeface="Arial"/>
              </a:rPr>
              <a:t>WHO in external journals should also be published under a standard CC licence, </a:t>
            </a:r>
            <a:r>
              <a:rPr lang="en-GB" sz="1100" b="0" i="0" u="none" strike="noStrike" cap="none" dirty="0">
                <a:solidFill>
                  <a:srgbClr val="000000"/>
                </a:solidFill>
                <a:latin typeface="Arial"/>
                <a:ea typeface="Arial"/>
                <a:cs typeface="Arial"/>
                <a:sym typeface="Arial"/>
              </a:rPr>
              <a:t>although this can vary</a:t>
            </a:r>
            <a:r>
              <a:rPr lang="en" sz="1100" b="0" i="0" u="none" strike="noStrike" cap="none" dirty="0">
                <a:solidFill>
                  <a:srgbClr val="000000"/>
                </a:solidFill>
                <a:latin typeface="Arial"/>
                <a:ea typeface="Arial"/>
                <a:cs typeface="Arial"/>
                <a:sym typeface="Arial"/>
              </a:rPr>
              <a:t>. </a:t>
            </a:r>
            <a:endParaRPr dirty="0"/>
          </a:p>
        </p:txBody>
      </p:sp>
    </p:spTree>
    <p:extLst>
      <p:ext uri="{BB962C8B-B14F-4D97-AF65-F5344CB8AC3E}">
        <p14:creationId xmlns:p14="http://schemas.microsoft.com/office/powerpoint/2010/main" val="2099698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1" name="Shape 14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9153864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5" name="Shape 25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Other organisations have simply gone ahead and set up their own open licensing terms. The OECD is working towards putting out its data under the equivalent of a CC-BY licence. </a:t>
            </a:r>
            <a:r>
              <a:rPr lang="en-GB" sz="1100" b="0" i="0" u="none" strike="noStrike" cap="none" dirty="0">
                <a:solidFill>
                  <a:srgbClr val="000000"/>
                </a:solidFill>
                <a:latin typeface="Arial"/>
                <a:ea typeface="Arial"/>
                <a:cs typeface="Arial"/>
                <a:sym typeface="Arial"/>
              </a:rPr>
              <a:t>Note that t</a:t>
            </a:r>
            <a:r>
              <a:rPr lang="en" sz="1100" b="0" i="0" u="none" strike="noStrike" cap="none" dirty="0">
                <a:solidFill>
                  <a:srgbClr val="000000"/>
                </a:solidFill>
                <a:latin typeface="Arial"/>
                <a:ea typeface="Arial"/>
                <a:cs typeface="Arial"/>
                <a:sym typeface="Arial"/>
              </a:rPr>
              <a:t>he OECD has gone two-tone, given that other parts of its work are licenced under CC. </a:t>
            </a:r>
            <a:r>
              <a:rPr lang="en-GB" sz="1100" b="0" i="0" u="none" strike="noStrike" cap="none" dirty="0">
                <a:solidFill>
                  <a:srgbClr val="000000"/>
                </a:solidFill>
                <a:latin typeface="Arial"/>
                <a:ea typeface="Arial"/>
                <a:cs typeface="Arial"/>
                <a:sym typeface="Arial"/>
              </a:rPr>
              <a:t>Inconsistency in licensing practices between different types of material is a theme we will return to. </a:t>
            </a:r>
            <a:endParaRPr dirty="0"/>
          </a:p>
          <a:p>
            <a:pPr marL="15875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The European Commission – whose 2011 decision we mentioned earlier – has a licence broadly equivalent to CC-BY for all of its publications. It’s ironic of course that this decision </a:t>
            </a:r>
            <a:r>
              <a:rPr lang="en-GB" sz="1100" b="0" i="0" u="none" strike="noStrike" cap="none" dirty="0">
                <a:solidFill>
                  <a:srgbClr val="000000"/>
                </a:solidFill>
                <a:latin typeface="Arial"/>
                <a:ea typeface="Arial"/>
                <a:cs typeface="Arial"/>
                <a:sym typeface="Arial"/>
              </a:rPr>
              <a:t>c</a:t>
            </a:r>
            <a:r>
              <a:rPr lang="en" sz="1100" b="0" i="0" u="none" strike="noStrike" cap="none" dirty="0">
                <a:solidFill>
                  <a:srgbClr val="000000"/>
                </a:solidFill>
                <a:latin typeface="Arial"/>
                <a:ea typeface="Arial"/>
                <a:cs typeface="Arial"/>
                <a:sym typeface="Arial"/>
              </a:rPr>
              <a:t>ould be undermined by amendments proposed in the context of current copyright reforms… </a:t>
            </a:r>
            <a:endParaRPr dirty="0"/>
          </a:p>
        </p:txBody>
      </p:sp>
    </p:spTree>
    <p:extLst>
      <p:ext uri="{BB962C8B-B14F-4D97-AF65-F5344CB8AC3E}">
        <p14:creationId xmlns:p14="http://schemas.microsoft.com/office/powerpoint/2010/main" val="322376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Going into more detail, these are the organisations that have formally adopted CC-BY licences. We’re including those organisations with openly licenced works which follow the same provisions – so the European Commission and the OECD. You’ll see stars where the licence only applies to a part of the works produced by the organisation, and dots in boxes when it’s not formally a CC licence that’s being used.</a:t>
            </a:r>
          </a:p>
        </p:txBody>
      </p:sp>
    </p:spTree>
    <p:extLst>
      <p:ext uri="{BB962C8B-B14F-4D97-AF65-F5344CB8AC3E}">
        <p14:creationId xmlns:p14="http://schemas.microsoft.com/office/powerpoint/2010/main" val="2897434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Adding in organisations which have adopted Attribution Share-Alike Licences brings in UNESCO. UNESCO doesn’t use CC licences for all of what it produces, only those elements that go through the publishing division for example. Its website remains subject to an ‘all rights reserved’ term.</a:t>
            </a:r>
          </a:p>
        </p:txBody>
      </p:sp>
    </p:spTree>
    <p:extLst>
      <p:ext uri="{BB962C8B-B14F-4D97-AF65-F5344CB8AC3E}">
        <p14:creationId xmlns:p14="http://schemas.microsoft.com/office/powerpoint/2010/main" val="1746783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Adding in those who use non-commercial licences, we get the Global Fund, as well as audio and video produced by the International Labour Organisation, and the WHO’s IRIS programme. </a:t>
            </a:r>
          </a:p>
        </p:txBody>
      </p:sp>
    </p:spTree>
    <p:extLst>
      <p:ext uri="{BB962C8B-B14F-4D97-AF65-F5344CB8AC3E}">
        <p14:creationId xmlns:p14="http://schemas.microsoft.com/office/powerpoint/2010/main" val="10143034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As for Attribution, Non-Commercial, Share-Alike licences, we have the OECD’s PISA reports.</a:t>
            </a:r>
          </a:p>
        </p:txBody>
      </p:sp>
    </p:spTree>
    <p:extLst>
      <p:ext uri="{BB962C8B-B14F-4D97-AF65-F5344CB8AC3E}">
        <p14:creationId xmlns:p14="http://schemas.microsoft.com/office/powerpoint/2010/main" val="14167585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r>
              <a:rPr lang="en-GB" dirty="0"/>
              <a:t>For Non-Commercial, No-Derivatives licences, we add in the Interamerican Development Bank, as well as the rest of the World Bank’s Open Knowledge Repository, and </a:t>
            </a:r>
          </a:p>
          <a:p>
            <a:pPr marL="158750" indent="0">
              <a:buNone/>
            </a:pPr>
            <a:endParaRPr lang="en-GB" dirty="0"/>
          </a:p>
          <a:p>
            <a:pPr marL="158750" indent="0">
              <a:buNone/>
            </a:pPr>
            <a:r>
              <a:rPr lang="en-GB" dirty="0"/>
              <a:t>It is clear that there are still a number of institutions which do not allow for full copying of works, even for non-commercial reasons. Among the rest, there’s a mix of those who allow for partial copying of works (with more or fewer limits), and those who simply don’t seem to allow anything at all.</a:t>
            </a:r>
          </a:p>
        </p:txBody>
      </p:sp>
    </p:spTree>
    <p:extLst>
      <p:ext uri="{BB962C8B-B14F-4D97-AF65-F5344CB8AC3E}">
        <p14:creationId xmlns:p14="http://schemas.microsoft.com/office/powerpoint/2010/main" val="6192571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1" name="Shape 29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Looking at the specific case of data, there is variation. A number of organisations explicitly apply open licences to data as well, notably two of the big development banks. Some, like the UN Economic Commission for Europe or the ILO, limit data re-use to non-commercial purposes. However, others continue to place tough restrictions on data usage, including the IEA, ITU and even the UN, which reserves all rights on data. </a:t>
            </a:r>
          </a:p>
          <a:p>
            <a:pPr marL="158750" marR="0" lvl="0" indent="0" algn="l" rtl="0">
              <a:lnSpc>
                <a:spcPct val="100000"/>
              </a:lnSpc>
              <a:spcBef>
                <a:spcPts val="0"/>
              </a:spcBef>
              <a:spcAft>
                <a:spcPts val="0"/>
              </a:spcAft>
              <a:buClr>
                <a:srgbClr val="000000"/>
              </a:buClr>
              <a:buSzPts val="1100"/>
              <a:buFont typeface="Arial"/>
              <a:buNone/>
            </a:pPr>
            <a:endParaRPr lang="en" sz="1100" b="0" i="0" u="none" strike="noStrike" cap="none" dirty="0">
              <a:solidFill>
                <a:srgbClr val="000000"/>
              </a:solidFill>
              <a:latin typeface="Arial"/>
              <a:cs typeface="Arial"/>
              <a:sym typeface="Arial"/>
            </a:endParaRPr>
          </a:p>
          <a:p>
            <a:pPr marL="158750" marR="0" lvl="0" indent="0" algn="l" rtl="0">
              <a:lnSpc>
                <a:spcPct val="100000"/>
              </a:lnSpc>
              <a:spcBef>
                <a:spcPts val="0"/>
              </a:spcBef>
              <a:spcAft>
                <a:spcPts val="0"/>
              </a:spcAft>
              <a:buClr>
                <a:srgbClr val="000000"/>
              </a:buClr>
              <a:buSzPts val="1100"/>
              <a:buFont typeface="Arial"/>
              <a:buNone/>
            </a:pPr>
            <a:r>
              <a:rPr lang="en-GB" dirty="0"/>
              <a:t>Copyright restrictions on data are troubling, given that mere facts are not copyrightable, and that data is often suppled by Member States. There may be database rights in some situations, although the value of these are also questioned. </a:t>
            </a:r>
            <a:endParaRPr dirty="0"/>
          </a:p>
          <a:p>
            <a:pPr marL="15875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8464748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7" name="Shape 29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In many cases, there’s a tendency to slap ‘All Rights Reserved’ on works and websites. Clearly three words makes for a pretty simpl</a:t>
            </a:r>
            <a:r>
              <a:rPr lang="en-GB" sz="1100" b="0" i="0" u="none" strike="noStrike" cap="none" dirty="0">
                <a:solidFill>
                  <a:srgbClr val="000000"/>
                </a:solidFill>
                <a:latin typeface="Arial"/>
                <a:ea typeface="Arial"/>
                <a:cs typeface="Arial"/>
                <a:sym typeface="Arial"/>
              </a:rPr>
              <a:t>e</a:t>
            </a:r>
            <a:r>
              <a:rPr lang="en" sz="1100" b="0" i="0" u="none" strike="noStrike" cap="none" dirty="0">
                <a:solidFill>
                  <a:srgbClr val="000000"/>
                </a:solidFill>
                <a:latin typeface="Arial"/>
                <a:ea typeface="Arial"/>
                <a:cs typeface="Arial"/>
                <a:sym typeface="Arial"/>
              </a:rPr>
              <a:t> copyright policy, but in particular in situations where there is no-override of contract terms, this is dangerous. IGOs are as guilty as anyone else here. </a:t>
            </a:r>
            <a:endParaRPr dirty="0"/>
          </a:p>
          <a:p>
            <a:pPr marL="15875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The International Telecommunications Union simply applies this to all of its publications and data, as does the UN Development Programme in its Human Development Report. The UN as well applies this to its data and full Treaty collection. While it claims ‘all rights reserved’ on its other non-sales publications and website, it offers specific indications on how much can be photocopied and reused.</a:t>
            </a:r>
            <a:endParaRPr dirty="0"/>
          </a:p>
          <a:p>
            <a:pPr marL="15875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Finally, since the ILO handed over control of the International Labour Review to Wiley, this too is subject to an ‘all rights reviewed’ provision. </a:t>
            </a:r>
          </a:p>
          <a:p>
            <a:pPr marL="158750" marR="0" lvl="0" indent="0" algn="l" rtl="0">
              <a:lnSpc>
                <a:spcPct val="100000"/>
              </a:lnSpc>
              <a:spcBef>
                <a:spcPts val="0"/>
              </a:spcBef>
              <a:spcAft>
                <a:spcPts val="0"/>
              </a:spcAft>
              <a:buClr>
                <a:srgbClr val="000000"/>
              </a:buClr>
              <a:buSzPts val="1100"/>
              <a:buFont typeface="Arial"/>
              <a:buNone/>
            </a:pPr>
            <a:endParaRPr dirty="0"/>
          </a:p>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Given their positive performance elsewhere, it is perhaps odd to see that UNESCO and the WHO also apply ‘all rights reserved’ terms. I</a:t>
            </a:r>
            <a:r>
              <a:rPr lang="en-GB" sz="1100" b="0" i="0" u="none" strike="noStrike" cap="none" dirty="0">
                <a:solidFill>
                  <a:srgbClr val="000000"/>
                </a:solidFill>
                <a:latin typeface="Arial"/>
                <a:ea typeface="Arial"/>
                <a:cs typeface="Arial"/>
                <a:sym typeface="Arial"/>
              </a:rPr>
              <a:t>n</a:t>
            </a:r>
            <a:r>
              <a:rPr lang="en" sz="1100" b="0" i="0" u="none" strike="noStrike" cap="none" dirty="0">
                <a:solidFill>
                  <a:srgbClr val="000000"/>
                </a:solidFill>
                <a:latin typeface="Arial"/>
                <a:ea typeface="Arial"/>
                <a:cs typeface="Arial"/>
                <a:sym typeface="Arial"/>
              </a:rPr>
              <a:t> both cases, this applies to their websites, while </a:t>
            </a:r>
            <a:r>
              <a:rPr lang="en-GB" sz="1100" b="0" i="0" u="none" strike="noStrike" cap="none" dirty="0">
                <a:solidFill>
                  <a:srgbClr val="000000"/>
                </a:solidFill>
                <a:latin typeface="Arial"/>
                <a:ea typeface="Arial"/>
                <a:cs typeface="Arial"/>
                <a:sym typeface="Arial"/>
              </a:rPr>
              <a:t>their formal publications are much more openly licensed. </a:t>
            </a:r>
            <a:endParaRPr dirty="0"/>
          </a:p>
        </p:txBody>
      </p:sp>
    </p:spTree>
    <p:extLst>
      <p:ext uri="{BB962C8B-B14F-4D97-AF65-F5344CB8AC3E}">
        <p14:creationId xmlns:p14="http://schemas.microsoft.com/office/powerpoint/2010/main" val="17713783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3" name="Shape 30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Finally, for a small number of institutions, there was no copyright indication on the websites – or in relevant publications – at all. </a:t>
            </a:r>
          </a:p>
          <a:p>
            <a:pPr marL="158750" marR="0" lvl="0" indent="0" algn="l" rtl="0">
              <a:lnSpc>
                <a:spcPct val="100000"/>
              </a:lnSpc>
              <a:spcBef>
                <a:spcPts val="0"/>
              </a:spcBef>
              <a:spcAft>
                <a:spcPts val="0"/>
              </a:spcAft>
              <a:buClr>
                <a:srgbClr val="000000"/>
              </a:buClr>
              <a:buSzPts val="1100"/>
              <a:buFont typeface="Arial"/>
              <a:buNone/>
            </a:pPr>
            <a:endParaRPr lang="en" sz="1100" b="0" i="0" u="none" strike="noStrike" cap="none" dirty="0">
              <a:solidFill>
                <a:srgbClr val="000000"/>
              </a:solidFill>
              <a:latin typeface="Arial"/>
              <a:ea typeface="Arial"/>
              <a:cs typeface="Arial"/>
              <a:sym typeface="Arial"/>
            </a:endParaRPr>
          </a:p>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This is </a:t>
            </a:r>
            <a:r>
              <a:rPr lang="en-GB" sz="1100" b="0" i="0" u="none" strike="noStrike" cap="none" dirty="0">
                <a:solidFill>
                  <a:srgbClr val="000000"/>
                </a:solidFill>
                <a:latin typeface="Arial"/>
                <a:ea typeface="Arial"/>
                <a:cs typeface="Arial"/>
                <a:sym typeface="Arial"/>
              </a:rPr>
              <a:t>perhaps worse even than </a:t>
            </a:r>
            <a:r>
              <a:rPr lang="en" sz="1100" b="0" i="0" u="none" strike="noStrike" cap="none" dirty="0">
                <a:solidFill>
                  <a:srgbClr val="000000"/>
                </a:solidFill>
                <a:latin typeface="Arial"/>
                <a:ea typeface="Arial"/>
                <a:cs typeface="Arial"/>
                <a:sym typeface="Arial"/>
              </a:rPr>
              <a:t>claiming all rights reserved, and of course makes it difficult for anyone working with relevant publications to know what to do with them. Given the doubt, much then depends on what national law says, and in nearly 30 countries, the answer is nothing at all.</a:t>
            </a:r>
            <a:endParaRPr dirty="0"/>
          </a:p>
          <a:p>
            <a:pPr marL="15875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a:p>
            <a:pPr marL="15875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In other cases, such as UNESCWA, there’s a simple message in each publication suggesting that you should e-mail them for rights information. </a:t>
            </a:r>
            <a:endParaRPr dirty="0"/>
          </a:p>
        </p:txBody>
      </p:sp>
    </p:spTree>
    <p:extLst>
      <p:ext uri="{BB962C8B-B14F-4D97-AF65-F5344CB8AC3E}">
        <p14:creationId xmlns:p14="http://schemas.microsoft.com/office/powerpoint/2010/main" val="9897435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r>
              <a:rPr lang="en-GB" dirty="0"/>
              <a:t>To summarise, the things that stand out is that there’s no one real conclusion or pattern to be seen. Both across, and within IGOs, very different practices are followed. In many cases, information simply isn’t applied, which makes it hard for librarians eager to respect the law to know what they can and can’t do. </a:t>
            </a:r>
          </a:p>
          <a:p>
            <a:pPr marL="0" lvl="0" indent="0">
              <a:spcBef>
                <a:spcPts val="0"/>
              </a:spcBef>
              <a:spcAft>
                <a:spcPts val="0"/>
              </a:spcAft>
              <a:buNone/>
            </a:pPr>
            <a:endParaRPr lang="en-GB" dirty="0"/>
          </a:p>
          <a:p>
            <a:pPr marL="0" lvl="0" indent="0">
              <a:spcBef>
                <a:spcPts val="0"/>
              </a:spcBef>
              <a:spcAft>
                <a:spcPts val="0"/>
              </a:spcAft>
              <a:buNone/>
            </a:pPr>
            <a:r>
              <a:rPr lang="en-GB" dirty="0"/>
              <a:t>There are still also restrictive terms, which can pose questions about intellectual freedom, and simple practicality – how do you revoke a right to link?</a:t>
            </a:r>
            <a:endParaRPr dirty="0"/>
          </a:p>
        </p:txBody>
      </p:sp>
      <p:sp>
        <p:nvSpPr>
          <p:cNvPr id="309" name="Shape 3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145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7" name="Shape 14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Clr>
                <a:srgbClr val="000000"/>
              </a:buClr>
              <a:buSzPts val="1100"/>
              <a:buFont typeface="Arial"/>
              <a:buNone/>
            </a:pPr>
            <a:r>
              <a:rPr lang="en"/>
              <a:t>3 types of IOs</a:t>
            </a:r>
            <a:endParaRPr/>
          </a:p>
          <a:p>
            <a:pPr marL="0" lvl="0" indent="0" rtl="0">
              <a:lnSpc>
                <a:spcPct val="115000"/>
              </a:lnSpc>
              <a:spcBef>
                <a:spcPts val="0"/>
              </a:spcBef>
              <a:spcAft>
                <a:spcPts val="0"/>
              </a:spcAft>
              <a:buClr>
                <a:srgbClr val="000000"/>
              </a:buClr>
              <a:buSzPts val="1100"/>
              <a:buFont typeface="Arial"/>
              <a:buNone/>
            </a:pPr>
            <a:r>
              <a:rPr lang="en"/>
              <a:t>-Intergovernmental Organizations (IGOs)</a:t>
            </a:r>
            <a:endParaRPr/>
          </a:p>
          <a:p>
            <a:pPr marL="0" lvl="0" indent="0" rtl="0">
              <a:lnSpc>
                <a:spcPct val="115000"/>
              </a:lnSpc>
              <a:spcBef>
                <a:spcPts val="0"/>
              </a:spcBef>
              <a:spcAft>
                <a:spcPts val="0"/>
              </a:spcAft>
              <a:buClr>
                <a:srgbClr val="000000"/>
              </a:buClr>
              <a:buSzPts val="1100"/>
              <a:buFont typeface="Arial"/>
              <a:buNone/>
            </a:pPr>
            <a:r>
              <a:rPr lang="en"/>
              <a:t>-international nongovernmental nonprofit organizations (INGOs)</a:t>
            </a:r>
            <a:endParaRPr/>
          </a:p>
          <a:p>
            <a:pPr marL="0" lvl="0" indent="0" rtl="0">
              <a:lnSpc>
                <a:spcPct val="115000"/>
              </a:lnSpc>
              <a:spcBef>
                <a:spcPts val="0"/>
              </a:spcBef>
              <a:spcAft>
                <a:spcPts val="0"/>
              </a:spcAft>
              <a:buClr>
                <a:srgbClr val="000000"/>
              </a:buClr>
              <a:buSzPts val="1100"/>
              <a:buFont typeface="Arial"/>
              <a:buNone/>
            </a:pPr>
            <a:r>
              <a:rPr lang="en"/>
              <a:t>-mulitnational enterprises</a:t>
            </a:r>
            <a:endParaRPr/>
          </a:p>
          <a:p>
            <a:pPr marL="0" marR="0" lvl="0" indent="0" algn="l" rtl="0">
              <a:lnSpc>
                <a:spcPct val="100000"/>
              </a:lnSpc>
              <a:spcBef>
                <a:spcPts val="0"/>
              </a:spcBef>
              <a:spcAft>
                <a:spcPts val="0"/>
              </a:spcAft>
              <a:buClr>
                <a:srgbClr val="000000"/>
              </a:buClr>
              <a:buSzPts val="1100"/>
              <a:buFont typeface="Arial"/>
              <a:buNone/>
            </a:pPr>
            <a:r>
              <a:rPr lang="en"/>
              <a:t>-Hajnal. 1988</a:t>
            </a:r>
            <a:endParaRPr/>
          </a:p>
          <a:p>
            <a:pPr marL="0" marR="0" lvl="0" indent="0" algn="l" rtl="0">
              <a:lnSpc>
                <a:spcPct val="100000"/>
              </a:lnSpc>
              <a:spcBef>
                <a:spcPts val="0"/>
              </a:spcBef>
              <a:spcAft>
                <a:spcPts val="0"/>
              </a:spcAft>
              <a:buClr>
                <a:srgbClr val="000000"/>
              </a:buClr>
              <a:buSzPts val="1100"/>
              <a:buFont typeface="Arial"/>
              <a:buNone/>
            </a:pPr>
            <a:r>
              <a:rPr lang="en"/>
              <a:t>G7, G20, BRIICS are intenrational forums</a:t>
            </a:r>
            <a:endParaRPr/>
          </a:p>
          <a:p>
            <a:pPr marL="0" marR="0" lvl="0" indent="0" algn="l" rtl="0">
              <a:lnSpc>
                <a:spcPct val="100000"/>
              </a:lnSpc>
              <a:spcBef>
                <a:spcPts val="0"/>
              </a:spcBef>
              <a:spcAft>
                <a:spcPts val="0"/>
              </a:spcAft>
              <a:buClr>
                <a:srgbClr val="000000"/>
              </a:buClr>
              <a:buSzPts val="1100"/>
              <a:buFont typeface="Arial"/>
              <a:buNone/>
            </a:pPr>
            <a:endParaRPr/>
          </a:p>
        </p:txBody>
      </p:sp>
    </p:spTree>
    <p:extLst>
      <p:ext uri="{BB962C8B-B14F-4D97-AF65-F5344CB8AC3E}">
        <p14:creationId xmlns:p14="http://schemas.microsoft.com/office/powerpoint/2010/main" val="3264113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327" name="Shape 327"/>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11982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Shape 3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5" name="Shape 31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GB" sz="1100" b="0" i="0" u="none" strike="noStrike" cap="none" dirty="0">
                <a:solidFill>
                  <a:schemeClr val="lt2"/>
                </a:solidFill>
                <a:latin typeface="Arial"/>
                <a:ea typeface="Arial"/>
                <a:cs typeface="Arial"/>
                <a:sym typeface="Arial"/>
              </a:rPr>
              <a:t>It’s important to underline, especially in the first case, that good publishing costs money. Especially if we want a good version of open, rather than low-value scans, there needs to be investment. With the shift to digital, cost structures have evolved also, with the major investment being at the beginning and marginal costs minimal. This applies both to individual works, and to the platforms that are increasingly necessary in order to support discoverability and access.</a:t>
            </a:r>
            <a:endParaRPr lang="en" sz="1100" b="0" i="0" u="none" strike="noStrike" cap="none" dirty="0">
              <a:solidFill>
                <a:schemeClr val="lt2"/>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4765670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3" name="Shape 33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9138219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9" name="Shape 33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949853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 name="Shape 1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endParaRPr/>
          </a:p>
        </p:txBody>
      </p:sp>
    </p:spTree>
    <p:extLst>
      <p:ext uri="{BB962C8B-B14F-4D97-AF65-F5344CB8AC3E}">
        <p14:creationId xmlns:p14="http://schemas.microsoft.com/office/powerpoint/2010/main" val="1321585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a:t>a.     The role of libraries in giving access to information</a:t>
            </a:r>
            <a:endParaRPr/>
          </a:p>
          <a:p>
            <a:pPr marL="0" lvl="0" indent="0" rtl="0">
              <a:lnSpc>
                <a:spcPct val="115000"/>
              </a:lnSpc>
              <a:spcBef>
                <a:spcPts val="0"/>
              </a:spcBef>
              <a:spcAft>
                <a:spcPts val="0"/>
              </a:spcAft>
              <a:buNone/>
            </a:pPr>
            <a:r>
              <a:rPr lang="en"/>
              <a:t>b.     The role of libraries in promoting IGOs</a:t>
            </a:r>
            <a:endParaRPr/>
          </a:p>
          <a:p>
            <a:pPr marL="0" lvl="0" indent="0" rtl="0">
              <a:lnSpc>
                <a:spcPct val="115000"/>
              </a:lnSpc>
              <a:spcBef>
                <a:spcPts val="0"/>
              </a:spcBef>
              <a:spcAft>
                <a:spcPts val="0"/>
              </a:spcAft>
              <a:buNone/>
            </a:pPr>
            <a:r>
              <a:rPr lang="en"/>
              <a:t>c.     The decline of depository libraries…</a:t>
            </a:r>
            <a:endParaRPr/>
          </a:p>
          <a:p>
            <a:pPr marL="0" lvl="0" indent="0">
              <a:spcBef>
                <a:spcPts val="0"/>
              </a:spcBef>
              <a:spcAft>
                <a:spcPts val="0"/>
              </a:spcAft>
              <a:buNone/>
            </a:pPr>
            <a:r>
              <a:rPr lang="en"/>
              <a:t>We are probably the longest standing information commons in the world.</a:t>
            </a:r>
            <a:endParaRPr/>
          </a:p>
          <a:p>
            <a:pPr marL="0" lvl="0" indent="0">
              <a:spcBef>
                <a:spcPts val="0"/>
              </a:spcBef>
              <a:spcAft>
                <a:spcPts val="0"/>
              </a:spcAft>
              <a:buNone/>
            </a:pPr>
            <a:r>
              <a:rPr lang="en"/>
              <a:t>-do note that </a:t>
            </a:r>
            <a:endParaRPr/>
          </a:p>
        </p:txBody>
      </p:sp>
    </p:spTree>
    <p:extLst>
      <p:ext uri="{BB962C8B-B14F-4D97-AF65-F5344CB8AC3E}">
        <p14:creationId xmlns:p14="http://schemas.microsoft.com/office/powerpoint/2010/main" val="464204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Shape 16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Clr>
                <a:srgbClr val="000000"/>
              </a:buClr>
              <a:buSzPts val="1100"/>
              <a:buFont typeface="Arial"/>
              <a:buNone/>
            </a:pPr>
            <a:r>
              <a:rPr lang="en" sz="1050">
                <a:highlight>
                  <a:srgbClr val="FFFFFF"/>
                </a:highlight>
                <a:latin typeface="Source Sans Pro"/>
                <a:ea typeface="Source Sans Pro"/>
                <a:cs typeface="Source Sans Pro"/>
                <a:sym typeface="Source Sans Pro"/>
              </a:rPr>
              <a:t>Hajnal, Peter I. 1997. </a:t>
            </a:r>
            <a:r>
              <a:rPr lang="en" sz="1050" i="1">
                <a:highlight>
                  <a:srgbClr val="FFFFFF"/>
                </a:highlight>
                <a:latin typeface="Source Sans Pro"/>
                <a:ea typeface="Source Sans Pro"/>
                <a:cs typeface="Source Sans Pro"/>
                <a:sym typeface="Source Sans Pro"/>
              </a:rPr>
              <a:t>International information: documents, publications, and electronic information of international organizations Volume 2</a:t>
            </a:r>
            <a:r>
              <a:rPr lang="en" sz="1050">
                <a:highlight>
                  <a:srgbClr val="FFFFFF"/>
                </a:highlight>
                <a:latin typeface="Source Sans Pro"/>
                <a:ea typeface="Source Sans Pro"/>
                <a:cs typeface="Source Sans Pro"/>
                <a:sym typeface="Source Sans Pro"/>
              </a:rPr>
              <a:t>. Englewood, Colo: Libraries Unlimited.</a:t>
            </a:r>
            <a:endParaRPr sz="1050">
              <a:highlight>
                <a:srgbClr val="FFFFFF"/>
              </a:highlight>
              <a:latin typeface="Source Sans Pro"/>
              <a:ea typeface="Source Sans Pro"/>
              <a:cs typeface="Source Sans Pro"/>
              <a:sym typeface="Source Sans Pro"/>
            </a:endParaRPr>
          </a:p>
          <a:p>
            <a:pPr marL="0" marR="0" lvl="0" indent="0" algn="l" rtl="0">
              <a:lnSpc>
                <a:spcPct val="100000"/>
              </a:lnSpc>
              <a:spcBef>
                <a:spcPts val="0"/>
              </a:spcBef>
              <a:spcAft>
                <a:spcPts val="0"/>
              </a:spcAft>
              <a:buClr>
                <a:srgbClr val="000000"/>
              </a:buClr>
              <a:buSzPts val="1100"/>
              <a:buFont typeface="Arial"/>
              <a:buNone/>
            </a:pPr>
            <a:endParaRPr/>
          </a:p>
        </p:txBody>
      </p:sp>
    </p:spTree>
    <p:extLst>
      <p:ext uri="{BB962C8B-B14F-4D97-AF65-F5344CB8AC3E}">
        <p14:creationId xmlns:p14="http://schemas.microsoft.com/office/powerpoint/2010/main" val="82101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200" dirty="0">
                <a:latin typeface="Calibri"/>
                <a:ea typeface="Calibri"/>
                <a:cs typeface="Calibri"/>
                <a:sym typeface="Calibri"/>
              </a:rPr>
              <a:t>I approach the issue with the following </a:t>
            </a:r>
            <a:r>
              <a:rPr lang="en" dirty="0"/>
              <a:t>assumption/assertion: Like their national, state/provincial counterparts, IGO materials are at their essence government publications - information that is created or originates from specific administrative processes, typically with a mandate or requirement. It may also be funded research by the IGO. It is information, (treaties, laws, policies, statistics, etc.) that is about people of the the world and impacts how they live/exist in the world. Member states or the public fund this work and output via member funds or taxes - therefore this information must be publicly available, accessible to all.</a:t>
            </a:r>
            <a:endParaRPr dirty="0"/>
          </a:p>
          <a:p>
            <a:pPr marL="0" lvl="0" indent="0" rtl="0">
              <a:lnSpc>
                <a:spcPct val="115000"/>
              </a:lnSpc>
              <a:spcBef>
                <a:spcPts val="0"/>
              </a:spcBef>
              <a:spcAft>
                <a:spcPts val="0"/>
              </a:spcAft>
              <a:buNone/>
            </a:pPr>
            <a:endParaRPr dirty="0"/>
          </a:p>
          <a:p>
            <a:pPr marL="0" lvl="0" indent="0" rtl="0">
              <a:lnSpc>
                <a:spcPct val="115000"/>
              </a:lnSpc>
              <a:spcBef>
                <a:spcPts val="0"/>
              </a:spcBef>
              <a:spcAft>
                <a:spcPts val="0"/>
              </a:spcAft>
              <a:buNone/>
            </a:pPr>
            <a:r>
              <a:rPr lang="en" dirty="0"/>
              <a:t>Government information is a fundamentally different category of published material from the rest of the materials in the scholarly and commercial book trade. It is meant to be widely disseminated in part because it is the "people's information" - so a true "public good" as well as for transparency, advancing science, tech, education, arts, etc. policy.</a:t>
            </a:r>
            <a:endParaRPr dirty="0"/>
          </a:p>
          <a:p>
            <a:pPr marL="0" lvl="0" indent="0" rtl="0">
              <a:lnSpc>
                <a:spcPct val="115000"/>
              </a:lnSpc>
              <a:spcBef>
                <a:spcPts val="0"/>
              </a:spcBef>
              <a:spcAft>
                <a:spcPts val="0"/>
              </a:spcAft>
              <a:buNone/>
            </a:pPr>
            <a:endParaRPr dirty="0"/>
          </a:p>
          <a:p>
            <a:pPr marL="0" lvl="0" indent="0" rtl="0">
              <a:lnSpc>
                <a:spcPct val="115000"/>
              </a:lnSpc>
              <a:spcBef>
                <a:spcPts val="0"/>
              </a:spcBef>
              <a:spcAft>
                <a:spcPts val="0"/>
              </a:spcAft>
              <a:buNone/>
            </a:pPr>
            <a:r>
              <a:rPr lang="en" dirty="0"/>
              <a:t>This is a public interest issue; you are publicly funded; you should make your research available - ala PLoS, Wellcome Trust, other examples</a:t>
            </a:r>
            <a:endParaRPr dirty="0"/>
          </a:p>
          <a:p>
            <a:pPr marL="0" lvl="0" indent="0" rtl="0">
              <a:lnSpc>
                <a:spcPct val="115000"/>
              </a:lnSpc>
              <a:spcBef>
                <a:spcPts val="0"/>
              </a:spcBef>
              <a:spcAft>
                <a:spcPts val="0"/>
              </a:spcAft>
              <a:buNone/>
            </a:pPr>
            <a:endParaRPr dirty="0"/>
          </a:p>
          <a:p>
            <a:pPr marL="0" lvl="0" indent="0" rtl="0">
              <a:lnSpc>
                <a:spcPct val="115000"/>
              </a:lnSpc>
              <a:spcBef>
                <a:spcPts val="0"/>
              </a:spcBef>
              <a:spcAft>
                <a:spcPts val="0"/>
              </a:spcAft>
              <a:buNone/>
            </a:pPr>
            <a:endParaRPr dirty="0"/>
          </a:p>
          <a:p>
            <a:pPr marL="0" lvl="0" indent="0">
              <a:spcBef>
                <a:spcPts val="0"/>
              </a:spcBef>
              <a:spcAft>
                <a:spcPts val="0"/>
              </a:spcAft>
              <a:buNone/>
            </a:pPr>
            <a:endParaRPr dirty="0"/>
          </a:p>
        </p:txBody>
      </p:sp>
    </p:spTree>
    <p:extLst>
      <p:ext uri="{BB962C8B-B14F-4D97-AF65-F5344CB8AC3E}">
        <p14:creationId xmlns:p14="http://schemas.microsoft.com/office/powerpoint/2010/main" val="1198736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7" name="Shape 17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100" b="0" i="0" u="none" strike="noStrike" cap="none" dirty="0">
                <a:solidFill>
                  <a:srgbClr val="000000"/>
                </a:solidFill>
                <a:latin typeface="Arial"/>
                <a:ea typeface="Arial"/>
                <a:cs typeface="Arial"/>
                <a:sym typeface="Arial"/>
              </a:rPr>
              <a:t>Note on </a:t>
            </a:r>
            <a:r>
              <a:rPr lang="en-GB" sz="1100" b="0" i="0" u="none" strike="noStrike" cap="none" dirty="0">
                <a:solidFill>
                  <a:srgbClr val="000000"/>
                </a:solidFill>
                <a:latin typeface="Arial"/>
                <a:ea typeface="Arial"/>
                <a:cs typeface="Arial"/>
                <a:sym typeface="Arial"/>
              </a:rPr>
              <a:t>budgetary pressures – in some situations, publishing has been placed in a separate budget in with a view to promoting transparency. This is debatable, given that publishing operations of course do not cover the costs of writing works in the first place. Moreover, it can also be associated with a push to budget-neutral operation – i.e. the publishing team is expected to charge in order to cover its running costs.</a:t>
            </a:r>
            <a:endParaRPr sz="11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627187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3" name="Shape 1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640"/>
              </a:spcBef>
              <a:spcAft>
                <a:spcPts val="0"/>
              </a:spcAft>
              <a:buNone/>
            </a:pPr>
            <a:r>
              <a:rPr lang="en" sz="1200" dirty="0">
                <a:latin typeface="Calibri"/>
                <a:ea typeface="Calibri"/>
                <a:cs typeface="Calibri"/>
                <a:sym typeface="Calibri"/>
              </a:rPr>
              <a:t>Briefly cover how born digital has gotten rid of the depository programs - many of which were free or carried a nominal annual membership fee.</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There was a core collection of IGO material that we were assured we were getting.</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Althought there have always been “fugitives”. However with each agency able to “publish” content directly to websites, the vast majority are now fugitives but the content free...not in all cases.</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Web archiving is one approach...</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Raise the issue that due to this seemingly chaotic information dissemination environment, subscriptions and online platforms where libraries can pay an annual fee for a vendor to go collect and bring the information into one platform...does have vast appeal. But then not all libraries can pay for this. </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I’ve not found any IGO who has a preservation strategy in place. This has been a long-standing role of Libraries but is significantly disrupted in this are.  </a:t>
            </a:r>
            <a:r>
              <a:rPr lang="en" dirty="0"/>
              <a:t>There’s also a big issue about preservation. Open Access is meaningless if one day this can just be switched off when a paper is taken offline, or a website is hacked. It’s an issue seen elsewhere, but with content increasingly hosted on third-party servers, preservation efforts depend entirely on one set of servers.</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On the plus side  - can google and get to this information. A certain level of “democratization” - if you have connectivity and you can get to it.</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The story of the UN Depository Libraries, and temptation to see bookshops as a means of earning some extra revenue. </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In pricing, there is usually an attempt to take account of the spending power of libraries and other buyers. However, these measures are often highly imperfect, and tend to create cliff-edges, for example when a country moves from least-developed to middle-income status. </a:t>
            </a:r>
            <a:endParaRPr sz="1200" dirty="0">
              <a:latin typeface="Calibri"/>
              <a:ea typeface="Calibri"/>
              <a:cs typeface="Calibri"/>
              <a:sym typeface="Calibri"/>
            </a:endParaRPr>
          </a:p>
          <a:p>
            <a:pPr marL="0" lvl="0" indent="0" rtl="0">
              <a:spcBef>
                <a:spcPts val="640"/>
              </a:spcBef>
              <a:spcAft>
                <a:spcPts val="0"/>
              </a:spcAft>
              <a:buNone/>
            </a:pPr>
            <a:r>
              <a:rPr lang="en" sz="1200" dirty="0">
                <a:latin typeface="Calibri"/>
                <a:ea typeface="Calibri"/>
                <a:cs typeface="Calibri"/>
                <a:sym typeface="Calibri"/>
              </a:rPr>
              <a:t>Depository libraries traditionally have a role in keeping a complete set of materials. This is part of the core mission of libraries, in order to maintain a complete historical record</a:t>
            </a:r>
            <a:endParaRPr sz="1200" dirty="0">
              <a:latin typeface="Calibri"/>
              <a:ea typeface="Calibri"/>
              <a:cs typeface="Calibri"/>
              <a:sym typeface="Calibri"/>
            </a:endParaRPr>
          </a:p>
          <a:p>
            <a:pPr marL="0" lvl="0" indent="0">
              <a:spcBef>
                <a:spcPts val="0"/>
              </a:spcBef>
              <a:spcAft>
                <a:spcPts val="0"/>
              </a:spcAft>
              <a:buNone/>
            </a:pPr>
            <a:endParaRPr dirty="0"/>
          </a:p>
          <a:p>
            <a:pPr marL="0" lvl="0" indent="0">
              <a:spcBef>
                <a:spcPts val="0"/>
              </a:spcBef>
              <a:spcAft>
                <a:spcPts val="0"/>
              </a:spcAft>
              <a:buNone/>
            </a:pPr>
            <a:r>
              <a:rPr lang="en" dirty="0"/>
              <a:t>This also has an impact on accountability – if you can’t find what was said or recommended in the past, it’s difficult to hold anyone to it. </a:t>
            </a:r>
            <a:endParaRPr dirty="0"/>
          </a:p>
          <a:p>
            <a:pPr marL="0" lvl="0" indent="0">
              <a:spcBef>
                <a:spcPts val="0"/>
              </a:spcBef>
              <a:spcAft>
                <a:spcPts val="0"/>
              </a:spcAft>
              <a:buNone/>
            </a:pPr>
            <a:endParaRPr dirty="0"/>
          </a:p>
          <a:p>
            <a:pPr marL="0" lvl="0" indent="0">
              <a:spcBef>
                <a:spcPts val="0"/>
              </a:spcBef>
              <a:spcAft>
                <a:spcPts val="0"/>
              </a:spcAft>
              <a:buNone/>
            </a:pPr>
            <a:endParaRPr dirty="0"/>
          </a:p>
          <a:p>
            <a:pPr marL="0" lvl="0" indent="0">
              <a:spcBef>
                <a:spcPts val="0"/>
              </a:spcBef>
              <a:spcAft>
                <a:spcPts val="0"/>
              </a:spcAft>
              <a:buNone/>
            </a:pPr>
            <a:endParaRPr dirty="0"/>
          </a:p>
        </p:txBody>
      </p:sp>
    </p:spTree>
    <p:extLst>
      <p:ext uri="{BB962C8B-B14F-4D97-AF65-F5344CB8AC3E}">
        <p14:creationId xmlns:p14="http://schemas.microsoft.com/office/powerpoint/2010/main" val="1328947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1pPr>
            <a:lvl2pPr marR="0" lvl="1"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2pPr>
            <a:lvl3pPr marR="0" lvl="2"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3pPr>
            <a:lvl4pPr marR="0" lvl="3"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4pPr>
            <a:lvl5pPr marR="0" lvl="4"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5pPr>
            <a:lvl6pPr marR="0" lvl="5"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6pPr>
            <a:lvl7pPr marR="0" lvl="6"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7pPr>
            <a:lvl8pPr marR="0" lvl="7"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8pPr>
            <a:lvl9pPr marR="0" lvl="8" algn="ctr" rtl="0">
              <a:lnSpc>
                <a:spcPct val="100000"/>
              </a:lnSpc>
              <a:spcBef>
                <a:spcPts val="0"/>
              </a:spcBef>
              <a:spcAft>
                <a:spcPts val="0"/>
              </a:spcAft>
              <a:buClr>
                <a:schemeClr val="lt2"/>
              </a:buClr>
              <a:buSzPts val="2800"/>
              <a:buFont typeface="Arial"/>
              <a:buNone/>
              <a:defRPr sz="2800" b="0" i="0" u="none" strike="noStrike" cap="none">
                <a:solidFill>
                  <a:schemeClr val="lt2"/>
                </a:solidFill>
                <a:latin typeface="Arial"/>
                <a:ea typeface="Arial"/>
                <a:cs typeface="Arial"/>
                <a:sym typeface="Arial"/>
              </a:defRPr>
            </a:lvl9pPr>
          </a:lstStyle>
          <a:p>
            <a:endParaRPr/>
          </a:p>
        </p:txBody>
      </p:sp>
      <p:sp>
        <p:nvSpPr>
          <p:cNvPr id="12" name="Shape 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lt2"/>
              </a:buClr>
              <a:buSzPts val="1800"/>
              <a:buFont typeface="Arial"/>
              <a:buChar char="●"/>
              <a:defRPr sz="1800" b="0" i="0" u="none" strike="noStrike" cap="none">
                <a:solidFill>
                  <a:schemeClr val="lt2"/>
                </a:solidFill>
                <a:latin typeface="Arial"/>
                <a:ea typeface="Arial"/>
                <a:cs typeface="Arial"/>
                <a:sym typeface="Arial"/>
              </a:defRPr>
            </a:lvl1pPr>
            <a:lvl2pPr marL="914400" marR="0" lvl="1" indent="-317500" algn="ctr"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ctr"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ctr"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ctr"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ctr"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ctr"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ctr"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47" name="Shape 4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body" idx="1"/>
          </p:nvPr>
        </p:nvSpPr>
        <p:spPr>
          <a:xfrm>
            <a:off x="457200" y="1200150"/>
            <a:ext cx="8229600" cy="3394472"/>
          </a:xfrm>
          <a:prstGeom prst="rect">
            <a:avLst/>
          </a:prstGeom>
          <a:noFill/>
          <a:ln>
            <a:noFill/>
          </a:ln>
        </p:spPr>
        <p:txBody>
          <a:bodyPr spcFirstLastPara="1" wrap="square" lIns="91425" tIns="91425" rIns="91425" bIns="91425" anchor="t" anchorCtr="0"/>
          <a:lstStyle>
            <a:lvl1pPr marL="457200" marR="0" lvl="0" indent="-431800" algn="l" rtl="0">
              <a:lnSpc>
                <a:spcPct val="115000"/>
              </a:lnSpc>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lnSpc>
                <a:spcPct val="115000"/>
              </a:lnSpc>
              <a:spcBef>
                <a:spcPts val="16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lnSpc>
                <a:spcPct val="115000"/>
              </a:lnSpc>
              <a:spcBef>
                <a:spcPts val="16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lnSpc>
                <a:spcPct val="115000"/>
              </a:lnSpc>
              <a:spcBef>
                <a:spcPts val="16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lnSpc>
                <a:spcPct val="115000"/>
              </a:lnSpc>
              <a:spcBef>
                <a:spcPts val="16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lnSpc>
                <a:spcPct val="115000"/>
              </a:lnSpc>
              <a:spcBef>
                <a:spcPts val="16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15000"/>
              </a:lnSpc>
              <a:spcBef>
                <a:spcPts val="16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15000"/>
              </a:lnSpc>
              <a:spcBef>
                <a:spcPts val="16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15000"/>
              </a:lnSpc>
              <a:spcBef>
                <a:spcPts val="1600"/>
              </a:spcBef>
              <a:spcAft>
                <a:spcPts val="160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57200" y="1200150"/>
            <a:ext cx="8229600" cy="3394472"/>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0" name="Shape 70"/>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3"/>
        <p:cNvGrpSpPr/>
        <p:nvPr/>
      </p:nvGrpSpPr>
      <p:grpSpPr>
        <a:xfrm>
          <a:off x="0" y="0"/>
          <a:ext cx="0" cy="0"/>
          <a:chOff x="0" y="0"/>
          <a:chExt cx="0" cy="0"/>
        </a:xfrm>
      </p:grpSpPr>
      <p:sp>
        <p:nvSpPr>
          <p:cNvPr id="74" name="Shape 74"/>
          <p:cNvSpPr txBox="1">
            <a:spLocks noGrp="1"/>
          </p:cNvSpPr>
          <p:nvPr>
            <p:ph type="ctrTitle"/>
          </p:nvPr>
        </p:nvSpPr>
        <p:spPr>
          <a:xfrm>
            <a:off x="685800" y="1597819"/>
            <a:ext cx="7772400" cy="1102519"/>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5" name="Shape 75"/>
          <p:cNvSpPr txBox="1">
            <a:spLocks noGrp="1"/>
          </p:cNvSpPr>
          <p:nvPr>
            <p:ph type="subTitle" idx="1"/>
          </p:nvPr>
        </p:nvSpPr>
        <p:spPr>
          <a:xfrm>
            <a:off x="1371600" y="2914650"/>
            <a:ext cx="6400800" cy="1314450"/>
          </a:xfrm>
          <a:prstGeom prst="rect">
            <a:avLst/>
          </a:prstGeom>
          <a:noFill/>
          <a:ln>
            <a:noFill/>
          </a:ln>
        </p:spPr>
        <p:txBody>
          <a:bodyPr spcFirstLastPara="1" wrap="square" lIns="91425" tIns="91425" rIns="91425" bIns="91425" anchor="t" anchorCtr="0"/>
          <a:lstStyle>
            <a:lvl1pPr marR="0" lvl="0" algn="ctr" rtl="0">
              <a:lnSpc>
                <a:spcPct val="100000"/>
              </a:lnSpc>
              <a:spcBef>
                <a:spcPts val="640"/>
              </a:spcBef>
              <a:spcAft>
                <a:spcPts val="0"/>
              </a:spcAft>
              <a:buClr>
                <a:schemeClr val="lt1"/>
              </a:buClr>
              <a:buSzPts val="3200"/>
              <a:buFont typeface="Arial"/>
              <a:buNone/>
              <a:defRPr sz="3200" b="0" i="0" u="none" strike="noStrike" cap="none">
                <a:solidFill>
                  <a:schemeClr val="lt1"/>
                </a:solidFill>
                <a:latin typeface="Calibri"/>
                <a:ea typeface="Calibri"/>
                <a:cs typeface="Calibri"/>
                <a:sym typeface="Calibri"/>
              </a:defRPr>
            </a:lvl1pPr>
            <a:lvl2pPr marR="0" lvl="1" algn="ctr" rtl="0">
              <a:lnSpc>
                <a:spcPct val="100000"/>
              </a:lnSpc>
              <a:spcBef>
                <a:spcPts val="560"/>
              </a:spcBef>
              <a:spcAft>
                <a:spcPts val="0"/>
              </a:spcAft>
              <a:buClr>
                <a:schemeClr val="lt1"/>
              </a:buClr>
              <a:buSzPts val="2800"/>
              <a:buFont typeface="Arial"/>
              <a:buNone/>
              <a:defRPr sz="2800" b="0" i="0" u="none" strike="noStrike" cap="none">
                <a:solidFill>
                  <a:schemeClr val="lt1"/>
                </a:solidFill>
                <a:latin typeface="Calibri"/>
                <a:ea typeface="Calibri"/>
                <a:cs typeface="Calibri"/>
                <a:sym typeface="Calibri"/>
              </a:defRPr>
            </a:lvl2pPr>
            <a:lvl3pPr marR="0" lvl="2" algn="ctr" rtl="0">
              <a:lnSpc>
                <a:spcPct val="100000"/>
              </a:lnSpc>
              <a:spcBef>
                <a:spcPts val="48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3pPr>
            <a:lvl4pPr marR="0" lvl="3" algn="ctr"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4pPr>
            <a:lvl5pPr marR="0" lvl="4" algn="ctr"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5pPr>
            <a:lvl6pPr marR="0" lvl="5" algn="ctr"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6pPr>
            <a:lvl7pPr marR="0" lvl="6" algn="ctr"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7pPr>
            <a:lvl8pPr marR="0" lvl="7" algn="ctr"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8pPr>
            <a:lvl9pPr marR="0" lvl="8" algn="ctr"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9pPr>
          </a:lstStyle>
          <a:p>
            <a:endParaRPr/>
          </a:p>
        </p:txBody>
      </p:sp>
      <p:sp>
        <p:nvSpPr>
          <p:cNvPr id="76" name="Shape 76"/>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77" name="Shape 77"/>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78" name="Shape 7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722313" y="3305175"/>
            <a:ext cx="7772400" cy="1021556"/>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lt1"/>
              </a:buClr>
              <a:buSzPts val="4000"/>
              <a:buFont typeface="Calibri"/>
              <a:buNone/>
              <a:defRPr sz="4000" b="1"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1" name="Shape 81"/>
          <p:cNvSpPr txBox="1">
            <a:spLocks noGrp="1"/>
          </p:cNvSpPr>
          <p:nvPr>
            <p:ph type="body" idx="1"/>
          </p:nvPr>
        </p:nvSpPr>
        <p:spPr>
          <a:xfrm>
            <a:off x="722313" y="2180035"/>
            <a:ext cx="7772400" cy="1125140"/>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360"/>
              </a:spcBef>
              <a:spcAft>
                <a:spcPts val="0"/>
              </a:spcAft>
              <a:buClr>
                <a:schemeClr val="lt1"/>
              </a:buClr>
              <a:buSzPts val="1800"/>
              <a:buFont typeface="Arial"/>
              <a:buNone/>
              <a:defRPr sz="1800" b="0" i="0" u="none" strike="noStrike" cap="none">
                <a:solidFill>
                  <a:schemeClr val="lt1"/>
                </a:solidFill>
                <a:latin typeface="Calibri"/>
                <a:ea typeface="Calibri"/>
                <a:cs typeface="Calibri"/>
                <a:sym typeface="Calibri"/>
              </a:defRPr>
            </a:lvl2pPr>
            <a:lvl3pPr marL="1371600" marR="0" lvl="2" indent="-228600" algn="l" rtl="0">
              <a:lnSpc>
                <a:spcPct val="100000"/>
              </a:lnSpc>
              <a:spcBef>
                <a:spcPts val="320"/>
              </a:spcBef>
              <a:spcAft>
                <a:spcPts val="0"/>
              </a:spcAft>
              <a:buClr>
                <a:schemeClr val="lt1"/>
              </a:buClr>
              <a:buSzPts val="1600"/>
              <a:buFont typeface="Arial"/>
              <a:buNone/>
              <a:defRPr sz="1600" b="0" i="0" u="none" strike="noStrike" cap="none">
                <a:solidFill>
                  <a:schemeClr val="lt1"/>
                </a:solidFill>
                <a:latin typeface="Calibri"/>
                <a:ea typeface="Calibri"/>
                <a:cs typeface="Calibri"/>
                <a:sym typeface="Calibri"/>
              </a:defRPr>
            </a:lvl3pPr>
            <a:lvl4pPr marL="1828800" marR="0" lvl="3" indent="-228600" algn="l" rtl="0">
              <a:lnSpc>
                <a:spcPct val="100000"/>
              </a:lnSpc>
              <a:spcBef>
                <a:spcPts val="28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4pPr>
            <a:lvl5pPr marL="2286000" marR="0" lvl="4" indent="-228600" algn="l" rtl="0">
              <a:lnSpc>
                <a:spcPct val="100000"/>
              </a:lnSpc>
              <a:spcBef>
                <a:spcPts val="28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5pPr>
            <a:lvl6pPr marL="2743200" marR="0" lvl="5" indent="-228600" algn="l" rtl="0">
              <a:lnSpc>
                <a:spcPct val="100000"/>
              </a:lnSpc>
              <a:spcBef>
                <a:spcPts val="28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6pPr>
            <a:lvl7pPr marL="3200400" marR="0" lvl="6" indent="-228600" algn="l" rtl="0">
              <a:lnSpc>
                <a:spcPct val="100000"/>
              </a:lnSpc>
              <a:spcBef>
                <a:spcPts val="28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7pPr>
            <a:lvl8pPr marL="3657600" marR="0" lvl="7" indent="-228600" algn="l" rtl="0">
              <a:lnSpc>
                <a:spcPct val="100000"/>
              </a:lnSpc>
              <a:spcBef>
                <a:spcPts val="28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8pPr>
            <a:lvl9pPr marL="4114800" marR="0" lvl="8" indent="-228600" algn="l" rtl="0">
              <a:lnSpc>
                <a:spcPct val="100000"/>
              </a:lnSpc>
              <a:spcBef>
                <a:spcPts val="28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9pPr>
          </a:lstStyle>
          <a:p>
            <a:endParaRPr/>
          </a:p>
        </p:txBody>
      </p:sp>
      <p:sp>
        <p:nvSpPr>
          <p:cNvPr id="82" name="Shape 82"/>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3" name="Shape 83"/>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Shape 8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7" name="Shape 87"/>
          <p:cNvSpPr txBox="1">
            <a:spLocks noGrp="1"/>
          </p:cNvSpPr>
          <p:nvPr>
            <p:ph type="body" idx="1"/>
          </p:nvPr>
        </p:nvSpPr>
        <p:spPr>
          <a:xfrm>
            <a:off x="457200" y="1200150"/>
            <a:ext cx="4038600" cy="3394472"/>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8" name="Shape 88"/>
          <p:cNvSpPr txBox="1">
            <a:spLocks noGrp="1"/>
          </p:cNvSpPr>
          <p:nvPr>
            <p:ph type="body" idx="2"/>
          </p:nvPr>
        </p:nvSpPr>
        <p:spPr>
          <a:xfrm>
            <a:off x="4648200" y="1200150"/>
            <a:ext cx="4038600" cy="3394472"/>
          </a:xfrm>
          <a:prstGeom prst="rect">
            <a:avLst/>
          </a:prstGeom>
          <a:noFill/>
          <a:ln>
            <a:noFill/>
          </a:ln>
        </p:spPr>
        <p:txBody>
          <a:bodyPr spcFirstLastPara="1" wrap="square" lIns="91425" tIns="91425" rIns="91425" bIns="91425" anchor="t" anchorCtr="0"/>
          <a:lstStyle>
            <a:lvl1pPr marL="457200" marR="0" lvl="0"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9" name="Shape 89"/>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90" name="Shape 90"/>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91" name="Shape 9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4" name="Shape 94"/>
          <p:cNvSpPr txBox="1">
            <a:spLocks noGrp="1"/>
          </p:cNvSpPr>
          <p:nvPr>
            <p:ph type="body" idx="1"/>
          </p:nvPr>
        </p:nvSpPr>
        <p:spPr>
          <a:xfrm>
            <a:off x="457200" y="1151335"/>
            <a:ext cx="4040188" cy="47982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lt1"/>
              </a:buClr>
              <a:buSzPts val="2400"/>
              <a:buFont typeface="Arial"/>
              <a:buNone/>
              <a:defRPr sz="2400" b="1"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lt1"/>
              </a:buClr>
              <a:buSzPts val="2000"/>
              <a:buFont typeface="Arial"/>
              <a:buNone/>
              <a:defRPr sz="2000" b="1" i="0" u="none" strike="noStrike" cap="none">
                <a:solidFill>
                  <a:schemeClr val="lt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lt1"/>
              </a:buClr>
              <a:buSzPts val="1800"/>
              <a:buFont typeface="Arial"/>
              <a:buNone/>
              <a:defRPr sz="1800" b="1" i="0" u="none" strike="noStrike" cap="none">
                <a:solidFill>
                  <a:schemeClr val="lt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9pPr>
          </a:lstStyle>
          <a:p>
            <a:endParaRPr/>
          </a:p>
        </p:txBody>
      </p:sp>
      <p:sp>
        <p:nvSpPr>
          <p:cNvPr id="95" name="Shape 95"/>
          <p:cNvSpPr txBox="1">
            <a:spLocks noGrp="1"/>
          </p:cNvSpPr>
          <p:nvPr>
            <p:ph type="body" idx="2"/>
          </p:nvPr>
        </p:nvSpPr>
        <p:spPr>
          <a:xfrm>
            <a:off x="457200" y="1631156"/>
            <a:ext cx="4040188" cy="2963466"/>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9pPr>
          </a:lstStyle>
          <a:p>
            <a:endParaRPr/>
          </a:p>
        </p:txBody>
      </p:sp>
      <p:sp>
        <p:nvSpPr>
          <p:cNvPr id="96" name="Shape 96"/>
          <p:cNvSpPr txBox="1">
            <a:spLocks noGrp="1"/>
          </p:cNvSpPr>
          <p:nvPr>
            <p:ph type="body" idx="3"/>
          </p:nvPr>
        </p:nvSpPr>
        <p:spPr>
          <a:xfrm>
            <a:off x="4645025" y="1151335"/>
            <a:ext cx="4041775" cy="479822"/>
          </a:xfrm>
          <a:prstGeom prst="rect">
            <a:avLst/>
          </a:prstGeom>
          <a:noFill/>
          <a:ln>
            <a:noFill/>
          </a:ln>
        </p:spPr>
        <p:txBody>
          <a:bodyPr spcFirstLastPara="1" wrap="square" lIns="91425" tIns="91425" rIns="91425" bIns="91425" anchor="b" anchorCtr="0"/>
          <a:lstStyle>
            <a:lvl1pPr marL="457200" marR="0" lvl="0" indent="-228600" algn="l" rtl="0">
              <a:lnSpc>
                <a:spcPct val="100000"/>
              </a:lnSpc>
              <a:spcBef>
                <a:spcPts val="480"/>
              </a:spcBef>
              <a:spcAft>
                <a:spcPts val="0"/>
              </a:spcAft>
              <a:buClr>
                <a:schemeClr val="lt1"/>
              </a:buClr>
              <a:buSzPts val="2400"/>
              <a:buFont typeface="Arial"/>
              <a:buNone/>
              <a:defRPr sz="2400" b="1"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400"/>
              </a:spcBef>
              <a:spcAft>
                <a:spcPts val="0"/>
              </a:spcAft>
              <a:buClr>
                <a:schemeClr val="lt1"/>
              </a:buClr>
              <a:buSzPts val="2000"/>
              <a:buFont typeface="Arial"/>
              <a:buNone/>
              <a:defRPr sz="2000" b="1" i="0" u="none" strike="noStrike" cap="none">
                <a:solidFill>
                  <a:schemeClr val="lt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lt1"/>
              </a:buClr>
              <a:buSzPts val="1800"/>
              <a:buFont typeface="Arial"/>
              <a:buNone/>
              <a:defRPr sz="1800" b="1" i="0" u="none" strike="noStrike" cap="none">
                <a:solidFill>
                  <a:schemeClr val="lt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lt1"/>
              </a:buClr>
              <a:buSzPts val="1600"/>
              <a:buFont typeface="Arial"/>
              <a:buNone/>
              <a:defRPr sz="1600" b="1" i="0" u="none" strike="noStrike" cap="none">
                <a:solidFill>
                  <a:schemeClr val="lt1"/>
                </a:solidFill>
                <a:latin typeface="Calibri"/>
                <a:ea typeface="Calibri"/>
                <a:cs typeface="Calibri"/>
                <a:sym typeface="Calibri"/>
              </a:defRPr>
            </a:lvl9pPr>
          </a:lstStyle>
          <a:p>
            <a:endParaRPr/>
          </a:p>
        </p:txBody>
      </p:sp>
      <p:sp>
        <p:nvSpPr>
          <p:cNvPr id="97" name="Shape 97"/>
          <p:cNvSpPr txBox="1">
            <a:spLocks noGrp="1"/>
          </p:cNvSpPr>
          <p:nvPr>
            <p:ph type="body" idx="4"/>
          </p:nvPr>
        </p:nvSpPr>
        <p:spPr>
          <a:xfrm>
            <a:off x="4645025" y="1631156"/>
            <a:ext cx="4041775" cy="2963466"/>
          </a:xfrm>
          <a:prstGeom prst="rect">
            <a:avLst/>
          </a:prstGeom>
          <a:noFill/>
          <a:ln>
            <a:noFill/>
          </a:ln>
        </p:spPr>
        <p:txBody>
          <a:bodyPr spcFirstLastPara="1" wrap="square" lIns="91425" tIns="91425" rIns="91425" bIns="91425" anchor="t" anchorCtr="0"/>
          <a:lstStyle>
            <a:lvl1pPr marL="457200" marR="0" lvl="0"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4pPr>
            <a:lvl5pPr marL="2286000" marR="0" lvl="4"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5pPr>
            <a:lvl6pPr marL="2743200" marR="0" lvl="5"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lt1"/>
              </a:buClr>
              <a:buSzPts val="1600"/>
              <a:buFont typeface="Arial"/>
              <a:buChar char="•"/>
              <a:defRPr sz="1600" b="0" i="0" u="none" strike="noStrike" cap="none">
                <a:solidFill>
                  <a:schemeClr val="lt1"/>
                </a:solidFill>
                <a:latin typeface="Calibri"/>
                <a:ea typeface="Calibri"/>
                <a:cs typeface="Calibri"/>
                <a:sym typeface="Calibri"/>
              </a:defRPr>
            </a:lvl9pPr>
          </a:lstStyle>
          <a:p>
            <a:endParaRPr/>
          </a:p>
        </p:txBody>
      </p:sp>
      <p:sp>
        <p:nvSpPr>
          <p:cNvPr id="98" name="Shape 98"/>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99" name="Shape 99"/>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00" name="Shape 10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Shape 102"/>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03" name="Shape 103"/>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04" name="Shape 10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lt2"/>
              </a:buClr>
              <a:buSzPts val="1800"/>
              <a:buFont typeface="Arial"/>
              <a:buChar char="●"/>
              <a:defRPr sz="1800" b="0" i="0" u="none" strike="noStrike" cap="none">
                <a:solidFill>
                  <a:schemeClr val="lt2"/>
                </a:solidFill>
                <a:latin typeface="Arial"/>
                <a:ea typeface="Arial"/>
                <a:cs typeface="Arial"/>
                <a:sym typeface="Arial"/>
              </a:defRPr>
            </a:lvl1pPr>
            <a:lvl2pPr marL="914400" marR="0" lvl="1"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l" rtl="0">
              <a:lnSpc>
                <a:spcPct val="115000"/>
              </a:lnSpc>
              <a:spcBef>
                <a:spcPts val="1600"/>
              </a:spcBef>
              <a:spcAft>
                <a:spcPts val="160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04788"/>
            <a:ext cx="3008313" cy="871537"/>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lt1"/>
              </a:buClr>
              <a:buSzPts val="2000"/>
              <a:buFont typeface="Calibri"/>
              <a:buNone/>
              <a:defRPr sz="2000" b="1"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7" name="Shape 107"/>
          <p:cNvSpPr txBox="1">
            <a:spLocks noGrp="1"/>
          </p:cNvSpPr>
          <p:nvPr>
            <p:ph type="body" idx="1"/>
          </p:nvPr>
        </p:nvSpPr>
        <p:spPr>
          <a:xfrm>
            <a:off x="3575050" y="204788"/>
            <a:ext cx="5111750" cy="4389835"/>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08" name="Shape 108"/>
          <p:cNvSpPr txBox="1">
            <a:spLocks noGrp="1"/>
          </p:cNvSpPr>
          <p:nvPr>
            <p:ph type="body" idx="2"/>
          </p:nvPr>
        </p:nvSpPr>
        <p:spPr>
          <a:xfrm>
            <a:off x="457200" y="1076325"/>
            <a:ext cx="3008313" cy="3518297"/>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8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240"/>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lt1"/>
              </a:buClr>
              <a:buSzPts val="1000"/>
              <a:buFont typeface="Arial"/>
              <a:buNone/>
              <a:defRPr sz="1000" b="0" i="0" u="none" strike="noStrike" cap="none">
                <a:solidFill>
                  <a:schemeClr val="lt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9pPr>
          </a:lstStyle>
          <a:p>
            <a:endParaRPr/>
          </a:p>
        </p:txBody>
      </p:sp>
      <p:sp>
        <p:nvSpPr>
          <p:cNvPr id="109" name="Shape 109"/>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10" name="Shape 110"/>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11" name="Shape 11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1792288" y="3600450"/>
            <a:ext cx="5486400" cy="425053"/>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lt1"/>
              </a:buClr>
              <a:buSzPts val="2000"/>
              <a:buFont typeface="Calibri"/>
              <a:buNone/>
              <a:defRPr sz="2000" b="1"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4" name="Shape 114"/>
          <p:cNvSpPr>
            <a:spLocks noGrp="1"/>
          </p:cNvSpPr>
          <p:nvPr>
            <p:ph type="pic" idx="2"/>
          </p:nvPr>
        </p:nvSpPr>
        <p:spPr>
          <a:xfrm>
            <a:off x="1792288" y="459581"/>
            <a:ext cx="5486400" cy="3086100"/>
          </a:xfrm>
          <a:prstGeom prst="rect">
            <a:avLst/>
          </a:prstGeom>
          <a:noFill/>
          <a:ln>
            <a:noFill/>
          </a:ln>
        </p:spPr>
        <p:txBody>
          <a:bodyPr spcFirstLastPara="1" wrap="square" lIns="91425" tIns="91425" rIns="91425" bIns="91425" anchor="t" anchorCtr="0"/>
          <a:lstStyle>
            <a:lvl1pPr marR="0" lvl="0" algn="l" rtl="0">
              <a:lnSpc>
                <a:spcPct val="100000"/>
              </a:lnSpc>
              <a:spcBef>
                <a:spcPts val="640"/>
              </a:spcBef>
              <a:spcAft>
                <a:spcPts val="0"/>
              </a:spcAft>
              <a:buClr>
                <a:schemeClr val="lt1"/>
              </a:buClr>
              <a:buSzPts val="3200"/>
              <a:buFont typeface="Arial"/>
              <a:buNone/>
              <a:defRPr sz="3200" b="0" i="0" u="none" strike="noStrike" cap="none">
                <a:solidFill>
                  <a:schemeClr val="lt1"/>
                </a:solidFill>
                <a:latin typeface="Calibri"/>
                <a:ea typeface="Calibri"/>
                <a:cs typeface="Calibri"/>
                <a:sym typeface="Calibri"/>
              </a:defRPr>
            </a:lvl1pPr>
            <a:lvl2pPr marR="0" lvl="1" algn="l" rtl="0">
              <a:lnSpc>
                <a:spcPct val="100000"/>
              </a:lnSpc>
              <a:spcBef>
                <a:spcPts val="560"/>
              </a:spcBef>
              <a:spcAft>
                <a:spcPts val="0"/>
              </a:spcAft>
              <a:buClr>
                <a:schemeClr val="lt1"/>
              </a:buClr>
              <a:buSzPts val="2800"/>
              <a:buFont typeface="Arial"/>
              <a:buNone/>
              <a:defRPr sz="2800" b="0" i="0" u="none" strike="noStrike" cap="none">
                <a:solidFill>
                  <a:schemeClr val="lt1"/>
                </a:solidFill>
                <a:latin typeface="Calibri"/>
                <a:ea typeface="Calibri"/>
                <a:cs typeface="Calibri"/>
                <a:sym typeface="Calibri"/>
              </a:defRPr>
            </a:lvl2pPr>
            <a:lvl3pPr marR="0" lvl="2" algn="l" rtl="0">
              <a:lnSpc>
                <a:spcPct val="100000"/>
              </a:lnSpc>
              <a:spcBef>
                <a:spcPts val="480"/>
              </a:spcBef>
              <a:spcAft>
                <a:spcPts val="0"/>
              </a:spcAft>
              <a:buClr>
                <a:schemeClr val="lt1"/>
              </a:buClr>
              <a:buSzPts val="2400"/>
              <a:buFont typeface="Arial"/>
              <a:buNone/>
              <a:defRPr sz="2400" b="0" i="0" u="none" strike="noStrike" cap="none">
                <a:solidFill>
                  <a:schemeClr val="lt1"/>
                </a:solidFill>
                <a:latin typeface="Calibri"/>
                <a:ea typeface="Calibri"/>
                <a:cs typeface="Calibri"/>
                <a:sym typeface="Calibri"/>
              </a:defRPr>
            </a:lvl3pPr>
            <a:lvl4pPr marR="0" lvl="3" algn="l"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4pPr>
            <a:lvl5pPr marR="0" lvl="4" algn="l"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5pPr>
            <a:lvl6pPr marR="0" lvl="5" algn="l"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6pPr>
            <a:lvl7pPr marR="0" lvl="6" algn="l"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7pPr>
            <a:lvl8pPr marR="0" lvl="7" algn="l"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8pPr>
            <a:lvl9pPr marR="0" lvl="8" algn="l" rtl="0">
              <a:lnSpc>
                <a:spcPct val="100000"/>
              </a:lnSpc>
              <a:spcBef>
                <a:spcPts val="400"/>
              </a:spcBef>
              <a:spcAft>
                <a:spcPts val="0"/>
              </a:spcAft>
              <a:buClr>
                <a:schemeClr val="lt1"/>
              </a:buClr>
              <a:buSzPts val="2000"/>
              <a:buFont typeface="Arial"/>
              <a:buNone/>
              <a:defRPr sz="2000" b="0" i="0" u="none" strike="noStrike" cap="none">
                <a:solidFill>
                  <a:schemeClr val="lt1"/>
                </a:solidFill>
                <a:latin typeface="Calibri"/>
                <a:ea typeface="Calibri"/>
                <a:cs typeface="Calibri"/>
                <a:sym typeface="Calibri"/>
              </a:defRPr>
            </a:lvl9pPr>
          </a:lstStyle>
          <a:p>
            <a:endParaRPr/>
          </a:p>
        </p:txBody>
      </p:sp>
      <p:sp>
        <p:nvSpPr>
          <p:cNvPr id="115" name="Shape 115"/>
          <p:cNvSpPr txBox="1">
            <a:spLocks noGrp="1"/>
          </p:cNvSpPr>
          <p:nvPr>
            <p:ph type="body" idx="1"/>
          </p:nvPr>
        </p:nvSpPr>
        <p:spPr>
          <a:xfrm>
            <a:off x="1792288" y="4025503"/>
            <a:ext cx="5486400" cy="603646"/>
          </a:xfrm>
          <a:prstGeom prst="rect">
            <a:avLst/>
          </a:prstGeom>
          <a:noFill/>
          <a:ln>
            <a:noFill/>
          </a:ln>
        </p:spPr>
        <p:txBody>
          <a:bodyPr spcFirstLastPara="1" wrap="square" lIns="91425" tIns="91425" rIns="91425" bIns="91425" anchor="t" anchorCtr="0"/>
          <a:lstStyle>
            <a:lvl1pPr marL="457200" marR="0" lvl="0" indent="-228600" algn="l" rtl="0">
              <a:lnSpc>
                <a:spcPct val="100000"/>
              </a:lnSpc>
              <a:spcBef>
                <a:spcPts val="280"/>
              </a:spcBef>
              <a:spcAft>
                <a:spcPts val="0"/>
              </a:spcAft>
              <a:buClr>
                <a:schemeClr val="lt1"/>
              </a:buClr>
              <a:buSzPts val="1400"/>
              <a:buFont typeface="Arial"/>
              <a:buNone/>
              <a:defRPr sz="1400" b="0" i="0" u="none" strike="noStrike" cap="none">
                <a:solidFill>
                  <a:schemeClr val="lt1"/>
                </a:solidFill>
                <a:latin typeface="Calibri"/>
                <a:ea typeface="Calibri"/>
                <a:cs typeface="Calibri"/>
                <a:sym typeface="Calibri"/>
              </a:defRPr>
            </a:lvl1pPr>
            <a:lvl2pPr marL="914400" marR="0" lvl="1" indent="-228600" algn="l" rtl="0">
              <a:lnSpc>
                <a:spcPct val="100000"/>
              </a:lnSpc>
              <a:spcBef>
                <a:spcPts val="240"/>
              </a:spcBef>
              <a:spcAft>
                <a:spcPts val="0"/>
              </a:spcAft>
              <a:buClr>
                <a:schemeClr val="lt1"/>
              </a:buClr>
              <a:buSzPts val="1200"/>
              <a:buFont typeface="Arial"/>
              <a:buNone/>
              <a:defRPr sz="1200" b="0" i="0" u="none" strike="noStrike" cap="none">
                <a:solidFill>
                  <a:schemeClr val="lt1"/>
                </a:solidFill>
                <a:latin typeface="Calibri"/>
                <a:ea typeface="Calibri"/>
                <a:cs typeface="Calibri"/>
                <a:sym typeface="Calibri"/>
              </a:defRPr>
            </a:lvl2pPr>
            <a:lvl3pPr marL="1371600" marR="0" lvl="2" indent="-228600" algn="l" rtl="0">
              <a:lnSpc>
                <a:spcPct val="100000"/>
              </a:lnSpc>
              <a:spcBef>
                <a:spcPts val="200"/>
              </a:spcBef>
              <a:spcAft>
                <a:spcPts val="0"/>
              </a:spcAft>
              <a:buClr>
                <a:schemeClr val="lt1"/>
              </a:buClr>
              <a:buSzPts val="1000"/>
              <a:buFont typeface="Arial"/>
              <a:buNone/>
              <a:defRPr sz="1000" b="0" i="0" u="none" strike="noStrike" cap="none">
                <a:solidFill>
                  <a:schemeClr val="lt1"/>
                </a:solidFill>
                <a:latin typeface="Calibri"/>
                <a:ea typeface="Calibri"/>
                <a:cs typeface="Calibri"/>
                <a:sym typeface="Calibri"/>
              </a:defRPr>
            </a:lvl3pPr>
            <a:lvl4pPr marL="1828800" marR="0" lvl="3"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4pPr>
            <a:lvl5pPr marL="2286000" marR="0" lvl="4"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5pPr>
            <a:lvl6pPr marL="2743200" marR="0" lvl="5"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6pPr>
            <a:lvl7pPr marL="3200400" marR="0" lvl="6"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7pPr>
            <a:lvl8pPr marL="3657600" marR="0" lvl="7"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8pPr>
            <a:lvl9pPr marL="4114800" marR="0" lvl="8" indent="-228600" algn="l" rtl="0">
              <a:lnSpc>
                <a:spcPct val="100000"/>
              </a:lnSpc>
              <a:spcBef>
                <a:spcPts val="180"/>
              </a:spcBef>
              <a:spcAft>
                <a:spcPts val="0"/>
              </a:spcAft>
              <a:buClr>
                <a:schemeClr val="lt1"/>
              </a:buClr>
              <a:buSzPts val="900"/>
              <a:buFont typeface="Arial"/>
              <a:buNone/>
              <a:defRPr sz="900" b="0" i="0" u="none" strike="noStrike" cap="none">
                <a:solidFill>
                  <a:schemeClr val="lt1"/>
                </a:solidFill>
                <a:latin typeface="Calibri"/>
                <a:ea typeface="Calibri"/>
                <a:cs typeface="Calibri"/>
                <a:sym typeface="Calibri"/>
              </a:defRPr>
            </a:lvl9pPr>
          </a:lstStyle>
          <a:p>
            <a:endParaRPr/>
          </a:p>
        </p:txBody>
      </p:sp>
      <p:sp>
        <p:nvSpPr>
          <p:cNvPr id="116" name="Shape 116"/>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17" name="Shape 117"/>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18" name="Shape 118"/>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1" name="Shape 121"/>
          <p:cNvSpPr txBox="1">
            <a:spLocks noGrp="1"/>
          </p:cNvSpPr>
          <p:nvPr>
            <p:ph type="body" idx="1"/>
          </p:nvPr>
        </p:nvSpPr>
        <p:spPr>
          <a:xfrm rot="5400000">
            <a:off x="2874764" y="-1217414"/>
            <a:ext cx="3394472" cy="82296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22" name="Shape 122"/>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23" name="Shape 123"/>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24" name="Shape 124"/>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rot="5400000">
            <a:off x="5463778" y="1371600"/>
            <a:ext cx="4388644" cy="20574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7" name="Shape 127"/>
          <p:cNvSpPr txBox="1">
            <a:spLocks noGrp="1"/>
          </p:cNvSpPr>
          <p:nvPr>
            <p:ph type="body" idx="1"/>
          </p:nvPr>
        </p:nvSpPr>
        <p:spPr>
          <a:xfrm rot="5400000">
            <a:off x="1272778" y="-609599"/>
            <a:ext cx="4388644" cy="6019800"/>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128" name="Shape 128"/>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29" name="Shape 129"/>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130" name="Shape 130"/>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7"/>
        <p:cNvGrpSpPr/>
        <p:nvPr/>
      </p:nvGrpSpPr>
      <p:grpSpPr>
        <a:xfrm>
          <a:off x="0" y="0"/>
          <a:ext cx="0" cy="0"/>
          <a:chOff x="0" y="0"/>
          <a:chExt cx="0" cy="0"/>
        </a:xfrm>
      </p:grpSpPr>
      <p:sp>
        <p:nvSpPr>
          <p:cNvPr id="18" name="Shape 18"/>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9" name="Shape 1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1pPr>
            <a:lvl2pPr marR="0" lvl="1"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2pPr>
            <a:lvl3pPr marR="0" lvl="2"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3pPr>
            <a:lvl4pPr marR="0" lvl="3"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4pPr>
            <a:lvl5pPr marR="0" lvl="4"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5pPr>
            <a:lvl6pPr marR="0" lvl="5"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6pPr>
            <a:lvl7pPr marR="0" lvl="6"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7pPr>
            <a:lvl8pPr marR="0" lvl="7"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8pPr>
            <a:lvl9pPr marR="0" lvl="8" algn="ctr" rtl="0">
              <a:lnSpc>
                <a:spcPct val="100000"/>
              </a:lnSpc>
              <a:spcBef>
                <a:spcPts val="0"/>
              </a:spcBef>
              <a:spcAft>
                <a:spcPts val="0"/>
              </a:spcAft>
              <a:buClr>
                <a:schemeClr val="lt2"/>
              </a:buClr>
              <a:buSzPts val="2100"/>
              <a:buFont typeface="Arial"/>
              <a:buNone/>
              <a:defRPr sz="2100" b="0" i="0" u="none" strike="noStrike" cap="none">
                <a:solidFill>
                  <a:schemeClr val="lt2"/>
                </a:solidFill>
                <a:latin typeface="Arial"/>
                <a:ea typeface="Arial"/>
                <a:cs typeface="Arial"/>
                <a:sym typeface="Arial"/>
              </a:defRPr>
            </a:lvl9pPr>
          </a:lstStyle>
          <a:p>
            <a:endParaRPr/>
          </a:p>
        </p:txBody>
      </p:sp>
      <p:sp>
        <p:nvSpPr>
          <p:cNvPr id="21" name="Shape 21"/>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2pPr>
            <a:lvl3pPr marL="1371600" marR="0" lvl="2"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115000"/>
              </a:lnSpc>
              <a:spcBef>
                <a:spcPts val="16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1pPr>
            <a:lvl2pPr marL="914400" marR="0" lvl="1"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2pPr>
            <a:lvl3pPr marL="1371600" marR="0" lvl="2"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3pPr>
            <a:lvl4pPr marL="1828800" marR="0" lvl="3"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4pPr>
            <a:lvl5pPr marL="2286000" marR="0" lvl="4"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5pPr>
            <a:lvl6pPr marL="2743200" marR="0" lvl="5"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6pPr>
            <a:lvl7pPr marL="3200400" marR="0" lvl="6"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7pPr>
            <a:lvl8pPr marL="3657600" marR="0" lvl="7"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8pPr>
            <a:lvl9pPr marL="4114800" marR="0" lvl="8" indent="-304800" algn="l" rtl="0">
              <a:lnSpc>
                <a:spcPct val="115000"/>
              </a:lnSpc>
              <a:spcBef>
                <a:spcPts val="1600"/>
              </a:spcBef>
              <a:spcAft>
                <a:spcPts val="1600"/>
              </a:spcAft>
              <a:buClr>
                <a:schemeClr val="lt2"/>
              </a:buClr>
              <a:buSzPts val="1200"/>
              <a:buFont typeface="Arial"/>
              <a:buChar char="■"/>
              <a:defRPr sz="1200" b="0" i="0" u="none" strike="noStrike" cap="none">
                <a:solidFill>
                  <a:schemeClr val="lt2"/>
                </a:solidFill>
                <a:latin typeface="Arial"/>
                <a:ea typeface="Arial"/>
                <a:cs typeface="Arial"/>
                <a:sym typeface="Arial"/>
              </a:defRPr>
            </a:lvl9pPr>
          </a:lstStyle>
          <a:p>
            <a:endParaRPr/>
          </a:p>
        </p:txBody>
      </p:sp>
      <p:sp>
        <p:nvSpPr>
          <p:cNvPr id="29" name="Shape 2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1pPr>
            <a:lvl2pPr marL="914400" marR="0" lvl="1"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2pPr>
            <a:lvl3pPr marL="1371600" marR="0" lvl="2"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3pPr>
            <a:lvl4pPr marL="1828800" marR="0" lvl="3"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4pPr>
            <a:lvl5pPr marL="2286000" marR="0" lvl="4"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5pPr>
            <a:lvl6pPr marL="2743200" marR="0" lvl="5"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6pPr>
            <a:lvl7pPr marL="3200400" marR="0" lvl="6"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7pPr>
            <a:lvl8pPr marL="3657600" marR="0" lvl="7"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8pPr>
            <a:lvl9pPr marL="4114800" marR="0" lvl="8" indent="-304800" algn="l" rtl="0">
              <a:lnSpc>
                <a:spcPct val="115000"/>
              </a:lnSpc>
              <a:spcBef>
                <a:spcPts val="1600"/>
              </a:spcBef>
              <a:spcAft>
                <a:spcPts val="1600"/>
              </a:spcAft>
              <a:buClr>
                <a:schemeClr val="lt2"/>
              </a:buClr>
              <a:buSzPts val="1200"/>
              <a:buFont typeface="Arial"/>
              <a:buChar char="■"/>
              <a:defRPr sz="1200" b="0" i="0" u="none" strike="noStrike" cap="none">
                <a:solidFill>
                  <a:schemeClr val="lt2"/>
                </a:solidFill>
                <a:latin typeface="Arial"/>
                <a:ea typeface="Arial"/>
                <a:cs typeface="Arial"/>
                <a:sym typeface="Arial"/>
              </a:defRPr>
            </a:lvl9pPr>
          </a:lstStyle>
          <a:p>
            <a:endParaRPr/>
          </a:p>
        </p:txBody>
      </p:sp>
      <p:sp>
        <p:nvSpPr>
          <p:cNvPr id="30" name="Shape 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1pPr>
            <a:lvl2pPr marL="914400" marR="0" lvl="1"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2pPr>
            <a:lvl3pPr marL="1371600" marR="0" lvl="2"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3pPr>
            <a:lvl4pPr marL="1828800" marR="0" lvl="3"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4pPr>
            <a:lvl5pPr marL="2286000" marR="0" lvl="4"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5pPr>
            <a:lvl6pPr marL="2743200" marR="0" lvl="5"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6pPr>
            <a:lvl7pPr marL="3200400" marR="0" lvl="6"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7pPr>
            <a:lvl8pPr marL="3657600" marR="0" lvl="7" indent="-304800" algn="l" rtl="0">
              <a:lnSpc>
                <a:spcPct val="115000"/>
              </a:lnSpc>
              <a:spcBef>
                <a:spcPts val="1600"/>
              </a:spcBef>
              <a:spcAft>
                <a:spcPts val="0"/>
              </a:spcAft>
              <a:buClr>
                <a:schemeClr val="lt2"/>
              </a:buClr>
              <a:buSzPts val="1200"/>
              <a:buFont typeface="Arial"/>
              <a:buChar char="○"/>
              <a:defRPr sz="1200" b="0" i="0" u="none" strike="noStrike" cap="none">
                <a:solidFill>
                  <a:schemeClr val="lt2"/>
                </a:solidFill>
                <a:latin typeface="Arial"/>
                <a:ea typeface="Arial"/>
                <a:cs typeface="Arial"/>
                <a:sym typeface="Arial"/>
              </a:defRPr>
            </a:lvl8pPr>
            <a:lvl9pPr marL="4114800" marR="0" lvl="8" indent="-304800" algn="l" rtl="0">
              <a:lnSpc>
                <a:spcPct val="115000"/>
              </a:lnSpc>
              <a:spcBef>
                <a:spcPts val="1600"/>
              </a:spcBef>
              <a:spcAft>
                <a:spcPts val="1600"/>
              </a:spcAft>
              <a:buClr>
                <a:schemeClr val="lt2"/>
              </a:buClr>
              <a:buSzPts val="1200"/>
              <a:buFont typeface="Arial"/>
              <a:buChar char="■"/>
              <a:defRPr sz="1200" b="0" i="0" u="none" strike="noStrike" cap="none">
                <a:solidFill>
                  <a:schemeClr val="lt2"/>
                </a:solidFill>
                <a:latin typeface="Arial"/>
                <a:ea typeface="Arial"/>
                <a:cs typeface="Arial"/>
                <a:sym typeface="Arial"/>
              </a:defRPr>
            </a:lvl9pPr>
          </a:lstStyle>
          <a:p>
            <a:endParaRPr/>
          </a:p>
        </p:txBody>
      </p:sp>
      <p:sp>
        <p:nvSpPr>
          <p:cNvPr id="37" name="Shape 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lt2"/>
              </a:buClr>
              <a:buSzPts val="1800"/>
              <a:buFont typeface="Arial"/>
              <a:buNone/>
              <a:defRPr sz="1800" b="0" i="0" u="none" strike="noStrike" cap="none">
                <a:solidFill>
                  <a:schemeClr val="lt2"/>
                </a:solidFill>
                <a:latin typeface="Arial"/>
                <a:ea typeface="Arial"/>
                <a:cs typeface="Arial"/>
                <a:sym typeface="Arial"/>
              </a:defRPr>
            </a:lvl1pPr>
            <a:lvl2pPr marL="914400" marR="0" lvl="1"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l" rtl="0">
              <a:lnSpc>
                <a:spcPct val="115000"/>
              </a:lnSpc>
              <a:spcBef>
                <a:spcPts val="1600"/>
              </a:spcBef>
              <a:spcAft>
                <a:spcPts val="160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43" name="Shape 4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lt2"/>
              </a:buClr>
              <a:buSzPts val="1800"/>
              <a:buFont typeface="Arial"/>
              <a:buChar char="●"/>
              <a:defRPr sz="1800" b="0" i="0" u="none" strike="noStrike" cap="none">
                <a:solidFill>
                  <a:schemeClr val="lt2"/>
                </a:solidFill>
                <a:latin typeface="Arial"/>
                <a:ea typeface="Arial"/>
                <a:cs typeface="Arial"/>
                <a:sym typeface="Arial"/>
              </a:defRPr>
            </a:lvl1pPr>
            <a:lvl2pPr marL="914400" marR="0" lvl="1"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2pPr>
            <a:lvl3pPr marL="1371600" marR="0" lvl="2"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3pPr>
            <a:lvl4pPr marL="1828800" marR="0" lvl="3"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4pPr>
            <a:lvl5pPr marL="2286000" marR="0" lvl="4"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5pPr>
            <a:lvl6pPr marL="2743200" marR="0" lvl="5"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6pPr>
            <a:lvl7pPr marL="3200400" marR="0" lvl="6"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7pPr>
            <a:lvl8pPr marL="3657600" marR="0" lvl="7" indent="-317500" algn="l" rtl="0">
              <a:lnSpc>
                <a:spcPct val="115000"/>
              </a:lnSpc>
              <a:spcBef>
                <a:spcPts val="1600"/>
              </a:spcBef>
              <a:spcAft>
                <a:spcPts val="0"/>
              </a:spcAft>
              <a:buClr>
                <a:schemeClr val="lt2"/>
              </a:buClr>
              <a:buSzPts val="1400"/>
              <a:buFont typeface="Arial"/>
              <a:buChar char="○"/>
              <a:defRPr sz="1400" b="0" i="0" u="none" strike="noStrike" cap="none">
                <a:solidFill>
                  <a:schemeClr val="lt2"/>
                </a:solidFill>
                <a:latin typeface="Arial"/>
                <a:ea typeface="Arial"/>
                <a:cs typeface="Arial"/>
                <a:sym typeface="Arial"/>
              </a:defRPr>
            </a:lvl8pPr>
            <a:lvl9pPr marL="4114800" marR="0" lvl="8" indent="-317500" algn="l" rtl="0">
              <a:lnSpc>
                <a:spcPct val="115000"/>
              </a:lnSpc>
              <a:spcBef>
                <a:spcPts val="1600"/>
              </a:spcBef>
              <a:spcAft>
                <a:spcPts val="1600"/>
              </a:spcAft>
              <a:buClr>
                <a:schemeClr val="lt2"/>
              </a:buClr>
              <a:buSzPts val="1400"/>
              <a:buFont typeface="Arial"/>
              <a:buChar char="■"/>
              <a:defRPr sz="1400" b="0" i="0" u="none" strike="noStrike" cap="none">
                <a:solidFill>
                  <a:schemeClr val="lt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8" name="Shape 58"/>
          <p:cNvSpPr txBox="1">
            <a:spLocks noGrp="1"/>
          </p:cNvSpPr>
          <p:nvPr>
            <p:ph type="body" idx="1"/>
          </p:nvPr>
        </p:nvSpPr>
        <p:spPr>
          <a:xfrm>
            <a:off x="457200" y="1200150"/>
            <a:ext cx="8229600" cy="3394472"/>
          </a:xfrm>
          <a:prstGeom prst="rect">
            <a:avLst/>
          </a:prstGeom>
          <a:noFill/>
          <a:ln>
            <a:noFill/>
          </a:ln>
        </p:spPr>
        <p:txBody>
          <a:bodyPr spcFirstLastPara="1" wrap="square" lIns="91425" tIns="91425" rIns="91425" bIns="91425" anchor="t" anchorCtr="0"/>
          <a:lstStyle>
            <a:lvl1pPr marL="457200" marR="0" lvl="0" indent="-431800" algn="l" rtl="0">
              <a:lnSpc>
                <a:spcPct val="100000"/>
              </a:lnSpc>
              <a:spcBef>
                <a:spcPts val="640"/>
              </a:spcBef>
              <a:spcAft>
                <a:spcPts val="0"/>
              </a:spcAft>
              <a:buClr>
                <a:schemeClr val="lt1"/>
              </a:buClr>
              <a:buSzPts val="3200"/>
              <a:buFont typeface="Arial"/>
              <a:buChar char="•"/>
              <a:defRPr sz="3200" b="0" i="0" u="none" strike="noStrike" cap="none">
                <a:solidFill>
                  <a:schemeClr val="lt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9pPr>
          </a:lstStyle>
          <a:p>
            <a:endParaRPr/>
          </a:p>
        </p:txBody>
      </p:sp>
      <p:sp>
        <p:nvSpPr>
          <p:cNvPr id="59" name="Shape 59"/>
          <p:cNvSpPr txBox="1">
            <a:spLocks noGrp="1"/>
          </p:cNvSpPr>
          <p:nvPr>
            <p:ph type="dt" idx="10"/>
          </p:nvPr>
        </p:nvSpPr>
        <p:spPr>
          <a:xfrm>
            <a:off x="457200" y="4767263"/>
            <a:ext cx="2133600" cy="273844"/>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60" name="Shape 60"/>
          <p:cNvSpPr txBox="1">
            <a:spLocks noGrp="1"/>
          </p:cNvSpPr>
          <p:nvPr>
            <p:ph type="ftr" idx="11"/>
          </p:nvPr>
        </p:nvSpPr>
        <p:spPr>
          <a:xfrm>
            <a:off x="3124200" y="4767263"/>
            <a:ext cx="2895600" cy="273844"/>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61" name="Shape 61"/>
          <p:cNvSpPr txBox="1">
            <a:spLocks noGrp="1"/>
          </p:cNvSpPr>
          <p:nvPr>
            <p:ph type="sldNum" idx="12"/>
          </p:nvPr>
        </p:nvSpPr>
        <p:spPr>
          <a:xfrm>
            <a:off x="6553200" y="4767263"/>
            <a:ext cx="2133600" cy="273844"/>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oo.gl/np7SfQ"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hyperlink" Target="https://wiki.creativecommons.org/wiki/Intergovernmental_Organization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uia.org/faq/yb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ip-watch.org/2017/06/19/open-access-policy-international-organisations/"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goo.gl/np7SfQ" TargetMode="External"/><Relationship Id="rId5" Type="http://schemas.openxmlformats.org/officeDocument/2006/relationships/hyperlink" Target="https://www.itu.int/net4/wsis/forum/2017/Agenda/Session/245/Webcast#intro" TargetMode="External"/><Relationship Id="rId4" Type="http://schemas.openxmlformats.org/officeDocument/2006/relationships/hyperlink" Target="https://digitallibrary.un.org/record/1304394?ln=en"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krisk11@stanford.edu"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 Id="rId5" Type="http://schemas.openxmlformats.org/officeDocument/2006/relationships/hyperlink" Target="http://creativecommons.org/licenses/by-nc/4.0/" TargetMode="External"/><Relationship Id="rId4" Type="http://schemas.openxmlformats.org/officeDocument/2006/relationships/hyperlink" Target="mailto:Stephen.Wyber@ifla.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chemeClr val="dk1"/>
              </a:buClr>
              <a:buSzPts val="5200"/>
              <a:buFont typeface="Arial"/>
              <a:buNone/>
            </a:pPr>
            <a:r>
              <a:rPr lang="en" sz="5200" b="0" i="0" u="none" strike="noStrike" cap="none">
                <a:solidFill>
                  <a:schemeClr val="dk1"/>
                </a:solidFill>
                <a:latin typeface="Arial"/>
                <a:ea typeface="Arial"/>
                <a:cs typeface="Arial"/>
                <a:sym typeface="Arial"/>
              </a:rPr>
              <a:t>Open Licensing for the Public Good</a:t>
            </a:r>
            <a:endParaRPr sz="5200" b="0" i="0" u="none" strike="noStrike" cap="none">
              <a:solidFill>
                <a:schemeClr val="dk1"/>
              </a:solidFill>
              <a:latin typeface="Arial"/>
              <a:ea typeface="Arial"/>
              <a:cs typeface="Arial"/>
              <a:sym typeface="Arial"/>
            </a:endParaRPr>
          </a:p>
        </p:txBody>
      </p:sp>
      <p:sp>
        <p:nvSpPr>
          <p:cNvPr id="136" name="Shape 13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chemeClr val="lt2"/>
              </a:buClr>
              <a:buSzPts val="2800"/>
              <a:buFont typeface="Arial"/>
              <a:buNone/>
            </a:pPr>
            <a:r>
              <a:rPr lang="en" sz="2800" b="0" i="0" u="none" strike="noStrike" cap="none">
                <a:solidFill>
                  <a:schemeClr val="lt2"/>
                </a:solidFill>
                <a:latin typeface="Arial"/>
                <a:ea typeface="Arial"/>
                <a:cs typeface="Arial"/>
                <a:sym typeface="Arial"/>
              </a:rPr>
              <a:t>CC Licenses and Intergovernmental Organizations (IGOs)</a:t>
            </a:r>
            <a:endParaRPr sz="2800" b="0" i="0" u="none" strike="noStrike" cap="none">
              <a:solidFill>
                <a:schemeClr val="lt2"/>
              </a:solidFill>
              <a:latin typeface="Arial"/>
              <a:ea typeface="Arial"/>
              <a:cs typeface="Arial"/>
              <a:sym typeface="Arial"/>
            </a:endParaRPr>
          </a:p>
        </p:txBody>
      </p:sp>
      <p:sp>
        <p:nvSpPr>
          <p:cNvPr id="137" name="Shape 137"/>
          <p:cNvSpPr txBox="1"/>
          <p:nvPr/>
        </p:nvSpPr>
        <p:spPr>
          <a:xfrm>
            <a:off x="1194750" y="1953700"/>
            <a:ext cx="3045000" cy="3552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8" name="Shape 138"/>
          <p:cNvSpPr txBox="1"/>
          <p:nvPr/>
        </p:nvSpPr>
        <p:spPr>
          <a:xfrm>
            <a:off x="2819550" y="3906400"/>
            <a:ext cx="3317700" cy="10785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D9D9D9"/>
                </a:solidFill>
                <a:latin typeface="Arial"/>
                <a:ea typeface="Arial"/>
                <a:cs typeface="Arial"/>
                <a:sym typeface="Arial"/>
              </a:rPr>
              <a:t>CC Global Summit</a:t>
            </a:r>
            <a:endParaRPr sz="1400" b="0" i="0" u="none" strike="noStrike" cap="none">
              <a:solidFill>
                <a:srgbClr val="D9D9D9"/>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D9D9D9"/>
                </a:solidFill>
                <a:latin typeface="Arial"/>
                <a:ea typeface="Arial"/>
                <a:cs typeface="Arial"/>
                <a:sym typeface="Arial"/>
              </a:rPr>
              <a:t>April 14, 2018</a:t>
            </a:r>
            <a:endParaRPr sz="1400" b="0" i="0" u="none" strike="noStrike" cap="none">
              <a:solidFill>
                <a:srgbClr val="D9D9D9"/>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D9D9D9"/>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D9D9D9"/>
                </a:solidFill>
                <a:latin typeface="Arial"/>
                <a:ea typeface="Arial"/>
                <a:cs typeface="Arial"/>
                <a:sym typeface="Arial"/>
              </a:rPr>
              <a:t>Stephen Wyber, IFLA</a:t>
            </a:r>
            <a:endParaRPr sz="1400" b="0" i="0" u="none" strike="noStrike" cap="none">
              <a:solidFill>
                <a:srgbClr val="D9D9D9"/>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D9D9D9"/>
                </a:solidFill>
                <a:latin typeface="Arial"/>
                <a:ea typeface="Arial"/>
                <a:cs typeface="Arial"/>
                <a:sym typeface="Arial"/>
              </a:rPr>
              <a:t>Kris Kasianovitz, Stanford Libraries</a:t>
            </a:r>
            <a:endParaRPr sz="1400" b="0" i="0" u="none" strike="noStrike" cap="none">
              <a:solidFill>
                <a:srgbClr val="D9D9D9"/>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endParaRPr sz="3000">
              <a:solidFill>
                <a:srgbClr val="EFEFEF"/>
              </a:solidFill>
            </a:endParaRPr>
          </a:p>
          <a:p>
            <a:pPr marL="0" lvl="0" indent="0" rtl="0">
              <a:lnSpc>
                <a:spcPct val="100000"/>
              </a:lnSpc>
              <a:spcBef>
                <a:spcPts val="0"/>
              </a:spcBef>
              <a:spcAft>
                <a:spcPts val="0"/>
              </a:spcAft>
              <a:buNone/>
            </a:pPr>
            <a:r>
              <a:rPr lang="en" sz="2800">
                <a:solidFill>
                  <a:schemeClr val="dk1"/>
                </a:solidFill>
              </a:rPr>
              <a:t>A path forward…</a:t>
            </a:r>
            <a:endParaRPr sz="2800">
              <a:solidFill>
                <a:schemeClr val="dk1"/>
              </a:solidFill>
            </a:endParaRPr>
          </a:p>
          <a:p>
            <a:pPr marL="0" lvl="0" indent="0" rtl="0">
              <a:lnSpc>
                <a:spcPct val="100000"/>
              </a:lnSpc>
              <a:spcBef>
                <a:spcPts val="0"/>
              </a:spcBef>
              <a:spcAft>
                <a:spcPts val="0"/>
              </a:spcAft>
              <a:buNone/>
            </a:pPr>
            <a:endParaRPr sz="2800">
              <a:solidFill>
                <a:schemeClr val="dk1"/>
              </a:solidFill>
            </a:endParaRPr>
          </a:p>
          <a:p>
            <a:pPr marL="0" lvl="0" indent="0" algn="r" rtl="0">
              <a:spcBef>
                <a:spcPts val="0"/>
              </a:spcBef>
              <a:spcAft>
                <a:spcPts val="0"/>
              </a:spcAft>
              <a:buNone/>
            </a:pPr>
            <a:r>
              <a:rPr lang="en" sz="3000">
                <a:solidFill>
                  <a:srgbClr val="EFEFEF"/>
                </a:solidFill>
              </a:rPr>
              <a:t>...IGOs adopt Open Access Policies</a:t>
            </a:r>
            <a:endParaRPr sz="3000">
              <a:solidFill>
                <a:srgbClr val="EFEFEF"/>
              </a:solidFill>
            </a:endParaRPr>
          </a:p>
          <a:p>
            <a:pPr marL="0" lvl="0" indent="0" algn="r" rtl="0">
              <a:spcBef>
                <a:spcPts val="0"/>
              </a:spcBef>
              <a:spcAft>
                <a:spcPts val="0"/>
              </a:spcAft>
              <a:buNone/>
            </a:pPr>
            <a:r>
              <a:rPr lang="en" sz="3000">
                <a:solidFill>
                  <a:srgbClr val="EFEFEF"/>
                </a:solidFill>
              </a:rPr>
              <a:t>with CC Licensing?</a:t>
            </a:r>
            <a:endParaRPr sz="3000">
              <a:solidFill>
                <a:srgbClr val="EFEFE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dirty="0">
                <a:solidFill>
                  <a:schemeClr val="dk1"/>
                </a:solidFill>
                <a:latin typeface="Arial"/>
                <a:ea typeface="Arial"/>
                <a:cs typeface="Arial"/>
                <a:sym typeface="Arial"/>
              </a:rPr>
              <a:t>The Case for IGO Leadership</a:t>
            </a:r>
            <a:endParaRPr dirty="0"/>
          </a:p>
        </p:txBody>
      </p:sp>
      <p:sp>
        <p:nvSpPr>
          <p:cNvPr id="223" name="Shape 22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1200"/>
              </a:spcAft>
              <a:buClr>
                <a:schemeClr val="lt2"/>
              </a:buClr>
              <a:buSzPts val="1800"/>
              <a:buFont typeface="Arial"/>
              <a:buChar char="●"/>
            </a:pPr>
            <a:r>
              <a:rPr lang="en" sz="2800" b="0" i="0" u="none" strike="noStrike" cap="none" dirty="0">
                <a:solidFill>
                  <a:schemeClr val="lt2"/>
                </a:solidFill>
                <a:latin typeface="Arial"/>
                <a:ea typeface="Arial"/>
                <a:cs typeface="Arial"/>
                <a:sym typeface="Arial"/>
              </a:rPr>
              <a:t>Public funding</a:t>
            </a:r>
            <a:endParaRPr dirty="0"/>
          </a:p>
          <a:p>
            <a:pPr marL="457200" marR="0" lvl="0" indent="-342900" algn="l" rtl="0">
              <a:lnSpc>
                <a:spcPct val="115000"/>
              </a:lnSpc>
              <a:spcBef>
                <a:spcPts val="0"/>
              </a:spcBef>
              <a:spcAft>
                <a:spcPts val="1200"/>
              </a:spcAft>
              <a:buClr>
                <a:schemeClr val="lt2"/>
              </a:buClr>
              <a:buSzPts val="1800"/>
              <a:buFont typeface="Arial"/>
              <a:buChar char="●"/>
            </a:pPr>
            <a:r>
              <a:rPr lang="en" sz="2800" b="0" i="0" u="none" strike="noStrike" cap="none" dirty="0">
                <a:solidFill>
                  <a:schemeClr val="lt2"/>
                </a:solidFill>
                <a:latin typeface="Arial"/>
                <a:ea typeface="Arial"/>
                <a:cs typeface="Arial"/>
                <a:sym typeface="Arial"/>
              </a:rPr>
              <a:t>Public mission</a:t>
            </a:r>
            <a:endParaRPr dirty="0"/>
          </a:p>
          <a:p>
            <a:pPr marL="457200" marR="0" lvl="0" indent="-342900" algn="l" rtl="0">
              <a:lnSpc>
                <a:spcPct val="115000"/>
              </a:lnSpc>
              <a:spcBef>
                <a:spcPts val="0"/>
              </a:spcBef>
              <a:spcAft>
                <a:spcPts val="1200"/>
              </a:spcAft>
              <a:buClr>
                <a:schemeClr val="lt2"/>
              </a:buClr>
              <a:buSzPts val="1800"/>
              <a:buFont typeface="Arial"/>
              <a:buChar char="●"/>
            </a:pPr>
            <a:r>
              <a:rPr lang="en" sz="2800" b="0" i="0" u="none" strike="noStrike" cap="none" dirty="0">
                <a:solidFill>
                  <a:schemeClr val="lt2"/>
                </a:solidFill>
                <a:latin typeface="Arial"/>
                <a:ea typeface="Arial"/>
                <a:cs typeface="Arial"/>
                <a:sym typeface="Arial"/>
              </a:rPr>
              <a:t>Accountability</a:t>
            </a:r>
            <a:endParaRPr dirty="0"/>
          </a:p>
          <a:p>
            <a:pPr marL="457200" marR="0" lvl="0" indent="-342900" algn="l" rtl="0">
              <a:lnSpc>
                <a:spcPct val="115000"/>
              </a:lnSpc>
              <a:spcBef>
                <a:spcPts val="0"/>
              </a:spcBef>
              <a:spcAft>
                <a:spcPts val="1200"/>
              </a:spcAft>
              <a:buClr>
                <a:schemeClr val="lt2"/>
              </a:buClr>
              <a:buSzPts val="1800"/>
              <a:buFont typeface="Arial"/>
              <a:buChar char="●"/>
            </a:pPr>
            <a:r>
              <a:rPr lang="en" sz="2800" b="0" i="0" u="none" strike="noStrike" cap="none" dirty="0">
                <a:solidFill>
                  <a:schemeClr val="lt2"/>
                </a:solidFill>
                <a:latin typeface="Arial"/>
                <a:ea typeface="Arial"/>
                <a:cs typeface="Arial"/>
                <a:sym typeface="Arial"/>
              </a:rPr>
              <a:t>Consistency</a:t>
            </a:r>
            <a:endParaRPr dirty="0"/>
          </a:p>
          <a:p>
            <a:pPr marL="457200" marR="0" lvl="0" indent="-342900" algn="l" rtl="0">
              <a:lnSpc>
                <a:spcPct val="115000"/>
              </a:lnSpc>
              <a:spcBef>
                <a:spcPts val="0"/>
              </a:spcBef>
              <a:spcAft>
                <a:spcPts val="1200"/>
              </a:spcAft>
              <a:buClr>
                <a:schemeClr val="lt2"/>
              </a:buClr>
              <a:buSzPts val="1800"/>
              <a:buFont typeface="Arial"/>
              <a:buChar char="●"/>
            </a:pPr>
            <a:r>
              <a:rPr lang="en" sz="2800" b="0" i="0" u="none" strike="noStrike" cap="none" dirty="0">
                <a:solidFill>
                  <a:schemeClr val="lt2"/>
                </a:solidFill>
                <a:latin typeface="Arial"/>
                <a:ea typeface="Arial"/>
                <a:cs typeface="Arial"/>
                <a:sym typeface="Arial"/>
              </a:rPr>
              <a:t>Exemplar</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311700" y="182100"/>
            <a:ext cx="8520600" cy="1155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Research Project: IGO Publishing Models </a:t>
            </a:r>
            <a:endParaRPr sz="28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and use of CC  </a:t>
            </a:r>
            <a:endParaRPr sz="2800" b="0" i="0" u="none" strike="noStrike" cap="none">
              <a:solidFill>
                <a:schemeClr val="dk1"/>
              </a:solidFill>
              <a:latin typeface="Arial"/>
              <a:ea typeface="Arial"/>
              <a:cs typeface="Arial"/>
              <a:sym typeface="Arial"/>
            </a:endParaRPr>
          </a:p>
        </p:txBody>
      </p:sp>
      <p:sp>
        <p:nvSpPr>
          <p:cNvPr id="229" name="Shape 229"/>
          <p:cNvSpPr txBox="1">
            <a:spLocks noGrp="1"/>
          </p:cNvSpPr>
          <p:nvPr>
            <p:ph type="body" idx="1"/>
          </p:nvPr>
        </p:nvSpPr>
        <p:spPr>
          <a:xfrm>
            <a:off x="311700" y="1265846"/>
            <a:ext cx="8520600" cy="35211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lt2"/>
              </a:buClr>
              <a:buSzPts val="1800"/>
              <a:buFont typeface="Arial"/>
              <a:buNone/>
            </a:pPr>
            <a:r>
              <a:rPr lang="en" sz="1800" b="1" i="0" u="none" strike="noStrike" cap="none" dirty="0">
                <a:solidFill>
                  <a:srgbClr val="EFEFEF"/>
                </a:solidFill>
              </a:rPr>
              <a:t>Why</a:t>
            </a:r>
            <a:r>
              <a:rPr lang="en" b="1" dirty="0">
                <a:solidFill>
                  <a:srgbClr val="EFEFEF"/>
                </a:solidFill>
              </a:rPr>
              <a:t>?</a:t>
            </a:r>
            <a:r>
              <a:rPr lang="en" dirty="0">
                <a:solidFill>
                  <a:srgbClr val="EFEFEF"/>
                </a:solidFill>
              </a:rPr>
              <a:t> </a:t>
            </a:r>
            <a:r>
              <a:rPr lang="en-GB" dirty="0">
                <a:solidFill>
                  <a:srgbClr val="EFEFEF"/>
                </a:solidFill>
              </a:rPr>
              <a:t>We need to rethink how </a:t>
            </a:r>
            <a:r>
              <a:rPr lang="en" sz="1800" i="0" u="none" strike="noStrike" cap="none" dirty="0">
                <a:solidFill>
                  <a:srgbClr val="EFEFEF"/>
                </a:solidFill>
              </a:rPr>
              <a:t>libraries can promote access to </a:t>
            </a:r>
            <a:r>
              <a:rPr lang="en-GB" sz="1800" i="0" u="none" strike="noStrike" cap="none" dirty="0">
                <a:solidFill>
                  <a:srgbClr val="EFEFEF"/>
                </a:solidFill>
              </a:rPr>
              <a:t>IGOs’</a:t>
            </a:r>
            <a:r>
              <a:rPr lang="en" sz="1800" i="0" u="none" strike="noStrike" cap="none" dirty="0">
                <a:solidFill>
                  <a:srgbClr val="EFEFEF"/>
                </a:solidFill>
              </a:rPr>
              <a:t> work</a:t>
            </a:r>
            <a:r>
              <a:rPr lang="en-GB" sz="1800" i="0" u="none" strike="noStrike" cap="none" dirty="0">
                <a:solidFill>
                  <a:srgbClr val="EFEFEF"/>
                </a:solidFill>
              </a:rPr>
              <a:t>s. Where do things stand today in terms of IGO open licensing?</a:t>
            </a:r>
            <a:endParaRPr sz="1800" i="0" u="none" strike="noStrike" cap="none" dirty="0">
              <a:solidFill>
                <a:srgbClr val="EFEFEF"/>
              </a:solidFill>
            </a:endParaRPr>
          </a:p>
          <a:p>
            <a:pPr marL="0" marR="0" lvl="0" indent="0" algn="l" rtl="0">
              <a:lnSpc>
                <a:spcPct val="115000"/>
              </a:lnSpc>
              <a:spcBef>
                <a:spcPts val="1600"/>
              </a:spcBef>
              <a:spcAft>
                <a:spcPts val="0"/>
              </a:spcAft>
              <a:buClr>
                <a:schemeClr val="lt2"/>
              </a:buClr>
              <a:buSzPts val="1800"/>
              <a:buFont typeface="Arial"/>
              <a:buNone/>
            </a:pPr>
            <a:r>
              <a:rPr lang="en" b="1" dirty="0">
                <a:solidFill>
                  <a:srgbClr val="EFEFEF"/>
                </a:solidFill>
              </a:rPr>
              <a:t>Who?</a:t>
            </a:r>
            <a:r>
              <a:rPr lang="en" dirty="0">
                <a:solidFill>
                  <a:srgbClr val="EFEFEF"/>
                </a:solidFill>
              </a:rPr>
              <a:t>  </a:t>
            </a:r>
            <a:r>
              <a:rPr lang="en" sz="1800" b="0" i="0" u="none" strike="noStrike" cap="none" dirty="0">
                <a:solidFill>
                  <a:srgbClr val="EFEFEF"/>
                </a:solidFill>
                <a:latin typeface="Arial"/>
                <a:ea typeface="Arial"/>
                <a:cs typeface="Arial"/>
                <a:sym typeface="Arial"/>
              </a:rPr>
              <a:t>20 global and regional IGOs, 7 funds, examples of G7 and G20 presidencies. </a:t>
            </a:r>
            <a:r>
              <a:rPr lang="en-GB" sz="1800" b="0" i="0" u="none" strike="noStrike" cap="none" dirty="0">
                <a:solidFill>
                  <a:srgbClr val="EFEFEF"/>
                </a:solidFill>
                <a:latin typeface="Arial"/>
                <a:ea typeface="Arial"/>
                <a:cs typeface="Arial"/>
                <a:sym typeface="Arial"/>
              </a:rPr>
              <a:t>Main sources of publications used by libraries. </a:t>
            </a:r>
            <a:endParaRPr sz="1800" b="0" i="0" u="none" strike="noStrike" cap="none" dirty="0">
              <a:solidFill>
                <a:srgbClr val="EFEFEF"/>
              </a:solidFill>
              <a:latin typeface="Arial"/>
              <a:ea typeface="Arial"/>
              <a:cs typeface="Arial"/>
              <a:sym typeface="Arial"/>
            </a:endParaRPr>
          </a:p>
          <a:p>
            <a:pPr marL="0" marR="0" lvl="0" indent="0" algn="l" rtl="0">
              <a:lnSpc>
                <a:spcPct val="115000"/>
              </a:lnSpc>
              <a:spcBef>
                <a:spcPts val="1600"/>
              </a:spcBef>
              <a:spcAft>
                <a:spcPts val="0"/>
              </a:spcAft>
              <a:buClr>
                <a:schemeClr val="lt2"/>
              </a:buClr>
              <a:buSzPts val="1800"/>
              <a:buFont typeface="Arial"/>
              <a:buNone/>
            </a:pPr>
            <a:r>
              <a:rPr lang="en" b="1" dirty="0">
                <a:solidFill>
                  <a:srgbClr val="EFEFEF"/>
                </a:solidFill>
              </a:rPr>
              <a:t>How?</a:t>
            </a:r>
            <a:r>
              <a:rPr lang="en" sz="1800" b="0" i="0" u="none" strike="noStrike" cap="none" dirty="0">
                <a:solidFill>
                  <a:srgbClr val="EFEFEF"/>
                </a:solidFill>
                <a:latin typeface="Arial"/>
                <a:ea typeface="Arial"/>
                <a:cs typeface="Arial"/>
                <a:sym typeface="Arial"/>
              </a:rPr>
              <a:t> Iden</a:t>
            </a:r>
            <a:r>
              <a:rPr lang="en" dirty="0">
                <a:solidFill>
                  <a:srgbClr val="EFEFEF"/>
                </a:solidFill>
              </a:rPr>
              <a:t>tify and review each IGO for an Open Access Policy and use of CC Licenses, </a:t>
            </a:r>
            <a:r>
              <a:rPr lang="en-GB" dirty="0">
                <a:solidFill>
                  <a:srgbClr val="EFEFEF"/>
                </a:solidFill>
              </a:rPr>
              <a:t>other copyright statements, or terms applying to individual publications</a:t>
            </a:r>
            <a:r>
              <a:rPr lang="en" dirty="0">
                <a:solidFill>
                  <a:srgbClr val="EFEFEF"/>
                </a:solidFill>
              </a:rPr>
              <a:t>. </a:t>
            </a:r>
            <a:endParaRPr dirty="0">
              <a:solidFill>
                <a:srgbClr val="EFEFEF"/>
              </a:solidFill>
            </a:endParaRPr>
          </a:p>
          <a:p>
            <a:pPr marL="0" marR="0" lvl="0" indent="0" algn="l" rtl="0">
              <a:lnSpc>
                <a:spcPct val="115000"/>
              </a:lnSpc>
              <a:spcBef>
                <a:spcPts val="1600"/>
              </a:spcBef>
              <a:spcAft>
                <a:spcPts val="0"/>
              </a:spcAft>
              <a:buClr>
                <a:schemeClr val="lt2"/>
              </a:buClr>
              <a:buSzPts val="1800"/>
              <a:buFont typeface="Arial"/>
              <a:buNone/>
            </a:pPr>
            <a:r>
              <a:rPr lang="en" dirty="0">
                <a:solidFill>
                  <a:srgbClr val="EFEFEF"/>
                </a:solidFill>
              </a:rPr>
              <a:t>Access the Inventory: </a:t>
            </a:r>
            <a:r>
              <a:rPr lang="en" u="sng" dirty="0">
                <a:solidFill>
                  <a:schemeClr val="hlink"/>
                </a:solidFill>
                <a:hlinkClick r:id="rId3"/>
              </a:rPr>
              <a:t>https://goo.gl/np7SfQ</a:t>
            </a:r>
            <a:endParaRPr dirty="0">
              <a:solidFill>
                <a:srgbClr val="EFEFE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3959"/>
              <a:buFont typeface="Calibri"/>
              <a:buNone/>
            </a:pPr>
            <a:r>
              <a:rPr lang="en" sz="3959" b="0" i="0" u="none" strike="noStrike" cap="none">
                <a:solidFill>
                  <a:schemeClr val="lt1"/>
                </a:solidFill>
                <a:latin typeface="Calibri"/>
                <a:ea typeface="Calibri"/>
                <a:cs typeface="Calibri"/>
                <a:sym typeface="Calibri"/>
              </a:rPr>
              <a:t>UNESCO’s Definition of Open Access</a:t>
            </a:r>
            <a:endParaRPr sz="3959" b="0" i="0" u="none" strike="noStrike" cap="none">
              <a:solidFill>
                <a:schemeClr val="lt1"/>
              </a:solidFill>
              <a:latin typeface="Calibri"/>
              <a:ea typeface="Calibri"/>
              <a:cs typeface="Calibri"/>
              <a:sym typeface="Calibri"/>
            </a:endParaRPr>
          </a:p>
        </p:txBody>
      </p:sp>
      <p:pic>
        <p:nvPicPr>
          <p:cNvPr id="197" name="Shape 197" descr="Screen Shot 2017-11-19 at 5.22.22 PM.png"/>
          <p:cNvPicPr preferRelativeResize="0">
            <a:picLocks noGrp="1"/>
          </p:cNvPicPr>
          <p:nvPr>
            <p:ph type="body" idx="1"/>
          </p:nvPr>
        </p:nvPicPr>
        <p:blipFill rotWithShape="1">
          <a:blip r:embed="rId3">
            <a:alphaModFix/>
          </a:blip>
          <a:srcRect r="-381"/>
          <a:stretch/>
        </p:blipFill>
        <p:spPr>
          <a:xfrm>
            <a:off x="457200" y="1061700"/>
            <a:ext cx="2662200" cy="3020100"/>
          </a:xfrm>
          <a:prstGeom prst="rect">
            <a:avLst/>
          </a:prstGeom>
          <a:noFill/>
          <a:ln>
            <a:noFill/>
          </a:ln>
        </p:spPr>
      </p:pic>
      <p:sp>
        <p:nvSpPr>
          <p:cNvPr id="198" name="Shape 198"/>
          <p:cNvSpPr txBox="1"/>
          <p:nvPr/>
        </p:nvSpPr>
        <p:spPr>
          <a:xfrm>
            <a:off x="114300" y="4314826"/>
            <a:ext cx="8801100" cy="6231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 sz="1200" b="0" i="0" u="none" strike="noStrike" cap="none">
                <a:solidFill>
                  <a:schemeClr val="lt1"/>
                </a:solidFill>
                <a:latin typeface="Calibri"/>
                <a:ea typeface="Calibri"/>
                <a:cs typeface="Calibri"/>
                <a:sym typeface="Calibri"/>
              </a:rPr>
              <a:t>Source: UNESCO. 2012. http://www.unesco.org/new/en/communication-and-information/resources/publications-and-communication-materials/publications/full-list/policy-guidelines-for-the-development-and-promotion-of-open-access/</a:t>
            </a:r>
            <a:endParaRPr sz="1200" b="0" i="0" u="none" strike="noStrike" cap="none">
              <a:solidFill>
                <a:srgbClr val="000000"/>
              </a:solidFill>
              <a:latin typeface="Arial"/>
              <a:ea typeface="Arial"/>
              <a:cs typeface="Arial"/>
              <a:sym typeface="Arial"/>
            </a:endParaRPr>
          </a:p>
        </p:txBody>
      </p:sp>
      <p:sp>
        <p:nvSpPr>
          <p:cNvPr id="199" name="Shape 199"/>
          <p:cNvSpPr txBox="1"/>
          <p:nvPr/>
        </p:nvSpPr>
        <p:spPr>
          <a:xfrm>
            <a:off x="6497582" y="1208275"/>
            <a:ext cx="2062884" cy="152349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chemeClr val="lt1"/>
                </a:solidFill>
                <a:latin typeface="Calibri"/>
                <a:ea typeface="Calibri"/>
                <a:cs typeface="Calibri"/>
                <a:sym typeface="Calibri"/>
              </a:rPr>
              <a:t>Flavors of OA:</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Gold</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Green</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Hybrid</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Gratis</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Libre</a:t>
            </a:r>
            <a:endParaRPr sz="1800" b="0" i="0" u="none" strike="noStrike" cap="none">
              <a:solidFill>
                <a:schemeClr val="lt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0" name="Shape 200"/>
          <p:cNvSpPr txBox="1"/>
          <p:nvPr/>
        </p:nvSpPr>
        <p:spPr>
          <a:xfrm>
            <a:off x="3757763" y="1064996"/>
            <a:ext cx="3076915" cy="2354491"/>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Read</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Copy</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Download</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Distribute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Print</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Search</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Link to full text</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Crawl for indexing</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Data for computation</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Merriweather Sans"/>
              <a:buChar char="-"/>
            </a:pPr>
            <a:r>
              <a:rPr lang="en" sz="1800" b="0" i="0" u="none" strike="noStrike" cap="none">
                <a:solidFill>
                  <a:schemeClr val="lt1"/>
                </a:solidFill>
                <a:latin typeface="Calibri"/>
                <a:ea typeface="Calibri"/>
                <a:cs typeface="Calibri"/>
                <a:sym typeface="Calibri"/>
              </a:rPr>
              <a:t>Use for any lawful purpose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 sz="1800" b="0" i="0" u="none" strike="noStrike" cap="none">
                <a:solidFill>
                  <a:schemeClr val="lt1"/>
                </a:solidFill>
                <a:latin typeface="Calibri"/>
                <a:ea typeface="Calibri"/>
                <a:cs typeface="Calibri"/>
                <a:sym typeface="Calibri"/>
              </a:rPr>
              <a:t>p. 16</a:t>
            </a: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4400"/>
              <a:buFont typeface="Calibri"/>
              <a:buNone/>
            </a:pPr>
            <a:r>
              <a:rPr lang="en" sz="4400" b="0" i="0" u="none" strike="noStrike" cap="none">
                <a:solidFill>
                  <a:schemeClr val="lt1"/>
                </a:solidFill>
                <a:latin typeface="Calibri"/>
                <a:ea typeface="Calibri"/>
                <a:cs typeface="Calibri"/>
                <a:sym typeface="Calibri"/>
              </a:rPr>
              <a:t>IFLA’s Definition of Open Access</a:t>
            </a:r>
            <a:endParaRPr sz="4400" b="0" i="0" u="none" strike="noStrike" cap="none">
              <a:solidFill>
                <a:schemeClr val="lt1"/>
              </a:solidFill>
              <a:latin typeface="Calibri"/>
              <a:ea typeface="Calibri"/>
              <a:cs typeface="Calibri"/>
              <a:sym typeface="Calibri"/>
            </a:endParaRPr>
          </a:p>
        </p:txBody>
      </p:sp>
      <p:sp>
        <p:nvSpPr>
          <p:cNvPr id="206" name="Shape 206"/>
          <p:cNvSpPr txBox="1"/>
          <p:nvPr/>
        </p:nvSpPr>
        <p:spPr>
          <a:xfrm>
            <a:off x="180850" y="4419850"/>
            <a:ext cx="8709300" cy="4848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 b="0" i="0" u="none" strike="noStrike" cap="none">
                <a:solidFill>
                  <a:schemeClr val="lt1"/>
                </a:solidFill>
                <a:latin typeface="Calibri"/>
                <a:ea typeface="Calibri"/>
                <a:cs typeface="Calibri"/>
                <a:sym typeface="Calibri"/>
              </a:rPr>
              <a:t>Source: https://www.ifla.org/publications/ifla-statement-on-open-access-to-scholarly-literature-and-research-documentation</a:t>
            </a:r>
            <a:endParaRPr b="0" i="0" u="none" strike="noStrike" cap="none">
              <a:solidFill>
                <a:srgbClr val="000000"/>
              </a:solidFill>
              <a:latin typeface="Arial"/>
              <a:ea typeface="Arial"/>
              <a:cs typeface="Arial"/>
              <a:sym typeface="Arial"/>
            </a:endParaRPr>
          </a:p>
        </p:txBody>
      </p:sp>
      <p:sp>
        <p:nvSpPr>
          <p:cNvPr id="207" name="Shape 207"/>
          <p:cNvSpPr txBox="1"/>
          <p:nvPr/>
        </p:nvSpPr>
        <p:spPr>
          <a:xfrm>
            <a:off x="2193915" y="1063228"/>
            <a:ext cx="6204300" cy="2675400"/>
          </a:xfrm>
          <a:prstGeom prst="rect">
            <a:avLst/>
          </a:prstGeom>
          <a:noFill/>
          <a:ln>
            <a:noFill/>
          </a:ln>
        </p:spPr>
        <p:txBody>
          <a:bodyPr spcFirstLastPara="1" wrap="square" lIns="91425" tIns="45700" rIns="91425" bIns="45700" anchor="t" anchorCtr="0">
            <a:noAutofit/>
          </a:bodyPr>
          <a:lstStyle/>
          <a:p>
            <a:pPr marL="285750" marR="0" lvl="0" indent="-285750" algn="l" rtl="0">
              <a:lnSpc>
                <a:spcPct val="100000"/>
              </a:lnSpc>
              <a:spcBef>
                <a:spcPts val="0"/>
              </a:spcBef>
              <a:spcAft>
                <a:spcPts val="0"/>
              </a:spcAft>
              <a:buClr>
                <a:schemeClr val="lt1"/>
              </a:buClr>
              <a:buSzPts val="1800"/>
              <a:buFont typeface="Arial"/>
              <a:buChar char="•"/>
            </a:pPr>
            <a:r>
              <a:rPr lang="en" sz="1800" b="0" i="0" u="none" strike="noStrike" cap="none">
                <a:solidFill>
                  <a:schemeClr val="lt1"/>
                </a:solidFill>
                <a:latin typeface="Calibri"/>
                <a:ea typeface="Calibri"/>
                <a:cs typeface="Calibri"/>
                <a:sym typeface="Calibri"/>
              </a:rPr>
              <a:t>copy</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Arial"/>
              <a:buChar char="•"/>
            </a:pPr>
            <a:r>
              <a:rPr lang="en" sz="1800" b="0" i="0" u="none" strike="noStrike" cap="none">
                <a:solidFill>
                  <a:schemeClr val="lt1"/>
                </a:solidFill>
                <a:latin typeface="Calibri"/>
                <a:ea typeface="Calibri"/>
                <a:cs typeface="Calibri"/>
                <a:sym typeface="Calibri"/>
              </a:rPr>
              <a:t>use </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Arial"/>
              <a:buChar char="•"/>
            </a:pPr>
            <a:r>
              <a:rPr lang="en" sz="1800" b="0" i="0" u="none" strike="noStrike" cap="none">
                <a:solidFill>
                  <a:schemeClr val="lt1"/>
                </a:solidFill>
                <a:latin typeface="Calibri"/>
                <a:ea typeface="Calibri"/>
                <a:cs typeface="Calibri"/>
                <a:sym typeface="Calibri"/>
              </a:rPr>
              <a:t>distribute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Arial"/>
              <a:buChar char="•"/>
            </a:pPr>
            <a:r>
              <a:rPr lang="en" sz="1800" b="0" i="0" u="none" strike="noStrike" cap="none">
                <a:solidFill>
                  <a:schemeClr val="lt1"/>
                </a:solidFill>
                <a:latin typeface="Calibri"/>
                <a:ea typeface="Calibri"/>
                <a:cs typeface="Calibri"/>
                <a:sym typeface="Calibri"/>
              </a:rPr>
              <a:t>perform and display the work publicly </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Arial"/>
              <a:buChar char="•"/>
            </a:pPr>
            <a:r>
              <a:rPr lang="en" sz="1800" b="0" i="0" u="none" strike="noStrike" cap="none">
                <a:solidFill>
                  <a:schemeClr val="lt1"/>
                </a:solidFill>
                <a:latin typeface="Calibri"/>
                <a:ea typeface="Calibri"/>
                <a:cs typeface="Calibri"/>
                <a:sym typeface="Calibri"/>
              </a:rPr>
              <a:t>to make and distribute derivative works in any digital medium for any reasonable purpose</a:t>
            </a:r>
            <a:endParaRPr sz="14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ts val="1800"/>
              <a:buFont typeface="Arial"/>
              <a:buChar char="•"/>
            </a:pPr>
            <a:r>
              <a:rPr lang="en" sz="1800" b="0" i="0" u="none" strike="noStrike" cap="none">
                <a:solidFill>
                  <a:schemeClr val="lt1"/>
                </a:solidFill>
                <a:latin typeface="Calibri"/>
                <a:ea typeface="Calibri"/>
                <a:cs typeface="Calibri"/>
                <a:sym typeface="Calibri"/>
              </a:rPr>
              <a:t>deposited in at least one online repository…that seeks to enable open access, unrestricted distribution, interoperability, and long-term archiving</a:t>
            </a:r>
            <a:endParaRPr/>
          </a:p>
          <a:p>
            <a:pPr marL="285750" marR="0" lvl="0" indent="-285750" algn="l" rtl="0">
              <a:lnSpc>
                <a:spcPct val="100000"/>
              </a:lnSpc>
              <a:spcBef>
                <a:spcPts val="0"/>
              </a:spcBef>
              <a:spcAft>
                <a:spcPts val="0"/>
              </a:spcAft>
              <a:buClr>
                <a:schemeClr val="lt1"/>
              </a:buClr>
              <a:buSzPts val="1800"/>
              <a:buFont typeface="Arial"/>
              <a:buChar char="•"/>
            </a:pPr>
            <a:r>
              <a:rPr lang="en" sz="1800" b="0" i="0" u="none" strike="noStrike" cap="none">
                <a:solidFill>
                  <a:schemeClr val="lt1"/>
                </a:solidFill>
                <a:latin typeface="Calibri"/>
                <a:ea typeface="Calibri"/>
                <a:cs typeface="Calibri"/>
                <a:sym typeface="Calibri"/>
              </a:rPr>
              <a:t>(and in Statement on Government Provision of Public Legal Information, free access, authentication, preservation)</a:t>
            </a:r>
            <a:endParaRPr sz="1400" b="0" i="0" u="none" strike="noStrike" cap="none">
              <a:solidFill>
                <a:srgbClr val="000000"/>
              </a:solidFill>
              <a:latin typeface="Arial"/>
              <a:ea typeface="Arial"/>
              <a:cs typeface="Arial"/>
              <a:sym typeface="Arial"/>
            </a:endParaRPr>
          </a:p>
        </p:txBody>
      </p:sp>
      <p:pic>
        <p:nvPicPr>
          <p:cNvPr id="208" name="Shape 208"/>
          <p:cNvPicPr preferRelativeResize="0"/>
          <p:nvPr/>
        </p:nvPicPr>
        <p:blipFill rotWithShape="1">
          <a:blip r:embed="rId3">
            <a:alphaModFix/>
          </a:blip>
          <a:srcRect/>
          <a:stretch/>
        </p:blipFill>
        <p:spPr>
          <a:xfrm>
            <a:off x="364223" y="1396525"/>
            <a:ext cx="1407250" cy="14704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CC IGO Licenses</a:t>
            </a:r>
            <a:endParaRPr sz="2800" b="0" i="0" u="none" strike="noStrike" cap="none">
              <a:solidFill>
                <a:schemeClr val="dk1"/>
              </a:solidFill>
              <a:latin typeface="Arial"/>
              <a:ea typeface="Arial"/>
              <a:cs typeface="Arial"/>
              <a:sym typeface="Arial"/>
            </a:endParaRPr>
          </a:p>
        </p:txBody>
      </p:sp>
      <p:sp>
        <p:nvSpPr>
          <p:cNvPr id="214" name="Shape 214"/>
          <p:cNvSpPr txBox="1">
            <a:spLocks noGrp="1"/>
          </p:cNvSpPr>
          <p:nvPr>
            <p:ph type="body" idx="1"/>
          </p:nvPr>
        </p:nvSpPr>
        <p:spPr>
          <a:xfrm>
            <a:off x="387600" y="962650"/>
            <a:ext cx="7414500" cy="4911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chemeClr val="lt2"/>
              </a:buClr>
              <a:buSzPts val="1800"/>
              <a:buFont typeface="Arial"/>
              <a:buNone/>
            </a:pPr>
            <a:r>
              <a:rPr lang="en" sz="1800" b="0" i="0" u="sng" strike="noStrike" cap="none">
                <a:solidFill>
                  <a:schemeClr val="hlink"/>
                </a:solidFill>
                <a:latin typeface="Arial"/>
                <a:ea typeface="Arial"/>
                <a:cs typeface="Arial"/>
                <a:sym typeface="Arial"/>
                <a:hlinkClick r:id="rId3"/>
              </a:rPr>
              <a:t>https://wiki.creativecommons.org/wiki/Intergovernmental_Organizations</a:t>
            </a:r>
            <a:endParaRPr sz="1800" b="0" i="0" u="none" strike="noStrike" cap="none">
              <a:solidFill>
                <a:schemeClr val="lt2"/>
              </a:solidFill>
              <a:latin typeface="Arial"/>
              <a:ea typeface="Arial"/>
              <a:cs typeface="Arial"/>
              <a:sym typeface="Arial"/>
            </a:endParaRPr>
          </a:p>
          <a:p>
            <a:pPr marL="0" marR="0" lvl="0" indent="0" algn="l" rtl="0">
              <a:lnSpc>
                <a:spcPct val="115000"/>
              </a:lnSpc>
              <a:spcBef>
                <a:spcPts val="1600"/>
              </a:spcBef>
              <a:spcAft>
                <a:spcPts val="1600"/>
              </a:spcAft>
              <a:buClr>
                <a:schemeClr val="lt2"/>
              </a:buClr>
              <a:buSzPts val="1800"/>
              <a:buFont typeface="Arial"/>
              <a:buNone/>
            </a:pPr>
            <a:endParaRPr sz="1800" b="0" i="0" u="none" strike="noStrike" cap="none">
              <a:solidFill>
                <a:schemeClr val="lt2"/>
              </a:solidFill>
              <a:latin typeface="Arial"/>
              <a:ea typeface="Arial"/>
              <a:cs typeface="Arial"/>
              <a:sym typeface="Arial"/>
            </a:endParaRPr>
          </a:p>
        </p:txBody>
      </p:sp>
      <p:pic>
        <p:nvPicPr>
          <p:cNvPr id="215" name="Shape 215"/>
          <p:cNvPicPr preferRelativeResize="0"/>
          <p:nvPr/>
        </p:nvPicPr>
        <p:blipFill rotWithShape="1">
          <a:blip r:embed="rId4">
            <a:alphaModFix/>
          </a:blip>
          <a:srcRect/>
          <a:stretch/>
        </p:blipFill>
        <p:spPr>
          <a:xfrm>
            <a:off x="430975" y="1520075"/>
            <a:ext cx="3992200" cy="2597375"/>
          </a:xfrm>
          <a:prstGeom prst="rect">
            <a:avLst/>
          </a:prstGeom>
          <a:noFill/>
          <a:ln>
            <a:noFill/>
          </a:ln>
        </p:spPr>
      </p:pic>
      <p:pic>
        <p:nvPicPr>
          <p:cNvPr id="216" name="Shape 216"/>
          <p:cNvPicPr preferRelativeResize="0"/>
          <p:nvPr/>
        </p:nvPicPr>
        <p:blipFill rotWithShape="1">
          <a:blip r:embed="rId5">
            <a:alphaModFix/>
          </a:blip>
          <a:srcRect/>
          <a:stretch/>
        </p:blipFill>
        <p:spPr>
          <a:xfrm>
            <a:off x="1152700" y="4278000"/>
            <a:ext cx="2780951" cy="690275"/>
          </a:xfrm>
          <a:prstGeom prst="rect">
            <a:avLst/>
          </a:prstGeom>
          <a:noFill/>
          <a:ln>
            <a:noFill/>
          </a:ln>
        </p:spPr>
      </p:pic>
      <p:sp>
        <p:nvSpPr>
          <p:cNvPr id="217" name="Shape 217"/>
          <p:cNvSpPr txBox="1"/>
          <p:nvPr/>
        </p:nvSpPr>
        <p:spPr>
          <a:xfrm>
            <a:off x="4816150" y="1590425"/>
            <a:ext cx="3717600" cy="33270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EFEFEF"/>
                </a:solidFill>
                <a:latin typeface="Arial"/>
                <a:ea typeface="Arial"/>
                <a:cs typeface="Arial"/>
                <a:sym typeface="Arial"/>
              </a:rPr>
              <a:t>IGOs, led by WIPO, worked with CC </a:t>
            </a: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EFEFEF"/>
                </a:solidFill>
                <a:latin typeface="Arial"/>
                <a:ea typeface="Arial"/>
                <a:cs typeface="Arial"/>
                <a:sym typeface="Arial"/>
              </a:rPr>
              <a:t>2013 CC BY 3.0 IGO License Created</a:t>
            </a: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EFEFEF"/>
                </a:solidFill>
                <a:latin typeface="Arial"/>
                <a:ea typeface="Arial"/>
                <a:cs typeface="Arial"/>
                <a:sym typeface="Arial"/>
              </a:rPr>
              <a:t>IGOs needed a special version to deal with Arbitration/mediation</a:t>
            </a: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EFEFEF"/>
                </a:solidFill>
                <a:latin typeface="Arial"/>
                <a:ea typeface="Arial"/>
                <a:cs typeface="Arial"/>
                <a:sym typeface="Arial"/>
              </a:rPr>
              <a:t>Removes the “ask permission to use” barrier</a:t>
            </a: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EFEFEF"/>
                </a:solidFill>
                <a:latin typeface="Arial"/>
                <a:ea typeface="Arial"/>
                <a:cs typeface="Arial"/>
                <a:sym typeface="Arial"/>
              </a:rPr>
              <a:t>Supports IGO dissemination mission</a:t>
            </a: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EFEFEF"/>
                </a:solidFill>
                <a:latin typeface="Arial"/>
                <a:ea typeface="Arial"/>
                <a:cs typeface="Arial"/>
                <a:sym typeface="Arial"/>
              </a:rPr>
              <a:t>Attribution</a:t>
            </a: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 sz="1400" b="0" i="0" u="none" strike="noStrike" cap="none">
                <a:solidFill>
                  <a:srgbClr val="EFEFEF"/>
                </a:solidFill>
                <a:latin typeface="Arial"/>
                <a:ea typeface="Arial"/>
                <a:cs typeface="Arial"/>
                <a:sym typeface="Arial"/>
              </a:rPr>
              <a:t>Used for a Subset of publications, not all; IGOs still employ copyright, T&amp;C</a:t>
            </a: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EFEFE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EFEFEF"/>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11700" y="348381"/>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And those who are already leading?</a:t>
            </a:r>
            <a:endParaRPr/>
          </a:p>
        </p:txBody>
      </p:sp>
      <p:sp>
        <p:nvSpPr>
          <p:cNvPr id="235" name="Shape 235"/>
          <p:cNvSpPr txBox="1">
            <a:spLocks noGrp="1"/>
          </p:cNvSpPr>
          <p:nvPr>
            <p:ph type="body" idx="1"/>
          </p:nvPr>
        </p:nvSpPr>
        <p:spPr>
          <a:xfrm>
            <a:off x="311700" y="1048397"/>
            <a:ext cx="8520600" cy="3416400"/>
          </a:xfrm>
          <a:prstGeom prst="rect">
            <a:avLst/>
          </a:prstGeom>
          <a:noFill/>
          <a:ln>
            <a:noFill/>
          </a:ln>
        </p:spPr>
        <p:txBody>
          <a:bodyPr spcFirstLastPara="1" wrap="square" lIns="91425" tIns="91425" rIns="91425" bIns="91425" anchor="t" anchorCtr="0">
            <a:noAutofit/>
          </a:bodyPr>
          <a:lstStyle/>
          <a:p>
            <a:pPr>
              <a:buClr>
                <a:srgbClr val="EFEFEF"/>
              </a:buClr>
            </a:pPr>
            <a:r>
              <a:rPr lang="en-GB" dirty="0">
                <a:solidFill>
                  <a:srgbClr val="EFEFEF"/>
                </a:solidFill>
              </a:rPr>
              <a:t>UNESCO (2012)</a:t>
            </a:r>
          </a:p>
          <a:p>
            <a:pPr marL="457200" marR="0" lvl="0" indent="-342900" algn="l" rtl="0">
              <a:lnSpc>
                <a:spcPct val="115000"/>
              </a:lnSpc>
              <a:spcBef>
                <a:spcPts val="0"/>
              </a:spcBef>
              <a:spcAft>
                <a:spcPts val="0"/>
              </a:spcAft>
              <a:buClr>
                <a:srgbClr val="EFEFEF"/>
              </a:buClr>
              <a:buSzPts val="1800"/>
              <a:buFont typeface="Arial"/>
              <a:buChar char="●"/>
            </a:pPr>
            <a:r>
              <a:rPr lang="en" sz="1800" b="0" i="0" u="none" strike="noStrike" cap="none" dirty="0">
                <a:solidFill>
                  <a:srgbClr val="EFEFEF"/>
                </a:solidFill>
                <a:latin typeface="Arial"/>
                <a:ea typeface="Arial"/>
                <a:cs typeface="Arial"/>
                <a:sym typeface="Arial"/>
              </a:rPr>
              <a:t>World Bank (2012)</a:t>
            </a:r>
          </a:p>
          <a:p>
            <a:pPr lvl="1" indent="-342900">
              <a:spcBef>
                <a:spcPts val="0"/>
              </a:spcBef>
              <a:buClr>
                <a:srgbClr val="EFEFEF"/>
              </a:buClr>
              <a:buSzPts val="1800"/>
              <a:buFont typeface="Arial"/>
              <a:buChar char="●"/>
            </a:pPr>
            <a:r>
              <a:rPr lang="en-GB" sz="1200" i="1" dirty="0">
                <a:solidFill>
                  <a:srgbClr val="EFEFEF"/>
                </a:solidFill>
              </a:rPr>
              <a:t>‘Requires that manuscripts published through the Bank, be both free to access online through the Bank’s Open Knowledge Repository and free of restrictions on their use (</a:t>
            </a:r>
            <a:r>
              <a:rPr lang="en-GB" sz="1200" i="1" dirty="0" err="1">
                <a:solidFill>
                  <a:srgbClr val="EFEFEF"/>
                </a:solidFill>
              </a:rPr>
              <a:t>libre</a:t>
            </a:r>
            <a:r>
              <a:rPr lang="en-GB" sz="1200" i="1" dirty="0">
                <a:solidFill>
                  <a:srgbClr val="EFEFEF"/>
                </a:solidFill>
              </a:rPr>
              <a:t> OA) from the time of deposition of the content. These manuscripts shall be published under the CC BY license…’</a:t>
            </a:r>
            <a:endParaRPr sz="1200" i="1" dirty="0">
              <a:solidFill>
                <a:srgbClr val="EFEFEF"/>
              </a:solidFill>
            </a:endParaRPr>
          </a:p>
          <a:p>
            <a:pPr marL="457200" marR="0" lvl="0" indent="-342900" algn="l" rtl="0">
              <a:lnSpc>
                <a:spcPct val="115000"/>
              </a:lnSpc>
              <a:spcBef>
                <a:spcPts val="0"/>
              </a:spcBef>
              <a:spcAft>
                <a:spcPts val="0"/>
              </a:spcAft>
              <a:buClr>
                <a:srgbClr val="EFEFEF"/>
              </a:buClr>
              <a:buSzPts val="1800"/>
              <a:buFont typeface="Arial"/>
              <a:buChar char="●"/>
            </a:pPr>
            <a:r>
              <a:rPr lang="en" sz="1800" b="0" i="0" u="none" strike="noStrike" cap="none" dirty="0">
                <a:solidFill>
                  <a:srgbClr val="EFEFEF"/>
                </a:solidFill>
                <a:latin typeface="Arial"/>
                <a:ea typeface="Arial"/>
                <a:cs typeface="Arial"/>
                <a:sym typeface="Arial"/>
              </a:rPr>
              <a:t>WIPO (2016)</a:t>
            </a:r>
          </a:p>
          <a:p>
            <a:pPr lvl="1" indent="-342900">
              <a:spcBef>
                <a:spcPts val="0"/>
              </a:spcBef>
              <a:buClr>
                <a:srgbClr val="EFEFEF"/>
              </a:buClr>
              <a:buSzPts val="1800"/>
              <a:buFont typeface="Arial"/>
              <a:buChar char="●"/>
            </a:pPr>
            <a:r>
              <a:rPr lang="en-GB" sz="1200" i="1" dirty="0">
                <a:solidFill>
                  <a:srgbClr val="EFEFEF"/>
                </a:solidFill>
              </a:rPr>
              <a:t>‘Unless specified otherwise in particular terms of use, anyone is free to reproduce, distribute, adapt, translate and publicly perform content published online under WIPO’s name, provided that such use is accompanied by an acknowledgement that WIPO is the source, and clearly indicates if changes are made to the original content.’  </a:t>
            </a:r>
            <a:endParaRPr sz="1200" i="1" dirty="0">
              <a:solidFill>
                <a:srgbClr val="EFEFEF"/>
              </a:solidFill>
            </a:endParaRPr>
          </a:p>
          <a:p>
            <a:pPr marL="457200" marR="0" lvl="0" indent="-342900" algn="l" rtl="0">
              <a:lnSpc>
                <a:spcPct val="115000"/>
              </a:lnSpc>
              <a:spcBef>
                <a:spcPts val="0"/>
              </a:spcBef>
              <a:spcAft>
                <a:spcPts val="0"/>
              </a:spcAft>
              <a:buClr>
                <a:srgbClr val="EFEFEF"/>
              </a:buClr>
              <a:buSzPts val="1800"/>
              <a:buFont typeface="Arial"/>
              <a:buChar char="●"/>
            </a:pPr>
            <a:r>
              <a:rPr lang="en" sz="1800" b="0" i="0" u="none" strike="noStrike" cap="none" dirty="0">
                <a:solidFill>
                  <a:srgbClr val="EFEFEF"/>
                </a:solidFill>
                <a:latin typeface="Arial"/>
                <a:ea typeface="Arial"/>
                <a:cs typeface="Arial"/>
                <a:sym typeface="Arial"/>
              </a:rPr>
              <a:t>European Commission (2011)</a:t>
            </a:r>
            <a:endParaRPr lang="en" sz="1400" dirty="0">
              <a:solidFill>
                <a:srgbClr val="EFEFEF"/>
              </a:solidFill>
            </a:endParaRPr>
          </a:p>
          <a:p>
            <a:pPr lvl="1" indent="-342900">
              <a:spcBef>
                <a:spcPts val="0"/>
              </a:spcBef>
              <a:buClr>
                <a:srgbClr val="EFEFEF"/>
              </a:buClr>
              <a:buSzPts val="1800"/>
              <a:buFont typeface="Arial"/>
              <a:buChar char="●"/>
            </a:pPr>
            <a:r>
              <a:rPr lang="en" sz="1200" b="0" i="1" u="none" strike="noStrike" cap="none" dirty="0">
                <a:solidFill>
                  <a:srgbClr val="EFEFEF"/>
                </a:solidFill>
                <a:latin typeface="Arial"/>
                <a:ea typeface="Arial"/>
                <a:cs typeface="Arial"/>
                <a:sym typeface="Arial"/>
              </a:rPr>
              <a:t>'All documents shall be available for reuse: (a) for commercial or non-commercial purposes under the conditions laid down in Article 6; (b) without charge, subject to the provisions laid down in Article 9; and (c) without the need to make an individual application, unless otherwise provided in Article 7.	</a:t>
            </a:r>
            <a:endParaRPr lang="en" sz="1200" i="1" dirty="0">
              <a:solidFill>
                <a:srgbClr val="EFEFEF"/>
              </a:solidFill>
            </a:endParaRPr>
          </a:p>
          <a:p>
            <a:pPr marL="571500" lvl="1" indent="0">
              <a:spcBef>
                <a:spcPts val="0"/>
              </a:spcBef>
              <a:buClr>
                <a:srgbClr val="EFEFEF"/>
              </a:buClr>
              <a:buSzPts val="1800"/>
              <a:buNone/>
            </a:pPr>
            <a:r>
              <a:rPr lang="en" sz="1200" b="0" i="1" u="none" strike="noStrike" cap="none" dirty="0">
                <a:solidFill>
                  <a:srgbClr val="EFEFEF"/>
                </a:solidFill>
                <a:latin typeface="Arial"/>
                <a:ea typeface="Arial"/>
                <a:cs typeface="Arial"/>
                <a:sym typeface="Arial"/>
              </a:rPr>
              <a:t>				</a:t>
            </a:r>
            <a:r>
              <a:rPr lang="en" sz="1200" b="0" i="0" u="none" strike="noStrike" cap="none" dirty="0">
                <a:solidFill>
                  <a:srgbClr val="EFEFEF"/>
                </a:solidFill>
                <a:latin typeface="Arial"/>
                <a:ea typeface="Arial"/>
                <a:cs typeface="Arial"/>
                <a:sym typeface="Arial"/>
              </a:rPr>
              <a:t>Commission Decision on the Reuse of Commission Documents.’</a:t>
            </a:r>
            <a:endParaRPr sz="1200" dirty="0">
              <a:solidFill>
                <a:srgbClr val="EFEFEF"/>
              </a:solidFill>
            </a:endParaRPr>
          </a:p>
          <a:p>
            <a:pPr marL="457200" marR="0" lvl="0" indent="-228600" algn="l" rtl="0">
              <a:lnSpc>
                <a:spcPct val="115000"/>
              </a:lnSpc>
              <a:spcBef>
                <a:spcPts val="0"/>
              </a:spcBef>
              <a:spcAft>
                <a:spcPts val="0"/>
              </a:spcAft>
              <a:buClr>
                <a:schemeClr val="lt2"/>
              </a:buClr>
              <a:buSzPts val="1800"/>
              <a:buFont typeface="Arial"/>
              <a:buNone/>
            </a:pPr>
            <a:endParaRPr sz="1800" b="0" i="0" u="none" strike="noStrike" cap="none" dirty="0">
              <a:solidFill>
                <a:schemeClr val="lt2"/>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graphicFrame>
        <p:nvGraphicFramePr>
          <p:cNvPr id="240" name="Shape 240"/>
          <p:cNvGraphicFramePr/>
          <p:nvPr/>
        </p:nvGraphicFramePr>
        <p:xfrm>
          <a:off x="0" y="0"/>
          <a:ext cx="9144000" cy="5143500"/>
        </p:xfrm>
        <a:graphic>
          <a:graphicData uri="http://schemas.openxmlformats.org/drawingml/2006/table">
            <a:tbl>
              <a:tblPr firstRow="1" bandRow="1">
                <a:noFill/>
                <a:tableStyleId>{CBD087A5-A11B-47BF-8887-2F9F30C8BE14}</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1074000">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Infrastructure Inv’t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European Commission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Financial Stability Board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G20 (Argentina)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(Germany)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extLst>
                  <a:ext uri="{0D108BD9-81ED-4DB2-BD59-A6C34878D82A}">
                    <a16:rowId xmlns:a16="http://schemas.microsoft.com/office/drawing/2014/main" val="10000"/>
                  </a:ext>
                </a:extLst>
              </a:tr>
              <a:tr h="1074000">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(Italy)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Global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Interamerican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Bank for Reconstruction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Energy Agency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Labour Organisations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1"/>
                  </a:ext>
                </a:extLst>
              </a:tr>
              <a:tr h="998500">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Monetary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Telecom.s Union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New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Org. for Economic Coop.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Office High Comm’r for Human Rights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United Nations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extLst>
                  <a:ext uri="{0D108BD9-81ED-4DB2-BD59-A6C34878D82A}">
                    <a16:rowId xmlns:a16="http://schemas.microsoft.com/office/drawing/2014/main" val="10002"/>
                  </a:ext>
                </a:extLst>
              </a:tr>
              <a:tr h="998500">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Habitat</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Dev.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UNECA (Africa)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UNECE (Europe, North America)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UNECLAC (LatAm and Caribbean)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Environment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3"/>
                  </a:ext>
                </a:extLst>
              </a:tr>
              <a:tr h="998500">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UNESCWA (Western Asia)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Health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Intellectual Property Org.</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WTO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6ECF3"/>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graphicFrame>
        <p:nvGraphicFramePr>
          <p:cNvPr id="245" name="Shape 245"/>
          <p:cNvGraphicFramePr/>
          <p:nvPr/>
        </p:nvGraphicFramePr>
        <p:xfrm>
          <a:off x="0" y="1076960"/>
          <a:ext cx="9144000" cy="4066525"/>
        </p:xfrm>
        <a:graphic>
          <a:graphicData uri="http://schemas.openxmlformats.org/drawingml/2006/table">
            <a:tbl>
              <a:tblPr firstRow="1" bandRow="1">
                <a:noFill/>
                <a:tableStyleId>{CBD087A5-A11B-47BF-8887-2F9F30C8BE14}</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84912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Infrastructure Inv’t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European Commission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Financial Stability Board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G20 (Argentina)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(Germany)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0"/>
                  </a:ext>
                </a:extLst>
              </a:tr>
              <a:tr h="84912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(Italy)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Global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Interamerican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Bank for Reconstruction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Energy Agency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Labour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8E8"/>
                    </a:solidFill>
                  </a:tcPr>
                </a:tc>
                <a:extLst>
                  <a:ext uri="{0D108BD9-81ED-4DB2-BD59-A6C34878D82A}">
                    <a16:rowId xmlns:a16="http://schemas.microsoft.com/office/drawing/2014/main" val="10001"/>
                  </a:ext>
                </a:extLst>
              </a:tr>
              <a:tr h="78942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Monetary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Telecom.s Union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New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Org. for Economic Coop.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8E8"/>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Office High Comm’r for Human Rights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United Nations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2"/>
                  </a:ext>
                </a:extLst>
              </a:tr>
              <a:tr h="78942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Habitat</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Dev.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UNECA (Africa)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UNECE (Europe, North America)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UNECLAC (LatAm and Caribbean)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Environment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3"/>
                  </a:ext>
                </a:extLst>
              </a:tr>
              <a:tr h="78942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8E8"/>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UNESCWA (Western Asia)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Health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8E8E8"/>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Intellectual Property Org.</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WTO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4"/>
                  </a:ext>
                </a:extLst>
              </a:tr>
            </a:tbl>
          </a:graphicData>
        </a:graphic>
      </p:graphicFrame>
      <p:sp>
        <p:nvSpPr>
          <p:cNvPr id="246" name="Shape 246"/>
          <p:cNvSpPr txBox="1"/>
          <p:nvPr/>
        </p:nvSpPr>
        <p:spPr>
          <a:xfrm>
            <a:off x="416560" y="264160"/>
            <a:ext cx="8371840" cy="5847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3200" b="1" i="0" u="none" strike="noStrike" cap="none">
                <a:solidFill>
                  <a:schemeClr val="dk1"/>
                </a:solidFill>
                <a:latin typeface="Arial"/>
                <a:ea typeface="Arial"/>
                <a:cs typeface="Arial"/>
                <a:sym typeface="Arial"/>
              </a:rPr>
              <a:t>Everything is CC-Licensed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graphicFrame>
        <p:nvGraphicFramePr>
          <p:cNvPr id="251" name="Shape 251"/>
          <p:cNvGraphicFramePr/>
          <p:nvPr/>
        </p:nvGraphicFramePr>
        <p:xfrm>
          <a:off x="0" y="1056640"/>
          <a:ext cx="9144000" cy="4086875"/>
        </p:xfrm>
        <a:graphic>
          <a:graphicData uri="http://schemas.openxmlformats.org/drawingml/2006/table">
            <a:tbl>
              <a:tblPr firstRow="1" bandRow="1">
                <a:noFill/>
                <a:tableStyleId>{CBD087A5-A11B-47BF-8887-2F9F30C8BE14}</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Infrastructure Inv’t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European Commission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Financial Stability Board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G20 (Argentina)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(Germany)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0"/>
                  </a:ext>
                </a:extLst>
              </a:tr>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(Italy)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Global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Interamerican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Bank for Reconstruction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Energy Agency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Labour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extLst>
                  <a:ext uri="{0D108BD9-81ED-4DB2-BD59-A6C34878D82A}">
                    <a16:rowId xmlns:a16="http://schemas.microsoft.com/office/drawing/2014/main" val="10001"/>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Monetary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Telecom.s Union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New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Org. for Economic Coop.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Office High Comm’r for Human Rights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United Nations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2"/>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Habitat</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Dev.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UNECA (Africa)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UNECE (Europe, North America)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UNECLAC (LatAm and Caribbean)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Environment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3"/>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UNESCWA (Western Asia)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Health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Intellectual Property Org.</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WTO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4"/>
                  </a:ext>
                </a:extLst>
              </a:tr>
            </a:tbl>
          </a:graphicData>
        </a:graphic>
      </p:graphicFrame>
      <p:sp>
        <p:nvSpPr>
          <p:cNvPr id="252" name="Shape 252"/>
          <p:cNvSpPr txBox="1"/>
          <p:nvPr/>
        </p:nvSpPr>
        <p:spPr>
          <a:xfrm>
            <a:off x="416560" y="264160"/>
            <a:ext cx="8371840" cy="5847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3200" b="1" i="0" u="none" strike="noStrike" cap="none">
                <a:solidFill>
                  <a:schemeClr val="dk1"/>
                </a:solidFill>
                <a:latin typeface="Arial"/>
                <a:ea typeface="Arial"/>
                <a:cs typeface="Arial"/>
                <a:sym typeface="Arial"/>
              </a:rPr>
              <a:t>Some Materials are CC-Licensed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Agenda</a:t>
            </a:r>
            <a:endParaRPr sz="2800" b="0" i="0" u="none" strike="noStrike" cap="none">
              <a:solidFill>
                <a:schemeClr val="dk1"/>
              </a:solidFill>
              <a:latin typeface="Arial"/>
              <a:ea typeface="Arial"/>
              <a:cs typeface="Arial"/>
              <a:sym typeface="Arial"/>
            </a:endParaRPr>
          </a:p>
        </p:txBody>
      </p:sp>
      <p:sp>
        <p:nvSpPr>
          <p:cNvPr id="144" name="Shape 14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200000"/>
              </a:lnSpc>
              <a:spcBef>
                <a:spcPts val="1600"/>
              </a:spcBef>
              <a:spcAft>
                <a:spcPts val="0"/>
              </a:spcAft>
              <a:buClr>
                <a:srgbClr val="EFEFEF"/>
              </a:buClr>
              <a:buSzPts val="1800"/>
              <a:buChar char="❏"/>
            </a:pPr>
            <a:r>
              <a:rPr lang="en">
                <a:solidFill>
                  <a:srgbClr val="EFEFEF"/>
                </a:solidFill>
              </a:rPr>
              <a:t> Introduction – IGOs and Libraries</a:t>
            </a:r>
            <a:endParaRPr>
              <a:solidFill>
                <a:srgbClr val="EFEFEF"/>
              </a:solidFill>
            </a:endParaRPr>
          </a:p>
          <a:p>
            <a:pPr marL="457200" marR="0" lvl="0" indent="-342900" algn="l" rtl="0">
              <a:lnSpc>
                <a:spcPct val="200000"/>
              </a:lnSpc>
              <a:spcBef>
                <a:spcPts val="0"/>
              </a:spcBef>
              <a:spcAft>
                <a:spcPts val="0"/>
              </a:spcAft>
              <a:buClr>
                <a:srgbClr val="EFEFEF"/>
              </a:buClr>
              <a:buSzPts val="1800"/>
              <a:buChar char="❏"/>
            </a:pPr>
            <a:r>
              <a:rPr lang="en">
                <a:solidFill>
                  <a:srgbClr val="EFEFEF"/>
                </a:solidFill>
              </a:rPr>
              <a:t> How IGOs are the same as other publishers? How they are different?</a:t>
            </a:r>
            <a:endParaRPr>
              <a:solidFill>
                <a:srgbClr val="EFEFEF"/>
              </a:solidFill>
            </a:endParaRPr>
          </a:p>
          <a:p>
            <a:pPr marL="457200" marR="0" lvl="0" indent="-342900" algn="l" rtl="0">
              <a:lnSpc>
                <a:spcPct val="200000"/>
              </a:lnSpc>
              <a:spcBef>
                <a:spcPts val="0"/>
              </a:spcBef>
              <a:spcAft>
                <a:spcPts val="0"/>
              </a:spcAft>
              <a:buClr>
                <a:srgbClr val="EFEFEF"/>
              </a:buClr>
              <a:buSzPts val="1800"/>
              <a:buChar char="❏"/>
            </a:pPr>
            <a:r>
              <a:rPr lang="en">
                <a:solidFill>
                  <a:srgbClr val="EFEFEF"/>
                </a:solidFill>
              </a:rPr>
              <a:t> The rise of OA in IGOs</a:t>
            </a:r>
            <a:endParaRPr>
              <a:solidFill>
                <a:srgbClr val="EFEFEF"/>
              </a:solidFill>
            </a:endParaRPr>
          </a:p>
          <a:p>
            <a:pPr marL="457200" marR="0" lvl="0" indent="-342900" algn="l" rtl="0">
              <a:lnSpc>
                <a:spcPct val="200000"/>
              </a:lnSpc>
              <a:spcBef>
                <a:spcPts val="0"/>
              </a:spcBef>
              <a:spcAft>
                <a:spcPts val="0"/>
              </a:spcAft>
              <a:buClr>
                <a:srgbClr val="EFEFEF"/>
              </a:buClr>
              <a:buSzPts val="1800"/>
              <a:buChar char="❏"/>
            </a:pPr>
            <a:r>
              <a:rPr lang="en">
                <a:solidFill>
                  <a:srgbClr val="EFEFEF"/>
                </a:solidFill>
              </a:rPr>
              <a:t>The research project and what the data tell us</a:t>
            </a:r>
            <a:endParaRPr>
              <a:solidFill>
                <a:srgbClr val="EFEFEF"/>
              </a:solidFill>
            </a:endParaRPr>
          </a:p>
          <a:p>
            <a:pPr marL="457200" marR="0" lvl="0" indent="-342900" algn="l" rtl="0">
              <a:lnSpc>
                <a:spcPct val="200000"/>
              </a:lnSpc>
              <a:spcBef>
                <a:spcPts val="0"/>
              </a:spcBef>
              <a:spcAft>
                <a:spcPts val="0"/>
              </a:spcAft>
              <a:buClr>
                <a:srgbClr val="EFEFEF"/>
              </a:buClr>
              <a:buSzPts val="1800"/>
              <a:buChar char="❏"/>
            </a:pPr>
            <a:r>
              <a:rPr lang="en">
                <a:solidFill>
                  <a:srgbClr val="EFEFEF"/>
                </a:solidFill>
              </a:rPr>
              <a:t> What can we do about it?</a:t>
            </a:r>
            <a:endParaRPr>
              <a:solidFill>
                <a:srgbClr val="EFEFEF"/>
              </a:solidFill>
            </a:endParaRPr>
          </a:p>
          <a:p>
            <a:pPr marL="0" marR="0" lvl="0" indent="0" algn="l" rtl="0">
              <a:lnSpc>
                <a:spcPct val="115000"/>
              </a:lnSpc>
              <a:spcBef>
                <a:spcPts val="1600"/>
              </a:spcBef>
              <a:spcAft>
                <a:spcPts val="0"/>
              </a:spcAft>
              <a:buClr>
                <a:srgbClr val="000000"/>
              </a:buClr>
              <a:buSzPts val="1100"/>
              <a:buFont typeface="Arial"/>
              <a:buNone/>
            </a:pPr>
            <a:endParaRPr/>
          </a:p>
          <a:p>
            <a:pPr marL="0" marR="0" lvl="0" indent="0" algn="l" rtl="0">
              <a:lnSpc>
                <a:spcPct val="115000"/>
              </a:lnSpc>
              <a:spcBef>
                <a:spcPts val="1600"/>
              </a:spcBef>
              <a:spcAft>
                <a:spcPts val="0"/>
              </a:spcAft>
              <a:buClr>
                <a:srgbClr val="000000"/>
              </a:buClr>
              <a:buSzPts val="1100"/>
              <a:buFont typeface="Arial"/>
              <a:buNone/>
            </a:pPr>
            <a:endParaRPr/>
          </a:p>
          <a:p>
            <a:pPr marL="0" marR="0" lvl="0" indent="0" algn="l" rtl="0">
              <a:lnSpc>
                <a:spcPct val="115000"/>
              </a:lnSpc>
              <a:spcBef>
                <a:spcPts val="1600"/>
              </a:spcBef>
              <a:spcAft>
                <a:spcPts val="0"/>
              </a:spcAft>
              <a:buClr>
                <a:srgbClr val="000000"/>
              </a:buClr>
              <a:buSzPts val="1100"/>
              <a:buFont typeface="Arial"/>
              <a:buNone/>
            </a:pPr>
            <a:endParaRPr/>
          </a:p>
          <a:p>
            <a:pPr marL="0" marR="0" lvl="0" indent="0" algn="l" rtl="0">
              <a:lnSpc>
                <a:spcPct val="115000"/>
              </a:lnSpc>
              <a:spcBef>
                <a:spcPts val="1600"/>
              </a:spcBef>
              <a:spcAft>
                <a:spcPts val="0"/>
              </a:spcAft>
              <a:buClr>
                <a:srgbClr val="000000"/>
              </a:buClr>
              <a:buSzPts val="1100"/>
              <a:buFont typeface="Arial"/>
              <a:buNone/>
            </a:pPr>
            <a:endParaRPr/>
          </a:p>
          <a:p>
            <a:pPr marL="0" marR="0" lvl="0" indent="0" algn="l" rtl="0">
              <a:lnSpc>
                <a:spcPct val="115000"/>
              </a:lnSpc>
              <a:spcBef>
                <a:spcPts val="1600"/>
              </a:spcBef>
              <a:spcAft>
                <a:spcPts val="0"/>
              </a:spcAft>
              <a:buClr>
                <a:srgbClr val="000000"/>
              </a:buClr>
              <a:buSzPts val="1100"/>
              <a:buFont typeface="Arial"/>
              <a:buNone/>
            </a:pPr>
            <a:endParaRPr/>
          </a:p>
          <a:p>
            <a:pPr marL="0" marR="0" lvl="0" indent="0" algn="l" rtl="0">
              <a:lnSpc>
                <a:spcPct val="115000"/>
              </a:lnSpc>
              <a:spcBef>
                <a:spcPts val="1600"/>
              </a:spcBef>
              <a:spcAft>
                <a:spcPts val="0"/>
              </a:spcAft>
              <a:buClr>
                <a:srgbClr val="000000"/>
              </a:buClr>
              <a:buSzPts val="1100"/>
              <a:buFont typeface="Arial"/>
              <a:buNone/>
            </a:pPr>
            <a:endParaRPr/>
          </a:p>
          <a:p>
            <a:pPr marL="0" marR="0" lvl="0" indent="0" algn="l" rtl="0">
              <a:lnSpc>
                <a:spcPct val="115000"/>
              </a:lnSpc>
              <a:spcBef>
                <a:spcPts val="1600"/>
              </a:spcBef>
              <a:spcAft>
                <a:spcPts val="0"/>
              </a:spcAft>
              <a:buClr>
                <a:srgbClr val="000000"/>
              </a:buClr>
              <a:buSzPts val="1100"/>
              <a:buFont typeface="Arial"/>
              <a:buNone/>
            </a:pPr>
            <a:endParaRPr/>
          </a:p>
          <a:p>
            <a:pPr marL="0" marR="0" lvl="0" indent="0" algn="l" rtl="0">
              <a:lnSpc>
                <a:spcPct val="115000"/>
              </a:lnSpc>
              <a:spcBef>
                <a:spcPts val="1600"/>
              </a:spcBef>
              <a:spcAft>
                <a:spcPts val="0"/>
              </a:spcAft>
              <a:buClr>
                <a:schemeClr val="lt2"/>
              </a:buClr>
              <a:buSzPts val="1800"/>
              <a:buFont typeface="Arial"/>
              <a:buNone/>
            </a:pPr>
            <a:endParaRPr/>
          </a:p>
          <a:p>
            <a:pPr marL="0" marR="0" lvl="0" indent="0" algn="l" rtl="0">
              <a:lnSpc>
                <a:spcPct val="115000"/>
              </a:lnSpc>
              <a:spcBef>
                <a:spcPts val="1600"/>
              </a:spcBef>
              <a:spcAft>
                <a:spcPts val="0"/>
              </a:spcAft>
              <a:buClr>
                <a:schemeClr val="lt2"/>
              </a:buClr>
              <a:buSzPts val="1800"/>
              <a:buFont typeface="Arial"/>
              <a:buNone/>
            </a:pPr>
            <a:endParaRPr sz="1800" b="0" i="0" u="none" strike="noStrike" cap="none">
              <a:solidFill>
                <a:schemeClr val="lt2"/>
              </a:solidFill>
              <a:latin typeface="Arial"/>
              <a:ea typeface="Arial"/>
              <a:cs typeface="Arial"/>
              <a:sym typeface="Arial"/>
            </a:endParaRPr>
          </a:p>
          <a:p>
            <a:pPr marL="0" marR="0" lvl="0" indent="0" algn="l" rtl="0">
              <a:lnSpc>
                <a:spcPct val="115000"/>
              </a:lnSpc>
              <a:spcBef>
                <a:spcPts val="1600"/>
              </a:spcBef>
              <a:spcAft>
                <a:spcPts val="0"/>
              </a:spcAft>
              <a:buClr>
                <a:schemeClr val="lt2"/>
              </a:buClr>
              <a:buSzPts val="1800"/>
              <a:buFont typeface="Arial"/>
              <a:buNone/>
            </a:pPr>
            <a:endParaRPr sz="1800" b="0" i="0" u="none" strike="noStrike" cap="none">
              <a:solidFill>
                <a:schemeClr val="lt2"/>
              </a:solidFill>
              <a:latin typeface="Arial"/>
              <a:ea typeface="Arial"/>
              <a:cs typeface="Arial"/>
              <a:sym typeface="Arial"/>
            </a:endParaRPr>
          </a:p>
          <a:p>
            <a:pPr marL="0" marR="0" lvl="0" indent="0" algn="l" rtl="0">
              <a:lnSpc>
                <a:spcPct val="115000"/>
              </a:lnSpc>
              <a:spcBef>
                <a:spcPts val="1600"/>
              </a:spcBef>
              <a:spcAft>
                <a:spcPts val="0"/>
              </a:spcAft>
              <a:buClr>
                <a:schemeClr val="lt2"/>
              </a:buClr>
              <a:buSzPts val="1800"/>
              <a:buFont typeface="Arial"/>
              <a:buNone/>
            </a:pPr>
            <a:endParaRPr sz="1800" b="0" i="0" u="none" strike="noStrike" cap="none">
              <a:solidFill>
                <a:schemeClr val="lt2"/>
              </a:solidFill>
              <a:latin typeface="Arial"/>
              <a:ea typeface="Arial"/>
              <a:cs typeface="Arial"/>
              <a:sym typeface="Arial"/>
            </a:endParaRPr>
          </a:p>
          <a:p>
            <a:pPr marL="0" marR="0" lvl="0" indent="0" algn="l" rtl="0">
              <a:lnSpc>
                <a:spcPct val="115000"/>
              </a:lnSpc>
              <a:spcBef>
                <a:spcPts val="1600"/>
              </a:spcBef>
              <a:spcAft>
                <a:spcPts val="1600"/>
              </a:spcAft>
              <a:buClr>
                <a:schemeClr val="lt2"/>
              </a:buClr>
              <a:buSzPts val="1800"/>
              <a:buFont typeface="Arial"/>
              <a:buNone/>
            </a:pPr>
            <a:endParaRPr sz="1800" b="0" i="0" u="none" strike="noStrike" cap="none">
              <a:solidFill>
                <a:schemeClr val="lt2"/>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graphicFrame>
        <p:nvGraphicFramePr>
          <p:cNvPr id="257" name="Shape 257"/>
          <p:cNvGraphicFramePr/>
          <p:nvPr>
            <p:extLst>
              <p:ext uri="{D42A27DB-BD31-4B8C-83A1-F6EECF244321}">
                <p14:modId xmlns:p14="http://schemas.microsoft.com/office/powerpoint/2010/main" val="3295787093"/>
              </p:ext>
            </p:extLst>
          </p:nvPr>
        </p:nvGraphicFramePr>
        <p:xfrm>
          <a:off x="0" y="1056640"/>
          <a:ext cx="9144000" cy="4086875"/>
        </p:xfrm>
        <a:graphic>
          <a:graphicData uri="http://schemas.openxmlformats.org/drawingml/2006/table">
            <a:tbl>
              <a:tblPr firstRow="1" bandRow="1">
                <a:noFill/>
                <a:tableStyleId>{CBD087A5-A11B-47BF-8887-2F9F30C8BE14}</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Infrastructure Inv’t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European Commission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1"/>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Financial Stability Board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G20 (Argentina)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(Germany)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0"/>
                  </a:ext>
                </a:extLst>
              </a:tr>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(Italy)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Global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Interamerican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Bank for Reconstruction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Energy Agency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Labour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extLst>
                  <a:ext uri="{0D108BD9-81ED-4DB2-BD59-A6C34878D82A}">
                    <a16:rowId xmlns:a16="http://schemas.microsoft.com/office/drawing/2014/main" val="10001"/>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Monetary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Telecom.s Union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New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dirty="0">
                          <a:solidFill>
                            <a:schemeClr val="lt1"/>
                          </a:solidFill>
                        </a:rPr>
                        <a:t>Org. for Economic Coop. and Dev.*</a:t>
                      </a:r>
                      <a:endParaRPr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gradFill>
                      <a:gsLst>
                        <a:gs pos="0">
                          <a:srgbClr val="92D050"/>
                        </a:gs>
                        <a:gs pos="99000">
                          <a:schemeClr val="accent1"/>
                        </a:gs>
                        <a:gs pos="100000">
                          <a:schemeClr val="accent1"/>
                        </a:gs>
                      </a:gsLst>
                      <a:lin ang="5400000" scaled="0"/>
                    </a:gra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Office High Comm’r for Human Rights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United Nations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2"/>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Habitat</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Dev.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UNECA (Africa)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UNECE (Europe, North America)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UNECLAC (LatAm and Caribbean)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Environment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3"/>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UNESCWA (Western Asia)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Health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2D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Intellectual Property Org.</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dirty="0">
                          <a:solidFill>
                            <a:schemeClr val="lt1"/>
                          </a:solidFill>
                        </a:rPr>
                        <a:t>WTO</a:t>
                      </a:r>
                      <a:endParaRPr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E3E8EA"/>
                    </a:solidFill>
                  </a:tcPr>
                </a:tc>
                <a:extLst>
                  <a:ext uri="{0D108BD9-81ED-4DB2-BD59-A6C34878D82A}">
                    <a16:rowId xmlns:a16="http://schemas.microsoft.com/office/drawing/2014/main" val="10004"/>
                  </a:ext>
                </a:extLst>
              </a:tr>
            </a:tbl>
          </a:graphicData>
        </a:graphic>
      </p:graphicFrame>
      <p:sp>
        <p:nvSpPr>
          <p:cNvPr id="258" name="Shape 258"/>
          <p:cNvSpPr txBox="1"/>
          <p:nvPr/>
        </p:nvSpPr>
        <p:spPr>
          <a:xfrm>
            <a:off x="416560" y="264160"/>
            <a:ext cx="8371840" cy="5847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3200" b="1" i="0" u="none" strike="noStrike" cap="none">
                <a:solidFill>
                  <a:schemeClr val="dk1"/>
                </a:solidFill>
                <a:latin typeface="Arial"/>
                <a:ea typeface="Arial"/>
                <a:cs typeface="Arial"/>
                <a:sym typeface="Arial"/>
              </a:rPr>
              <a:t>Other Open Licenses are Used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730CB4FD-8AF1-485F-AC4C-483420DE4532}"/>
              </a:ext>
            </a:extLst>
          </p:cNvPr>
          <p:cNvGraphicFramePr>
            <a:graphicFrameLocks noGrp="1"/>
          </p:cNvGraphicFramePr>
          <p:nvPr>
            <p:extLst/>
          </p:nvPr>
        </p:nvGraphicFramePr>
        <p:xfrm>
          <a:off x="0" y="1056640"/>
          <a:ext cx="9144000" cy="4086858"/>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65943943"/>
                    </a:ext>
                  </a:extLst>
                </a:gridCol>
                <a:gridCol w="1524000">
                  <a:extLst>
                    <a:ext uri="{9D8B030D-6E8A-4147-A177-3AD203B41FA5}">
                      <a16:colId xmlns:a16="http://schemas.microsoft.com/office/drawing/2014/main" val="1456971833"/>
                    </a:ext>
                  </a:extLst>
                </a:gridCol>
                <a:gridCol w="1524000">
                  <a:extLst>
                    <a:ext uri="{9D8B030D-6E8A-4147-A177-3AD203B41FA5}">
                      <a16:colId xmlns:a16="http://schemas.microsoft.com/office/drawing/2014/main" val="634665837"/>
                    </a:ext>
                  </a:extLst>
                </a:gridCol>
                <a:gridCol w="1524000">
                  <a:extLst>
                    <a:ext uri="{9D8B030D-6E8A-4147-A177-3AD203B41FA5}">
                      <a16:colId xmlns:a16="http://schemas.microsoft.com/office/drawing/2014/main" val="949611323"/>
                    </a:ext>
                  </a:extLst>
                </a:gridCol>
                <a:gridCol w="1524000">
                  <a:extLst>
                    <a:ext uri="{9D8B030D-6E8A-4147-A177-3AD203B41FA5}">
                      <a16:colId xmlns:a16="http://schemas.microsoft.com/office/drawing/2014/main" val="1083429181"/>
                    </a:ext>
                  </a:extLst>
                </a:gridCol>
                <a:gridCol w="1524000">
                  <a:extLst>
                    <a:ext uri="{9D8B030D-6E8A-4147-A177-3AD203B41FA5}">
                      <a16:colId xmlns:a16="http://schemas.microsoft.com/office/drawing/2014/main" val="1376350513"/>
                    </a:ext>
                  </a:extLst>
                </a:gridCol>
              </a:tblGrid>
              <a:tr h="853368">
                <a:tc>
                  <a:txBody>
                    <a:bodyPr/>
                    <a:lstStyle/>
                    <a:p>
                      <a:pPr algn="ctr"/>
                      <a:r>
                        <a:rPr lang="en-GB" b="0" dirty="0">
                          <a:ln>
                            <a:solidFill>
                              <a:sysClr val="windowText" lastClr="000000"/>
                            </a:solidFill>
                          </a:ln>
                          <a:solidFill>
                            <a:schemeClr val="bg1"/>
                          </a:solidFill>
                        </a:rPr>
                        <a:t>Asian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Asian Infrastructure </a:t>
                      </a:r>
                      <a:r>
                        <a:rPr lang="en-GB" b="0" dirty="0" err="1">
                          <a:ln>
                            <a:solidFill>
                              <a:sysClr val="windowText" lastClr="000000"/>
                            </a:solidFill>
                          </a:ln>
                          <a:solidFill>
                            <a:schemeClr val="bg1"/>
                          </a:solidFill>
                        </a:rPr>
                        <a:t>Inv’t</a:t>
                      </a:r>
                      <a:r>
                        <a:rPr lang="en-GB" b="0" dirty="0">
                          <a:ln>
                            <a:solidFill>
                              <a:sysClr val="windowText" lastClr="000000"/>
                            </a:solidFill>
                          </a:ln>
                          <a:solidFill>
                            <a:schemeClr val="bg1"/>
                          </a:solidFill>
                        </a:rPr>
                        <a:t>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European Commission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00B050"/>
                      </a:fgClr>
                      <a:bgClr>
                        <a:schemeClr val="bg1"/>
                      </a:bgClr>
                    </a:pattFill>
                  </a:tcPr>
                </a:tc>
                <a:tc>
                  <a:txBody>
                    <a:bodyPr/>
                    <a:lstStyle/>
                    <a:p>
                      <a:pPr algn="ctr"/>
                      <a:r>
                        <a:rPr lang="en-GB" b="0" dirty="0">
                          <a:ln>
                            <a:solidFill>
                              <a:sysClr val="windowText" lastClr="000000"/>
                            </a:solidFill>
                          </a:ln>
                          <a:solidFill>
                            <a:schemeClr val="bg1"/>
                          </a:solidFill>
                        </a:rPr>
                        <a:t>Financial Stability Board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G20 (Argentina)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G7 (Germany)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287919726"/>
                  </a:ext>
                </a:extLst>
              </a:tr>
              <a:tr h="853368">
                <a:tc>
                  <a:txBody>
                    <a:bodyPr/>
                    <a:lstStyle/>
                    <a:p>
                      <a:pPr algn="ctr"/>
                      <a:r>
                        <a:rPr lang="en-GB" b="0" dirty="0">
                          <a:ln>
                            <a:solidFill>
                              <a:sysClr val="windowText" lastClr="000000"/>
                            </a:solidFill>
                          </a:ln>
                          <a:solidFill>
                            <a:schemeClr val="bg1"/>
                          </a:solidFill>
                        </a:rPr>
                        <a:t>G7 (Italy)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Global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Interamerican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Bank for Reconstruction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Energy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Labour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645144936"/>
                  </a:ext>
                </a:extLst>
              </a:tr>
              <a:tr h="793374">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Monetary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a:t>
                      </a:r>
                      <a:r>
                        <a:rPr lang="en-GB" b="0" dirty="0" err="1">
                          <a:ln>
                            <a:solidFill>
                              <a:sysClr val="windowText" lastClr="000000"/>
                            </a:solidFill>
                          </a:ln>
                          <a:solidFill>
                            <a:schemeClr val="bg1"/>
                          </a:solidFill>
                        </a:rPr>
                        <a:t>Telecom.s</a:t>
                      </a:r>
                      <a:r>
                        <a:rPr lang="en-GB" b="0" dirty="0">
                          <a:ln>
                            <a:solidFill>
                              <a:sysClr val="windowText" lastClr="000000"/>
                            </a:solidFill>
                          </a:ln>
                          <a:solidFill>
                            <a:schemeClr val="bg1"/>
                          </a:solidFill>
                        </a:rPr>
                        <a:t> Union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New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Org. for Economic Coop.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00B050"/>
                      </a:fgClr>
                      <a:bgClr>
                        <a:schemeClr val="bg1"/>
                      </a:bgClr>
                    </a:pattFill>
                  </a:tcPr>
                </a:tc>
                <a:tc>
                  <a:txBody>
                    <a:bodyPr/>
                    <a:lstStyle/>
                    <a:p>
                      <a:pPr algn="ctr"/>
                      <a:r>
                        <a:rPr lang="en-GB" b="0" dirty="0">
                          <a:ln>
                            <a:solidFill>
                              <a:sysClr val="windowText" lastClr="000000"/>
                            </a:solidFill>
                          </a:ln>
                          <a:solidFill>
                            <a:schemeClr val="bg1"/>
                          </a:solidFill>
                        </a:rPr>
                        <a:t>Office High Comm’r for Human Rights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United 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84880492"/>
                  </a:ext>
                </a:extLst>
              </a:tr>
              <a:tr h="793374">
                <a:tc>
                  <a:txBody>
                    <a:bodyPr/>
                    <a:lstStyle/>
                    <a:p>
                      <a:pPr algn="ctr"/>
                      <a:r>
                        <a:rPr lang="en-GB" b="0" dirty="0">
                          <a:ln>
                            <a:solidFill>
                              <a:sysClr val="windowText" lastClr="000000"/>
                            </a:solidFill>
                          </a:ln>
                          <a:solidFill>
                            <a:schemeClr val="bg1"/>
                          </a:solidFill>
                        </a:rPr>
                        <a:t>UN Habitat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Dev.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UNECA (Africa)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UNECE (Europe, North America)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UNECLAC (</a:t>
                      </a:r>
                      <a:r>
                        <a:rPr lang="en-GB" b="0" dirty="0" err="1">
                          <a:ln>
                            <a:solidFill>
                              <a:sysClr val="windowText" lastClr="000000"/>
                            </a:solidFill>
                          </a:ln>
                          <a:solidFill>
                            <a:schemeClr val="bg1"/>
                          </a:solidFill>
                        </a:rPr>
                        <a:t>LatAm</a:t>
                      </a:r>
                      <a:r>
                        <a:rPr lang="en-GB" b="0" dirty="0">
                          <a:ln>
                            <a:solidFill>
                              <a:sysClr val="windowText" lastClr="000000"/>
                            </a:solidFill>
                          </a:ln>
                          <a:solidFill>
                            <a:schemeClr val="bg1"/>
                          </a:solidFill>
                        </a:rPr>
                        <a:t> and Caribbean)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Environment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623764815"/>
                  </a:ext>
                </a:extLst>
              </a:tr>
              <a:tr h="793374">
                <a:tc>
                  <a:txBody>
                    <a:bodyPr/>
                    <a:lstStyle/>
                    <a:p>
                      <a:pPr algn="ctr"/>
                      <a:r>
                        <a:rPr lang="en-GB" b="0" dirty="0">
                          <a:ln>
                            <a:solidFill>
                              <a:sysClr val="windowText" lastClr="000000"/>
                            </a:solidFill>
                          </a:ln>
                          <a:solidFill>
                            <a:schemeClr val="bg1"/>
                          </a:solidFill>
                        </a:rPr>
                        <a:t>UNESCO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UNESCWA (Western Asia)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World Health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World Intellectual Property Org.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World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98372400"/>
                  </a:ext>
                </a:extLst>
              </a:tr>
            </a:tbl>
          </a:graphicData>
        </a:graphic>
      </p:graphicFrame>
      <p:sp>
        <p:nvSpPr>
          <p:cNvPr id="3" name="TextBox 2">
            <a:extLst>
              <a:ext uri="{FF2B5EF4-FFF2-40B4-BE49-F238E27FC236}">
                <a16:creationId xmlns:a16="http://schemas.microsoft.com/office/drawing/2014/main" id="{F4BE7B0A-2C74-4B39-9BC3-A4596C106D8F}"/>
              </a:ext>
            </a:extLst>
          </p:cNvPr>
          <p:cNvSpPr txBox="1"/>
          <p:nvPr/>
        </p:nvSpPr>
        <p:spPr>
          <a:xfrm>
            <a:off x="416560" y="264160"/>
            <a:ext cx="8371840" cy="584775"/>
          </a:xfrm>
          <a:prstGeom prst="rect">
            <a:avLst/>
          </a:prstGeom>
          <a:noFill/>
        </p:spPr>
        <p:txBody>
          <a:bodyPr wrap="square" rtlCol="0">
            <a:spAutoFit/>
          </a:bodyPr>
          <a:lstStyle/>
          <a:p>
            <a:pPr algn="ctr"/>
            <a:r>
              <a:rPr lang="en-GB" sz="3200" b="1" dirty="0">
                <a:solidFill>
                  <a:schemeClr val="tx1"/>
                </a:solidFill>
              </a:rPr>
              <a:t>CC-BY</a:t>
            </a:r>
          </a:p>
        </p:txBody>
      </p:sp>
    </p:spTree>
    <p:extLst>
      <p:ext uri="{BB962C8B-B14F-4D97-AF65-F5344CB8AC3E}">
        <p14:creationId xmlns:p14="http://schemas.microsoft.com/office/powerpoint/2010/main" val="629683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730CB4FD-8AF1-485F-AC4C-483420DE4532}"/>
              </a:ext>
            </a:extLst>
          </p:cNvPr>
          <p:cNvGraphicFramePr>
            <a:graphicFrameLocks noGrp="1"/>
          </p:cNvGraphicFramePr>
          <p:nvPr>
            <p:extLst/>
          </p:nvPr>
        </p:nvGraphicFramePr>
        <p:xfrm>
          <a:off x="0" y="1056640"/>
          <a:ext cx="9144000" cy="4086858"/>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65943943"/>
                    </a:ext>
                  </a:extLst>
                </a:gridCol>
                <a:gridCol w="1524000">
                  <a:extLst>
                    <a:ext uri="{9D8B030D-6E8A-4147-A177-3AD203B41FA5}">
                      <a16:colId xmlns:a16="http://schemas.microsoft.com/office/drawing/2014/main" val="1456971833"/>
                    </a:ext>
                  </a:extLst>
                </a:gridCol>
                <a:gridCol w="1524000">
                  <a:extLst>
                    <a:ext uri="{9D8B030D-6E8A-4147-A177-3AD203B41FA5}">
                      <a16:colId xmlns:a16="http://schemas.microsoft.com/office/drawing/2014/main" val="634665837"/>
                    </a:ext>
                  </a:extLst>
                </a:gridCol>
                <a:gridCol w="1524000">
                  <a:extLst>
                    <a:ext uri="{9D8B030D-6E8A-4147-A177-3AD203B41FA5}">
                      <a16:colId xmlns:a16="http://schemas.microsoft.com/office/drawing/2014/main" val="949611323"/>
                    </a:ext>
                  </a:extLst>
                </a:gridCol>
                <a:gridCol w="1524000">
                  <a:extLst>
                    <a:ext uri="{9D8B030D-6E8A-4147-A177-3AD203B41FA5}">
                      <a16:colId xmlns:a16="http://schemas.microsoft.com/office/drawing/2014/main" val="1083429181"/>
                    </a:ext>
                  </a:extLst>
                </a:gridCol>
                <a:gridCol w="1524000">
                  <a:extLst>
                    <a:ext uri="{9D8B030D-6E8A-4147-A177-3AD203B41FA5}">
                      <a16:colId xmlns:a16="http://schemas.microsoft.com/office/drawing/2014/main" val="1376350513"/>
                    </a:ext>
                  </a:extLst>
                </a:gridCol>
              </a:tblGrid>
              <a:tr h="853368">
                <a:tc>
                  <a:txBody>
                    <a:bodyPr/>
                    <a:lstStyle/>
                    <a:p>
                      <a:pPr algn="ctr"/>
                      <a:r>
                        <a:rPr lang="en-GB" b="0" dirty="0">
                          <a:ln>
                            <a:solidFill>
                              <a:sysClr val="windowText" lastClr="000000"/>
                            </a:solidFill>
                          </a:ln>
                          <a:solidFill>
                            <a:schemeClr val="bg1"/>
                          </a:solidFill>
                        </a:rPr>
                        <a:t>Asian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Asian Infrastructure </a:t>
                      </a:r>
                      <a:r>
                        <a:rPr lang="en-GB" b="0" dirty="0" err="1">
                          <a:ln>
                            <a:solidFill>
                              <a:sysClr val="windowText" lastClr="000000"/>
                            </a:solidFill>
                          </a:ln>
                          <a:solidFill>
                            <a:schemeClr val="bg1"/>
                          </a:solidFill>
                        </a:rPr>
                        <a:t>Inv’t</a:t>
                      </a:r>
                      <a:r>
                        <a:rPr lang="en-GB" b="0" dirty="0">
                          <a:ln>
                            <a:solidFill>
                              <a:sysClr val="windowText" lastClr="000000"/>
                            </a:solidFill>
                          </a:ln>
                          <a:solidFill>
                            <a:schemeClr val="bg1"/>
                          </a:solidFill>
                        </a:rPr>
                        <a:t>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European Commission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00B050"/>
                      </a:fgClr>
                      <a:bgClr>
                        <a:schemeClr val="bg1"/>
                      </a:bgClr>
                    </a:pattFill>
                  </a:tcPr>
                </a:tc>
                <a:tc>
                  <a:txBody>
                    <a:bodyPr/>
                    <a:lstStyle/>
                    <a:p>
                      <a:pPr algn="ctr"/>
                      <a:r>
                        <a:rPr lang="en-GB" b="0" dirty="0">
                          <a:ln>
                            <a:solidFill>
                              <a:sysClr val="windowText" lastClr="000000"/>
                            </a:solidFill>
                          </a:ln>
                          <a:solidFill>
                            <a:schemeClr val="bg1"/>
                          </a:solidFill>
                        </a:rPr>
                        <a:t>Financial Stability Board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G20 (Argentina)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G7 (Germany)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287919726"/>
                  </a:ext>
                </a:extLst>
              </a:tr>
              <a:tr h="853368">
                <a:tc>
                  <a:txBody>
                    <a:bodyPr/>
                    <a:lstStyle/>
                    <a:p>
                      <a:pPr algn="ctr"/>
                      <a:r>
                        <a:rPr lang="en-GB" b="0" dirty="0">
                          <a:ln>
                            <a:solidFill>
                              <a:sysClr val="windowText" lastClr="000000"/>
                            </a:solidFill>
                          </a:ln>
                          <a:solidFill>
                            <a:schemeClr val="bg1"/>
                          </a:solidFill>
                        </a:rPr>
                        <a:t>G7 (Italy)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Global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Interamerican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Bank for Reconstruction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Energy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Labour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645144936"/>
                  </a:ext>
                </a:extLst>
              </a:tr>
              <a:tr h="793374">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Monetary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a:t>
                      </a:r>
                      <a:r>
                        <a:rPr lang="en-GB" b="0" dirty="0" err="1">
                          <a:ln>
                            <a:solidFill>
                              <a:sysClr val="windowText" lastClr="000000"/>
                            </a:solidFill>
                          </a:ln>
                          <a:solidFill>
                            <a:schemeClr val="bg1"/>
                          </a:solidFill>
                        </a:rPr>
                        <a:t>Telecom.s</a:t>
                      </a:r>
                      <a:r>
                        <a:rPr lang="en-GB" b="0" dirty="0">
                          <a:ln>
                            <a:solidFill>
                              <a:sysClr val="windowText" lastClr="000000"/>
                            </a:solidFill>
                          </a:ln>
                          <a:solidFill>
                            <a:schemeClr val="bg1"/>
                          </a:solidFill>
                        </a:rPr>
                        <a:t> Union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New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Org. for Economic Coop.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00B050"/>
                      </a:fgClr>
                      <a:bgClr>
                        <a:schemeClr val="bg1"/>
                      </a:bgClr>
                    </a:pattFill>
                  </a:tcPr>
                </a:tc>
                <a:tc>
                  <a:txBody>
                    <a:bodyPr/>
                    <a:lstStyle/>
                    <a:p>
                      <a:pPr algn="ctr"/>
                      <a:r>
                        <a:rPr lang="en-GB" b="0" dirty="0">
                          <a:ln>
                            <a:solidFill>
                              <a:sysClr val="windowText" lastClr="000000"/>
                            </a:solidFill>
                          </a:ln>
                          <a:solidFill>
                            <a:schemeClr val="bg1"/>
                          </a:solidFill>
                        </a:rPr>
                        <a:t>Office High Comm’r for Human Rights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United 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84880492"/>
                  </a:ext>
                </a:extLst>
              </a:tr>
              <a:tr h="793374">
                <a:tc>
                  <a:txBody>
                    <a:bodyPr/>
                    <a:lstStyle/>
                    <a:p>
                      <a:pPr algn="ctr"/>
                      <a:r>
                        <a:rPr lang="en-GB" b="0" dirty="0">
                          <a:ln>
                            <a:solidFill>
                              <a:sysClr val="windowText" lastClr="000000"/>
                            </a:solidFill>
                          </a:ln>
                          <a:solidFill>
                            <a:schemeClr val="bg1"/>
                          </a:solidFill>
                        </a:rPr>
                        <a:t>UN Habitat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Dev.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UNECA (Africa)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UNECE (Europe, North America)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UNECLAC (</a:t>
                      </a:r>
                      <a:r>
                        <a:rPr lang="en-GB" b="0" dirty="0" err="1">
                          <a:ln>
                            <a:solidFill>
                              <a:sysClr val="windowText" lastClr="000000"/>
                            </a:solidFill>
                          </a:ln>
                          <a:solidFill>
                            <a:schemeClr val="bg1"/>
                          </a:solidFill>
                        </a:rPr>
                        <a:t>LatAm</a:t>
                      </a:r>
                      <a:r>
                        <a:rPr lang="en-GB" b="0" dirty="0">
                          <a:ln>
                            <a:solidFill>
                              <a:sysClr val="windowText" lastClr="000000"/>
                            </a:solidFill>
                          </a:ln>
                          <a:solidFill>
                            <a:schemeClr val="bg1"/>
                          </a:solidFill>
                        </a:rPr>
                        <a:t> and Caribbean)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Environment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623764815"/>
                  </a:ext>
                </a:extLst>
              </a:tr>
              <a:tr h="793374">
                <a:tc>
                  <a:txBody>
                    <a:bodyPr/>
                    <a:lstStyle/>
                    <a:p>
                      <a:pPr algn="ctr"/>
                      <a:r>
                        <a:rPr lang="en-GB" b="0" dirty="0">
                          <a:ln>
                            <a:solidFill>
                              <a:sysClr val="windowText" lastClr="000000"/>
                            </a:solidFill>
                          </a:ln>
                          <a:solidFill>
                            <a:schemeClr val="bg1"/>
                          </a:solidFill>
                        </a:rPr>
                        <a:t>UNESCO*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GB" b="0" dirty="0">
                          <a:ln>
                            <a:solidFill>
                              <a:sysClr val="windowText" lastClr="000000"/>
                            </a:solidFill>
                          </a:ln>
                          <a:solidFill>
                            <a:schemeClr val="bg1"/>
                          </a:solidFill>
                        </a:rPr>
                        <a:t>UNESCWA (Western Asia)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World Health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World Intellectual Property Org.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World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98372400"/>
                  </a:ext>
                </a:extLst>
              </a:tr>
            </a:tbl>
          </a:graphicData>
        </a:graphic>
      </p:graphicFrame>
      <p:sp>
        <p:nvSpPr>
          <p:cNvPr id="3" name="TextBox 2">
            <a:extLst>
              <a:ext uri="{FF2B5EF4-FFF2-40B4-BE49-F238E27FC236}">
                <a16:creationId xmlns:a16="http://schemas.microsoft.com/office/drawing/2014/main" id="{F4BE7B0A-2C74-4B39-9BC3-A4596C106D8F}"/>
              </a:ext>
            </a:extLst>
          </p:cNvPr>
          <p:cNvSpPr txBox="1"/>
          <p:nvPr/>
        </p:nvSpPr>
        <p:spPr>
          <a:xfrm>
            <a:off x="416560" y="264160"/>
            <a:ext cx="8371840" cy="584775"/>
          </a:xfrm>
          <a:prstGeom prst="rect">
            <a:avLst/>
          </a:prstGeom>
          <a:noFill/>
        </p:spPr>
        <p:txBody>
          <a:bodyPr wrap="square" rtlCol="0">
            <a:spAutoFit/>
          </a:bodyPr>
          <a:lstStyle/>
          <a:p>
            <a:pPr algn="ctr"/>
            <a:r>
              <a:rPr lang="en-GB" sz="3200" b="1" dirty="0">
                <a:solidFill>
                  <a:schemeClr val="tx1"/>
                </a:solidFill>
              </a:rPr>
              <a:t>CC-BY-SA</a:t>
            </a:r>
          </a:p>
        </p:txBody>
      </p:sp>
    </p:spTree>
    <p:extLst>
      <p:ext uri="{BB962C8B-B14F-4D97-AF65-F5344CB8AC3E}">
        <p14:creationId xmlns:p14="http://schemas.microsoft.com/office/powerpoint/2010/main" val="1486616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730CB4FD-8AF1-485F-AC4C-483420DE4532}"/>
              </a:ext>
            </a:extLst>
          </p:cNvPr>
          <p:cNvGraphicFramePr>
            <a:graphicFrameLocks noGrp="1"/>
          </p:cNvGraphicFramePr>
          <p:nvPr>
            <p:extLst/>
          </p:nvPr>
        </p:nvGraphicFramePr>
        <p:xfrm>
          <a:off x="0" y="1056640"/>
          <a:ext cx="9144000" cy="4086858"/>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65943943"/>
                    </a:ext>
                  </a:extLst>
                </a:gridCol>
                <a:gridCol w="1524000">
                  <a:extLst>
                    <a:ext uri="{9D8B030D-6E8A-4147-A177-3AD203B41FA5}">
                      <a16:colId xmlns:a16="http://schemas.microsoft.com/office/drawing/2014/main" val="1456971833"/>
                    </a:ext>
                  </a:extLst>
                </a:gridCol>
                <a:gridCol w="1524000">
                  <a:extLst>
                    <a:ext uri="{9D8B030D-6E8A-4147-A177-3AD203B41FA5}">
                      <a16:colId xmlns:a16="http://schemas.microsoft.com/office/drawing/2014/main" val="634665837"/>
                    </a:ext>
                  </a:extLst>
                </a:gridCol>
                <a:gridCol w="1524000">
                  <a:extLst>
                    <a:ext uri="{9D8B030D-6E8A-4147-A177-3AD203B41FA5}">
                      <a16:colId xmlns:a16="http://schemas.microsoft.com/office/drawing/2014/main" val="949611323"/>
                    </a:ext>
                  </a:extLst>
                </a:gridCol>
                <a:gridCol w="1524000">
                  <a:extLst>
                    <a:ext uri="{9D8B030D-6E8A-4147-A177-3AD203B41FA5}">
                      <a16:colId xmlns:a16="http://schemas.microsoft.com/office/drawing/2014/main" val="1083429181"/>
                    </a:ext>
                  </a:extLst>
                </a:gridCol>
                <a:gridCol w="1524000">
                  <a:extLst>
                    <a:ext uri="{9D8B030D-6E8A-4147-A177-3AD203B41FA5}">
                      <a16:colId xmlns:a16="http://schemas.microsoft.com/office/drawing/2014/main" val="1376350513"/>
                    </a:ext>
                  </a:extLst>
                </a:gridCol>
              </a:tblGrid>
              <a:tr h="853368">
                <a:tc>
                  <a:txBody>
                    <a:bodyPr/>
                    <a:lstStyle/>
                    <a:p>
                      <a:pPr algn="ctr"/>
                      <a:r>
                        <a:rPr lang="en-GB" b="0" dirty="0">
                          <a:ln>
                            <a:solidFill>
                              <a:sysClr val="windowText" lastClr="000000"/>
                            </a:solidFill>
                          </a:ln>
                          <a:solidFill>
                            <a:schemeClr val="bg1"/>
                          </a:solidFill>
                        </a:rPr>
                        <a:t>Asian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Asian Infrastructure </a:t>
                      </a:r>
                      <a:r>
                        <a:rPr lang="en-GB" b="0" dirty="0" err="1">
                          <a:ln>
                            <a:solidFill>
                              <a:sysClr val="windowText" lastClr="000000"/>
                            </a:solidFill>
                          </a:ln>
                          <a:solidFill>
                            <a:schemeClr val="bg1"/>
                          </a:solidFill>
                        </a:rPr>
                        <a:t>Inv’t</a:t>
                      </a:r>
                      <a:r>
                        <a:rPr lang="en-GB" b="0" dirty="0">
                          <a:ln>
                            <a:solidFill>
                              <a:sysClr val="windowText" lastClr="000000"/>
                            </a:solidFill>
                          </a:ln>
                          <a:solidFill>
                            <a:schemeClr val="bg1"/>
                          </a:solidFill>
                        </a:rPr>
                        <a:t> Bank</a:t>
                      </a: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European Commission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pattFill prst="pct80">
                      <a:fgClr>
                        <a:srgbClr val="00B050"/>
                      </a:fgClr>
                      <a:bgClr>
                        <a:schemeClr val="bg1"/>
                      </a:bgClr>
                    </a:pattFill>
                  </a:tcPr>
                </a:tc>
                <a:tc>
                  <a:txBody>
                    <a:bodyPr/>
                    <a:lstStyle/>
                    <a:p>
                      <a:pPr algn="ctr"/>
                      <a:r>
                        <a:rPr lang="en-GB" b="0" dirty="0">
                          <a:ln>
                            <a:solidFill>
                              <a:sysClr val="windowText" lastClr="000000"/>
                            </a:solidFill>
                          </a:ln>
                          <a:solidFill>
                            <a:schemeClr val="bg1"/>
                          </a:solidFill>
                        </a:rPr>
                        <a:t>Financial Stability Board</a:t>
                      </a: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FF0000"/>
                      </a:fgClr>
                      <a:bgClr>
                        <a:schemeClr val="bg1"/>
                      </a:bgClr>
                    </a:pattFill>
                  </a:tcPr>
                </a:tc>
                <a:tc>
                  <a:txBody>
                    <a:bodyPr/>
                    <a:lstStyle/>
                    <a:p>
                      <a:pPr algn="ctr"/>
                      <a:r>
                        <a:rPr lang="en-GB" b="0" dirty="0">
                          <a:ln>
                            <a:solidFill>
                              <a:sysClr val="windowText" lastClr="000000"/>
                            </a:solidFill>
                          </a:ln>
                          <a:solidFill>
                            <a:schemeClr val="bg1"/>
                          </a:solidFill>
                        </a:rPr>
                        <a:t>G20 (Argentina)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G7 (Germany)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287919726"/>
                  </a:ext>
                </a:extLst>
              </a:tr>
              <a:tr h="853368">
                <a:tc>
                  <a:txBody>
                    <a:bodyPr/>
                    <a:lstStyle/>
                    <a:p>
                      <a:pPr algn="ctr"/>
                      <a:r>
                        <a:rPr lang="en-GB" b="0" dirty="0">
                          <a:ln>
                            <a:solidFill>
                              <a:sysClr val="windowText" lastClr="000000"/>
                            </a:solidFill>
                          </a:ln>
                          <a:solidFill>
                            <a:schemeClr val="bg1"/>
                          </a:solidFill>
                        </a:rPr>
                        <a:t>G7 (Italy)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Global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b="0" dirty="0">
                          <a:ln>
                            <a:solidFill>
                              <a:sysClr val="windowText" lastClr="000000"/>
                            </a:solidFill>
                          </a:ln>
                          <a:solidFill>
                            <a:schemeClr val="bg1"/>
                          </a:solidFill>
                        </a:rPr>
                        <a:t>Interamerican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a:t>
                      </a:r>
                      <a:r>
                        <a:rPr lang="en-GB" sz="1400" b="0" i="0" u="none" strike="noStrike" cap="none" dirty="0">
                          <a:ln>
                            <a:solidFill>
                              <a:sysClr val="windowText" lastClr="000000"/>
                            </a:solidFill>
                          </a:ln>
                          <a:solidFill>
                            <a:schemeClr val="bg1"/>
                          </a:solidFill>
                          <a:latin typeface="+mn-lt"/>
                          <a:ea typeface="+mn-ea"/>
                          <a:cs typeface="+mn-cs"/>
                          <a:sym typeface="Arial"/>
                        </a:rPr>
                        <a:t>Bank</a:t>
                      </a:r>
                      <a:r>
                        <a:rPr lang="en-GB" b="0" dirty="0">
                          <a:ln>
                            <a:solidFill>
                              <a:sysClr val="windowText" lastClr="000000"/>
                            </a:solidFill>
                          </a:ln>
                          <a:solidFill>
                            <a:schemeClr val="bg1"/>
                          </a:solidFill>
                        </a:rPr>
                        <a:t> for Reconstruction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FF0000"/>
                      </a:fgClr>
                      <a:bgClr>
                        <a:schemeClr val="bg1"/>
                      </a:bgClr>
                    </a:patt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Energy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Labour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45144936"/>
                  </a:ext>
                </a:extLst>
              </a:tr>
              <a:tr h="793374">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Monetary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a:t>
                      </a:r>
                      <a:r>
                        <a:rPr lang="en-GB" b="0" dirty="0" err="1">
                          <a:ln>
                            <a:solidFill>
                              <a:sysClr val="windowText" lastClr="000000"/>
                            </a:solidFill>
                          </a:ln>
                          <a:solidFill>
                            <a:schemeClr val="bg1"/>
                          </a:solidFill>
                        </a:rPr>
                        <a:t>Telecom.s</a:t>
                      </a:r>
                      <a:r>
                        <a:rPr lang="en-GB" b="0" dirty="0">
                          <a:ln>
                            <a:solidFill>
                              <a:sysClr val="windowText" lastClr="000000"/>
                            </a:solidFill>
                          </a:ln>
                          <a:solidFill>
                            <a:schemeClr val="bg1"/>
                          </a:solidFill>
                        </a:rPr>
                        <a:t> Union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New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Org. for Economic Coop.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00B050"/>
                      </a:fgClr>
                      <a:bgClr>
                        <a:schemeClr val="bg1"/>
                      </a:bgClr>
                    </a:pattFill>
                  </a:tcPr>
                </a:tc>
                <a:tc>
                  <a:txBody>
                    <a:bodyPr/>
                    <a:lstStyle/>
                    <a:p>
                      <a:pPr algn="ctr"/>
                      <a:r>
                        <a:rPr lang="en-GB" b="0" dirty="0">
                          <a:ln>
                            <a:solidFill>
                              <a:sysClr val="windowText" lastClr="000000"/>
                            </a:solidFill>
                          </a:ln>
                          <a:solidFill>
                            <a:schemeClr val="bg1"/>
                          </a:solidFill>
                        </a:rPr>
                        <a:t>Office High Comm’r for Human Rights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United 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84880492"/>
                  </a:ext>
                </a:extLst>
              </a:tr>
              <a:tr h="793374">
                <a:tc>
                  <a:txBody>
                    <a:bodyPr/>
                    <a:lstStyle/>
                    <a:p>
                      <a:pPr algn="ctr"/>
                      <a:r>
                        <a:rPr lang="en-GB" b="0" dirty="0">
                          <a:ln>
                            <a:solidFill>
                              <a:sysClr val="windowText" lastClr="000000"/>
                            </a:solidFill>
                          </a:ln>
                          <a:solidFill>
                            <a:schemeClr val="bg1"/>
                          </a:solidFill>
                        </a:rPr>
                        <a:t>UN Habitat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Dev.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UNECA (Africa)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UNECE (Europe, North America)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UNECLAC (</a:t>
                      </a:r>
                      <a:r>
                        <a:rPr lang="en-GB" b="0" dirty="0" err="1">
                          <a:ln>
                            <a:solidFill>
                              <a:sysClr val="windowText" lastClr="000000"/>
                            </a:solidFill>
                          </a:ln>
                          <a:solidFill>
                            <a:schemeClr val="bg1"/>
                          </a:solidFill>
                        </a:rPr>
                        <a:t>LatAm</a:t>
                      </a:r>
                      <a:r>
                        <a:rPr lang="en-GB" b="0" dirty="0">
                          <a:ln>
                            <a:solidFill>
                              <a:sysClr val="windowText" lastClr="000000"/>
                            </a:solidFill>
                          </a:ln>
                          <a:solidFill>
                            <a:schemeClr val="bg1"/>
                          </a:solidFill>
                        </a:rPr>
                        <a:t> and Caribbean)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Environment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623764815"/>
                  </a:ext>
                </a:extLst>
              </a:tr>
              <a:tr h="793374">
                <a:tc>
                  <a:txBody>
                    <a:bodyPr/>
                    <a:lstStyle/>
                    <a:p>
                      <a:pPr algn="ctr"/>
                      <a:r>
                        <a:rPr lang="en-GB" b="0" dirty="0">
                          <a:ln>
                            <a:solidFill>
                              <a:sysClr val="windowText" lastClr="000000"/>
                            </a:solidFill>
                          </a:ln>
                          <a:solidFill>
                            <a:schemeClr val="bg1"/>
                          </a:solidFill>
                        </a:rPr>
                        <a:t>UNESCO*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GB" b="0" dirty="0">
                          <a:ln>
                            <a:solidFill>
                              <a:sysClr val="windowText" lastClr="000000"/>
                            </a:solidFill>
                          </a:ln>
                          <a:solidFill>
                            <a:schemeClr val="bg1"/>
                          </a:solidFill>
                        </a:rPr>
                        <a:t>UNESCWA (Western Asia)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World Health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0000"/>
                        </a:gs>
                        <a:gs pos="99000">
                          <a:srgbClr val="00B050"/>
                        </a:gs>
                      </a:gsLst>
                      <a:lin ang="0" scaled="1"/>
                      <a:tileRect/>
                    </a:gradFill>
                  </a:tcPr>
                </a:tc>
                <a:tc>
                  <a:txBody>
                    <a:bodyPr/>
                    <a:lstStyle/>
                    <a:p>
                      <a:pPr algn="ctr"/>
                      <a:r>
                        <a:rPr lang="en-GB" b="0" dirty="0">
                          <a:ln>
                            <a:solidFill>
                              <a:sysClr val="windowText" lastClr="000000"/>
                            </a:solidFill>
                          </a:ln>
                          <a:solidFill>
                            <a:schemeClr val="bg1"/>
                          </a:solidFill>
                        </a:rPr>
                        <a:t>World Intellectual Property Org.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World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98372400"/>
                  </a:ext>
                </a:extLst>
              </a:tr>
            </a:tbl>
          </a:graphicData>
        </a:graphic>
      </p:graphicFrame>
      <p:sp>
        <p:nvSpPr>
          <p:cNvPr id="3" name="TextBox 2">
            <a:extLst>
              <a:ext uri="{FF2B5EF4-FFF2-40B4-BE49-F238E27FC236}">
                <a16:creationId xmlns:a16="http://schemas.microsoft.com/office/drawing/2014/main" id="{F4BE7B0A-2C74-4B39-9BC3-A4596C106D8F}"/>
              </a:ext>
            </a:extLst>
          </p:cNvPr>
          <p:cNvSpPr txBox="1"/>
          <p:nvPr/>
        </p:nvSpPr>
        <p:spPr>
          <a:xfrm>
            <a:off x="416560" y="264160"/>
            <a:ext cx="8371840" cy="584775"/>
          </a:xfrm>
          <a:prstGeom prst="rect">
            <a:avLst/>
          </a:prstGeom>
          <a:noFill/>
        </p:spPr>
        <p:txBody>
          <a:bodyPr wrap="square" rtlCol="0">
            <a:spAutoFit/>
          </a:bodyPr>
          <a:lstStyle/>
          <a:p>
            <a:pPr algn="ctr"/>
            <a:r>
              <a:rPr lang="en-GB" sz="3200" b="1" dirty="0">
                <a:solidFill>
                  <a:schemeClr val="tx1"/>
                </a:solidFill>
              </a:rPr>
              <a:t>CC-BY-NC</a:t>
            </a:r>
          </a:p>
        </p:txBody>
      </p:sp>
    </p:spTree>
    <p:extLst>
      <p:ext uri="{BB962C8B-B14F-4D97-AF65-F5344CB8AC3E}">
        <p14:creationId xmlns:p14="http://schemas.microsoft.com/office/powerpoint/2010/main" val="2839723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730CB4FD-8AF1-485F-AC4C-483420DE4532}"/>
              </a:ext>
            </a:extLst>
          </p:cNvPr>
          <p:cNvGraphicFramePr>
            <a:graphicFrameLocks noGrp="1"/>
          </p:cNvGraphicFramePr>
          <p:nvPr>
            <p:extLst>
              <p:ext uri="{D42A27DB-BD31-4B8C-83A1-F6EECF244321}">
                <p14:modId xmlns:p14="http://schemas.microsoft.com/office/powerpoint/2010/main" val="2861939252"/>
              </p:ext>
            </p:extLst>
          </p:nvPr>
        </p:nvGraphicFramePr>
        <p:xfrm>
          <a:off x="0" y="1056640"/>
          <a:ext cx="9144000" cy="4086858"/>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65943943"/>
                    </a:ext>
                  </a:extLst>
                </a:gridCol>
                <a:gridCol w="1524000">
                  <a:extLst>
                    <a:ext uri="{9D8B030D-6E8A-4147-A177-3AD203B41FA5}">
                      <a16:colId xmlns:a16="http://schemas.microsoft.com/office/drawing/2014/main" val="1456971833"/>
                    </a:ext>
                  </a:extLst>
                </a:gridCol>
                <a:gridCol w="1524000">
                  <a:extLst>
                    <a:ext uri="{9D8B030D-6E8A-4147-A177-3AD203B41FA5}">
                      <a16:colId xmlns:a16="http://schemas.microsoft.com/office/drawing/2014/main" val="634665837"/>
                    </a:ext>
                  </a:extLst>
                </a:gridCol>
                <a:gridCol w="1524000">
                  <a:extLst>
                    <a:ext uri="{9D8B030D-6E8A-4147-A177-3AD203B41FA5}">
                      <a16:colId xmlns:a16="http://schemas.microsoft.com/office/drawing/2014/main" val="949611323"/>
                    </a:ext>
                  </a:extLst>
                </a:gridCol>
                <a:gridCol w="1524000">
                  <a:extLst>
                    <a:ext uri="{9D8B030D-6E8A-4147-A177-3AD203B41FA5}">
                      <a16:colId xmlns:a16="http://schemas.microsoft.com/office/drawing/2014/main" val="1083429181"/>
                    </a:ext>
                  </a:extLst>
                </a:gridCol>
                <a:gridCol w="1524000">
                  <a:extLst>
                    <a:ext uri="{9D8B030D-6E8A-4147-A177-3AD203B41FA5}">
                      <a16:colId xmlns:a16="http://schemas.microsoft.com/office/drawing/2014/main" val="1376350513"/>
                    </a:ext>
                  </a:extLst>
                </a:gridCol>
              </a:tblGrid>
              <a:tr h="853368">
                <a:tc>
                  <a:txBody>
                    <a:bodyPr/>
                    <a:lstStyle/>
                    <a:p>
                      <a:pPr algn="ctr"/>
                      <a:r>
                        <a:rPr lang="en-GB" b="0" dirty="0">
                          <a:ln>
                            <a:solidFill>
                              <a:sysClr val="windowText" lastClr="000000"/>
                            </a:solidFill>
                          </a:ln>
                          <a:solidFill>
                            <a:schemeClr val="bg1"/>
                          </a:solidFill>
                        </a:rPr>
                        <a:t>Asian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Asian Infrastructure </a:t>
                      </a:r>
                      <a:r>
                        <a:rPr lang="en-GB" b="0" dirty="0" err="1">
                          <a:ln>
                            <a:solidFill>
                              <a:sysClr val="windowText" lastClr="000000"/>
                            </a:solidFill>
                          </a:ln>
                          <a:solidFill>
                            <a:schemeClr val="bg1"/>
                          </a:solidFill>
                        </a:rPr>
                        <a:t>Inv’t</a:t>
                      </a:r>
                      <a:r>
                        <a:rPr lang="en-GB" b="0" dirty="0">
                          <a:ln>
                            <a:solidFill>
                              <a:sysClr val="windowText" lastClr="000000"/>
                            </a:solidFill>
                          </a:ln>
                          <a:solidFill>
                            <a:schemeClr val="bg1"/>
                          </a:solidFill>
                        </a:rPr>
                        <a:t>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European Commission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00B050"/>
                      </a:fgClr>
                      <a:bgClr>
                        <a:schemeClr val="bg1"/>
                      </a:bgClr>
                    </a:pattFill>
                  </a:tcPr>
                </a:tc>
                <a:tc>
                  <a:txBody>
                    <a:bodyPr/>
                    <a:lstStyle/>
                    <a:p>
                      <a:pPr algn="ctr"/>
                      <a:r>
                        <a:rPr lang="en-GB" b="0" dirty="0">
                          <a:ln>
                            <a:solidFill>
                              <a:sysClr val="windowText" lastClr="000000"/>
                            </a:solidFill>
                          </a:ln>
                          <a:solidFill>
                            <a:schemeClr val="bg1"/>
                          </a:solidFill>
                        </a:rPr>
                        <a:t>Financial Stability Board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FF0000"/>
                      </a:fgClr>
                      <a:bgClr>
                        <a:schemeClr val="bg1"/>
                      </a:bgClr>
                    </a:pattFill>
                  </a:tcPr>
                </a:tc>
                <a:tc>
                  <a:txBody>
                    <a:bodyPr/>
                    <a:lstStyle/>
                    <a:p>
                      <a:pPr algn="ctr"/>
                      <a:r>
                        <a:rPr lang="en-GB" b="0" dirty="0">
                          <a:ln>
                            <a:solidFill>
                              <a:sysClr val="windowText" lastClr="000000"/>
                            </a:solidFill>
                          </a:ln>
                          <a:solidFill>
                            <a:schemeClr val="bg1"/>
                          </a:solidFill>
                        </a:rPr>
                        <a:t>G20 (Argentina)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G7 (Germany)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287919726"/>
                  </a:ext>
                </a:extLst>
              </a:tr>
              <a:tr h="853368">
                <a:tc>
                  <a:txBody>
                    <a:bodyPr/>
                    <a:lstStyle/>
                    <a:p>
                      <a:pPr algn="ctr"/>
                      <a:r>
                        <a:rPr lang="en-GB" b="0" dirty="0">
                          <a:ln>
                            <a:solidFill>
                              <a:sysClr val="windowText" lastClr="000000"/>
                            </a:solidFill>
                          </a:ln>
                          <a:solidFill>
                            <a:schemeClr val="bg1"/>
                          </a:solidFill>
                        </a:rPr>
                        <a:t>G7 (Italy)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Global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b="0" dirty="0">
                          <a:ln>
                            <a:solidFill>
                              <a:sysClr val="windowText" lastClr="000000"/>
                            </a:solidFill>
                          </a:ln>
                          <a:solidFill>
                            <a:schemeClr val="bg1"/>
                          </a:solidFill>
                        </a:rPr>
                        <a:t>Interamerican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Bank for Reconstruction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FF0000"/>
                      </a:fgClr>
                      <a:bgClr>
                        <a:schemeClr val="bg1"/>
                      </a:bgClr>
                    </a:patt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Energy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Labour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645144936"/>
                  </a:ext>
                </a:extLst>
              </a:tr>
              <a:tr h="793374">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Monetary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a:t>
                      </a:r>
                      <a:r>
                        <a:rPr lang="en-GB" b="0" dirty="0" err="1">
                          <a:ln>
                            <a:solidFill>
                              <a:sysClr val="windowText" lastClr="000000"/>
                            </a:solidFill>
                          </a:ln>
                          <a:solidFill>
                            <a:schemeClr val="bg1"/>
                          </a:solidFill>
                        </a:rPr>
                        <a:t>Telecom.s</a:t>
                      </a:r>
                      <a:r>
                        <a:rPr lang="en-GB" b="0" dirty="0">
                          <a:ln>
                            <a:solidFill>
                              <a:sysClr val="windowText" lastClr="000000"/>
                            </a:solidFill>
                          </a:ln>
                          <a:solidFill>
                            <a:schemeClr val="bg1"/>
                          </a:solidFill>
                        </a:rPr>
                        <a:t> Union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New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Org. for Economic Coop.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A365D1"/>
                        </a:gs>
                        <a:gs pos="99000">
                          <a:srgbClr val="00B050"/>
                        </a:gs>
                      </a:gsLst>
                      <a:lin ang="0" scaled="1"/>
                    </a:gradFill>
                  </a:tcPr>
                </a:tc>
                <a:tc>
                  <a:txBody>
                    <a:bodyPr/>
                    <a:lstStyle/>
                    <a:p>
                      <a:pPr algn="ctr"/>
                      <a:r>
                        <a:rPr lang="en-GB" b="0" dirty="0">
                          <a:ln>
                            <a:solidFill>
                              <a:sysClr val="windowText" lastClr="000000"/>
                            </a:solidFill>
                          </a:ln>
                          <a:solidFill>
                            <a:schemeClr val="bg1"/>
                          </a:solidFill>
                        </a:rPr>
                        <a:t>Office High Comm’r for Human Rights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United 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84880492"/>
                  </a:ext>
                </a:extLst>
              </a:tr>
              <a:tr h="793374">
                <a:tc>
                  <a:txBody>
                    <a:bodyPr/>
                    <a:lstStyle/>
                    <a:p>
                      <a:pPr algn="ctr"/>
                      <a:r>
                        <a:rPr lang="en-GB" b="0" dirty="0">
                          <a:ln>
                            <a:solidFill>
                              <a:sysClr val="windowText" lastClr="000000"/>
                            </a:solidFill>
                          </a:ln>
                          <a:solidFill>
                            <a:schemeClr val="bg1"/>
                          </a:solidFill>
                        </a:rPr>
                        <a:t>UN Habitat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Dev.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UNECA (Africa)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UNECE (Europe, North America)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UNECLAC (</a:t>
                      </a:r>
                      <a:r>
                        <a:rPr lang="en-GB" b="0" dirty="0" err="1">
                          <a:ln>
                            <a:solidFill>
                              <a:sysClr val="windowText" lastClr="000000"/>
                            </a:solidFill>
                          </a:ln>
                          <a:solidFill>
                            <a:schemeClr val="bg1"/>
                          </a:solidFill>
                        </a:rPr>
                        <a:t>LatAm</a:t>
                      </a:r>
                      <a:r>
                        <a:rPr lang="en-GB" b="0" dirty="0">
                          <a:ln>
                            <a:solidFill>
                              <a:sysClr val="windowText" lastClr="000000"/>
                            </a:solidFill>
                          </a:ln>
                          <a:solidFill>
                            <a:schemeClr val="bg1"/>
                          </a:solidFill>
                        </a:rPr>
                        <a:t> and Caribbean)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Environment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623764815"/>
                  </a:ext>
                </a:extLst>
              </a:tr>
              <a:tr h="793374">
                <a:tc>
                  <a:txBody>
                    <a:bodyPr/>
                    <a:lstStyle/>
                    <a:p>
                      <a:pPr algn="ctr"/>
                      <a:r>
                        <a:rPr lang="en-GB" b="0" dirty="0">
                          <a:ln>
                            <a:solidFill>
                              <a:sysClr val="windowText" lastClr="000000"/>
                            </a:solidFill>
                          </a:ln>
                          <a:solidFill>
                            <a:schemeClr val="bg1"/>
                          </a:solidFill>
                        </a:rPr>
                        <a:t>UNESCO*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GB" b="0" dirty="0">
                          <a:ln>
                            <a:solidFill>
                              <a:sysClr val="windowText" lastClr="000000"/>
                            </a:solidFill>
                          </a:ln>
                          <a:solidFill>
                            <a:schemeClr val="bg1"/>
                          </a:solidFill>
                        </a:rPr>
                        <a:t>UNESCWA (Western Asia)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World Health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FF0000"/>
                        </a:gs>
                        <a:gs pos="99000">
                          <a:srgbClr val="00B050"/>
                        </a:gs>
                      </a:gsLst>
                      <a:lin ang="0" scaled="1"/>
                    </a:gradFill>
                  </a:tcPr>
                </a:tc>
                <a:tc>
                  <a:txBody>
                    <a:bodyPr/>
                    <a:lstStyle/>
                    <a:p>
                      <a:pPr algn="ctr"/>
                      <a:r>
                        <a:rPr lang="en-GB" b="0" dirty="0">
                          <a:ln>
                            <a:solidFill>
                              <a:sysClr val="windowText" lastClr="000000"/>
                            </a:solidFill>
                          </a:ln>
                          <a:solidFill>
                            <a:schemeClr val="bg1"/>
                          </a:solidFill>
                        </a:rPr>
                        <a:t>World Intellectual Property Org.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World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98372400"/>
                  </a:ext>
                </a:extLst>
              </a:tr>
            </a:tbl>
          </a:graphicData>
        </a:graphic>
      </p:graphicFrame>
      <p:sp>
        <p:nvSpPr>
          <p:cNvPr id="3" name="TextBox 2">
            <a:extLst>
              <a:ext uri="{FF2B5EF4-FFF2-40B4-BE49-F238E27FC236}">
                <a16:creationId xmlns:a16="http://schemas.microsoft.com/office/drawing/2014/main" id="{F4BE7B0A-2C74-4B39-9BC3-A4596C106D8F}"/>
              </a:ext>
            </a:extLst>
          </p:cNvPr>
          <p:cNvSpPr txBox="1"/>
          <p:nvPr/>
        </p:nvSpPr>
        <p:spPr>
          <a:xfrm>
            <a:off x="416560" y="264160"/>
            <a:ext cx="8371840" cy="584775"/>
          </a:xfrm>
          <a:prstGeom prst="rect">
            <a:avLst/>
          </a:prstGeom>
          <a:noFill/>
        </p:spPr>
        <p:txBody>
          <a:bodyPr wrap="square" rtlCol="0">
            <a:spAutoFit/>
          </a:bodyPr>
          <a:lstStyle/>
          <a:p>
            <a:pPr algn="ctr"/>
            <a:r>
              <a:rPr lang="en-GB" sz="3200" b="1" dirty="0">
                <a:solidFill>
                  <a:schemeClr val="tx1"/>
                </a:solidFill>
              </a:rPr>
              <a:t>CC-BY-NC-SA</a:t>
            </a:r>
          </a:p>
        </p:txBody>
      </p:sp>
    </p:spTree>
    <p:extLst>
      <p:ext uri="{BB962C8B-B14F-4D97-AF65-F5344CB8AC3E}">
        <p14:creationId xmlns:p14="http://schemas.microsoft.com/office/powerpoint/2010/main" val="673448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730CB4FD-8AF1-485F-AC4C-483420DE4532}"/>
              </a:ext>
            </a:extLst>
          </p:cNvPr>
          <p:cNvGraphicFramePr>
            <a:graphicFrameLocks noGrp="1"/>
          </p:cNvGraphicFramePr>
          <p:nvPr>
            <p:extLst>
              <p:ext uri="{D42A27DB-BD31-4B8C-83A1-F6EECF244321}">
                <p14:modId xmlns:p14="http://schemas.microsoft.com/office/powerpoint/2010/main" val="2926545756"/>
              </p:ext>
            </p:extLst>
          </p:nvPr>
        </p:nvGraphicFramePr>
        <p:xfrm>
          <a:off x="0" y="1056640"/>
          <a:ext cx="9144000" cy="4086108"/>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65943943"/>
                    </a:ext>
                  </a:extLst>
                </a:gridCol>
                <a:gridCol w="1524000">
                  <a:extLst>
                    <a:ext uri="{9D8B030D-6E8A-4147-A177-3AD203B41FA5}">
                      <a16:colId xmlns:a16="http://schemas.microsoft.com/office/drawing/2014/main" val="1456971833"/>
                    </a:ext>
                  </a:extLst>
                </a:gridCol>
                <a:gridCol w="1524000">
                  <a:extLst>
                    <a:ext uri="{9D8B030D-6E8A-4147-A177-3AD203B41FA5}">
                      <a16:colId xmlns:a16="http://schemas.microsoft.com/office/drawing/2014/main" val="634665837"/>
                    </a:ext>
                  </a:extLst>
                </a:gridCol>
                <a:gridCol w="1524000">
                  <a:extLst>
                    <a:ext uri="{9D8B030D-6E8A-4147-A177-3AD203B41FA5}">
                      <a16:colId xmlns:a16="http://schemas.microsoft.com/office/drawing/2014/main" val="949611323"/>
                    </a:ext>
                  </a:extLst>
                </a:gridCol>
                <a:gridCol w="1524000">
                  <a:extLst>
                    <a:ext uri="{9D8B030D-6E8A-4147-A177-3AD203B41FA5}">
                      <a16:colId xmlns:a16="http://schemas.microsoft.com/office/drawing/2014/main" val="1083429181"/>
                    </a:ext>
                  </a:extLst>
                </a:gridCol>
                <a:gridCol w="1524000">
                  <a:extLst>
                    <a:ext uri="{9D8B030D-6E8A-4147-A177-3AD203B41FA5}">
                      <a16:colId xmlns:a16="http://schemas.microsoft.com/office/drawing/2014/main" val="1376350513"/>
                    </a:ext>
                  </a:extLst>
                </a:gridCol>
              </a:tblGrid>
              <a:tr h="853368">
                <a:tc>
                  <a:txBody>
                    <a:bodyPr/>
                    <a:lstStyle/>
                    <a:p>
                      <a:pPr algn="ctr"/>
                      <a:r>
                        <a:rPr lang="en-GB" b="0" dirty="0">
                          <a:ln>
                            <a:solidFill>
                              <a:sysClr val="windowText" lastClr="000000"/>
                            </a:solidFill>
                          </a:ln>
                          <a:solidFill>
                            <a:schemeClr val="bg1"/>
                          </a:solidFill>
                        </a:rPr>
                        <a:t>Asian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FFFF00"/>
                        </a:gs>
                        <a:gs pos="99000">
                          <a:srgbClr val="00B050"/>
                        </a:gs>
                      </a:gsLst>
                      <a:lin ang="10800000" scaled="1"/>
                      <a:tileRect/>
                    </a:gradFill>
                  </a:tcPr>
                </a:tc>
                <a:tc>
                  <a:txBody>
                    <a:bodyPr/>
                    <a:lstStyle/>
                    <a:p>
                      <a:pPr algn="ctr"/>
                      <a:r>
                        <a:rPr lang="en-GB" b="0" dirty="0">
                          <a:ln>
                            <a:solidFill>
                              <a:sysClr val="windowText" lastClr="000000"/>
                            </a:solidFill>
                          </a:ln>
                          <a:solidFill>
                            <a:schemeClr val="bg1"/>
                          </a:solidFill>
                        </a:rPr>
                        <a:t>Asian Infrastructure </a:t>
                      </a:r>
                      <a:r>
                        <a:rPr lang="en-GB" b="0" dirty="0" err="1">
                          <a:ln>
                            <a:solidFill>
                              <a:sysClr val="windowText" lastClr="000000"/>
                            </a:solidFill>
                          </a:ln>
                          <a:solidFill>
                            <a:schemeClr val="bg1"/>
                          </a:solidFill>
                        </a:rPr>
                        <a:t>Inv’t</a:t>
                      </a:r>
                      <a:r>
                        <a:rPr lang="en-GB" b="0" dirty="0">
                          <a:ln>
                            <a:solidFill>
                              <a:sysClr val="windowText" lastClr="000000"/>
                            </a:solidFill>
                          </a:ln>
                          <a:solidFill>
                            <a:schemeClr val="bg1"/>
                          </a:solidFill>
                        </a:rPr>
                        <a:t>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European Commission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00B050"/>
                      </a:fgClr>
                      <a:bgClr>
                        <a:schemeClr val="bg1"/>
                      </a:bgClr>
                    </a:pattFill>
                  </a:tcPr>
                </a:tc>
                <a:tc>
                  <a:txBody>
                    <a:bodyPr/>
                    <a:lstStyle/>
                    <a:p>
                      <a:pPr algn="ctr"/>
                      <a:r>
                        <a:rPr lang="en-GB" b="0" dirty="0">
                          <a:ln>
                            <a:solidFill>
                              <a:sysClr val="windowText" lastClr="000000"/>
                            </a:solidFill>
                          </a:ln>
                          <a:solidFill>
                            <a:schemeClr val="bg1"/>
                          </a:solidFill>
                        </a:rPr>
                        <a:t>Financial Stability Board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FF0000"/>
                      </a:fgClr>
                      <a:bgClr>
                        <a:schemeClr val="bg1"/>
                      </a:bgClr>
                    </a:pattFill>
                  </a:tcPr>
                </a:tc>
                <a:tc>
                  <a:txBody>
                    <a:bodyPr/>
                    <a:lstStyle/>
                    <a:p>
                      <a:pPr algn="ctr"/>
                      <a:r>
                        <a:rPr lang="en-GB" b="0" dirty="0">
                          <a:ln>
                            <a:solidFill>
                              <a:sysClr val="windowText" lastClr="000000"/>
                            </a:solidFill>
                          </a:ln>
                          <a:solidFill>
                            <a:schemeClr val="bg1"/>
                          </a:solidFill>
                        </a:rPr>
                        <a:t>G20 (Argentina)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G7 (Germany)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3287919726"/>
                  </a:ext>
                </a:extLst>
              </a:tr>
              <a:tr h="853368">
                <a:tc>
                  <a:txBody>
                    <a:bodyPr/>
                    <a:lstStyle/>
                    <a:p>
                      <a:pPr algn="ctr"/>
                      <a:r>
                        <a:rPr lang="en-GB" b="0" dirty="0">
                          <a:ln>
                            <a:solidFill>
                              <a:sysClr val="windowText" lastClr="000000"/>
                            </a:solidFill>
                          </a:ln>
                          <a:solidFill>
                            <a:schemeClr val="bg1"/>
                          </a:solidFill>
                        </a:rPr>
                        <a:t>G7 (Italy)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Global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b="0" dirty="0">
                          <a:ln>
                            <a:solidFill>
                              <a:sysClr val="windowText" lastClr="000000"/>
                            </a:solidFill>
                          </a:ln>
                          <a:solidFill>
                            <a:schemeClr val="bg1"/>
                          </a:solidFill>
                        </a:rPr>
                        <a:t>Interamerican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Bank for Reconstruction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pattFill prst="pct80">
                      <a:fgClr>
                        <a:srgbClr val="FF0000"/>
                      </a:fgClr>
                      <a:bgClr>
                        <a:schemeClr val="bg1"/>
                      </a:bgClr>
                    </a:patt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Energy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5000"/>
                        <a:lumOff val="75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Labour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tx2">
                            <a:lumMod val="40000"/>
                            <a:lumOff val="60000"/>
                          </a:schemeClr>
                        </a:gs>
                        <a:gs pos="99000">
                          <a:srgbClr val="00B050"/>
                        </a:gs>
                      </a:gsLst>
                      <a:lin ang="10800000" scaled="1"/>
                    </a:gradFill>
                  </a:tcPr>
                </a:tc>
                <a:extLst>
                  <a:ext uri="{0D108BD9-81ED-4DB2-BD59-A6C34878D82A}">
                    <a16:rowId xmlns:a16="http://schemas.microsoft.com/office/drawing/2014/main" val="645144936"/>
                  </a:ext>
                </a:extLst>
              </a:tr>
              <a:tr h="792624">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Monetary Fund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err="1">
                          <a:ln>
                            <a:solidFill>
                              <a:sysClr val="windowText" lastClr="000000"/>
                            </a:solidFill>
                          </a:ln>
                          <a:solidFill>
                            <a:schemeClr val="bg1"/>
                          </a:solidFill>
                        </a:rPr>
                        <a:t>Itl</a:t>
                      </a:r>
                      <a:r>
                        <a:rPr lang="en-GB" b="0" dirty="0">
                          <a:ln>
                            <a:solidFill>
                              <a:sysClr val="windowText" lastClr="000000"/>
                            </a:solidFill>
                          </a:ln>
                          <a:solidFill>
                            <a:schemeClr val="bg1"/>
                          </a:solidFill>
                        </a:rPr>
                        <a:t> </a:t>
                      </a:r>
                      <a:r>
                        <a:rPr lang="en-GB" b="0" dirty="0" err="1">
                          <a:ln>
                            <a:solidFill>
                              <a:sysClr val="windowText" lastClr="000000"/>
                            </a:solidFill>
                          </a:ln>
                          <a:solidFill>
                            <a:schemeClr val="bg1"/>
                          </a:solidFill>
                        </a:rPr>
                        <a:t>Telecom.s</a:t>
                      </a:r>
                      <a:r>
                        <a:rPr lang="en-GB" b="0" dirty="0">
                          <a:ln>
                            <a:solidFill>
                              <a:sysClr val="windowText" lastClr="000000"/>
                            </a:solidFill>
                          </a:ln>
                          <a:solidFill>
                            <a:schemeClr val="bg1"/>
                          </a:solidFill>
                        </a:rPr>
                        <a:t> Union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New Dev.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Org. for Economic Coop. and Dev.*</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rgbClr val="A365D1"/>
                        </a:gs>
                        <a:gs pos="99000">
                          <a:srgbClr val="00B050"/>
                        </a:gs>
                      </a:gsLst>
                      <a:lin ang="0" scaled="1"/>
                    </a:gradFill>
                  </a:tcPr>
                </a:tc>
                <a:tc>
                  <a:txBody>
                    <a:bodyPr/>
                    <a:lstStyle/>
                    <a:p>
                      <a:pPr algn="ctr"/>
                      <a:r>
                        <a:rPr lang="en-GB" b="0" dirty="0">
                          <a:ln>
                            <a:solidFill>
                              <a:sysClr val="windowText" lastClr="000000"/>
                            </a:solidFill>
                          </a:ln>
                          <a:solidFill>
                            <a:schemeClr val="bg1"/>
                          </a:solidFill>
                        </a:rPr>
                        <a:t>Office High Comm’r for Human Rights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United Nations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084880492"/>
                  </a:ext>
                </a:extLst>
              </a:tr>
              <a:tr h="793374">
                <a:tc>
                  <a:txBody>
                    <a:bodyPr/>
                    <a:lstStyle/>
                    <a:p>
                      <a:pPr algn="ctr"/>
                      <a:r>
                        <a:rPr lang="en-GB" b="0" dirty="0">
                          <a:ln>
                            <a:solidFill>
                              <a:sysClr val="windowText" lastClr="000000"/>
                            </a:solidFill>
                          </a:ln>
                          <a:solidFill>
                            <a:schemeClr val="bg1"/>
                          </a:solidFill>
                        </a:rPr>
                        <a:t>UN Habitat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Dev.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UNECA (Africa)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UNECE (Europe, North America)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UNECLAC (</a:t>
                      </a:r>
                      <a:r>
                        <a:rPr lang="en-GB" b="0" dirty="0" err="1">
                          <a:ln>
                            <a:solidFill>
                              <a:sysClr val="windowText" lastClr="000000"/>
                            </a:solidFill>
                          </a:ln>
                          <a:solidFill>
                            <a:schemeClr val="bg1"/>
                          </a:solidFill>
                        </a:rPr>
                        <a:t>LatAm</a:t>
                      </a:r>
                      <a:r>
                        <a:rPr lang="en-GB" b="0" dirty="0">
                          <a:ln>
                            <a:solidFill>
                              <a:sysClr val="windowText" lastClr="000000"/>
                            </a:solidFill>
                          </a:ln>
                          <a:solidFill>
                            <a:schemeClr val="bg1"/>
                          </a:solidFill>
                        </a:rPr>
                        <a:t> and Caribbean)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UN Environment Programme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623764815"/>
                  </a:ext>
                </a:extLst>
              </a:tr>
              <a:tr h="793374">
                <a:tc>
                  <a:txBody>
                    <a:bodyPr/>
                    <a:lstStyle/>
                    <a:p>
                      <a:pPr algn="ctr"/>
                      <a:r>
                        <a:rPr lang="en-GB" b="0" dirty="0">
                          <a:ln>
                            <a:solidFill>
                              <a:sysClr val="windowText" lastClr="000000"/>
                            </a:solidFill>
                          </a:ln>
                          <a:solidFill>
                            <a:schemeClr val="bg1"/>
                          </a:solidFill>
                        </a:rPr>
                        <a:t>UNESCO*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GB" b="0" dirty="0">
                          <a:ln>
                            <a:solidFill>
                              <a:sysClr val="windowText" lastClr="000000"/>
                            </a:solidFill>
                          </a:ln>
                          <a:solidFill>
                            <a:schemeClr val="bg1"/>
                          </a:solidFill>
                        </a:rPr>
                        <a:t>UNESCWA (Western Asia)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lang="en-GB" b="0" dirty="0">
                          <a:ln>
                            <a:solidFill>
                              <a:sysClr val="windowText" lastClr="000000"/>
                            </a:solidFill>
                          </a:ln>
                          <a:solidFill>
                            <a:schemeClr val="bg1"/>
                          </a:solidFill>
                        </a:rPr>
                        <a:t>World Health Organisation*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100000">
                          <a:srgbClr val="00B050"/>
                        </a:gs>
                        <a:gs pos="0">
                          <a:srgbClr val="FF0000"/>
                        </a:gs>
                      </a:gsLst>
                      <a:lin ang="0" scaled="1"/>
                    </a:gradFill>
                  </a:tcPr>
                </a:tc>
                <a:tc>
                  <a:txBody>
                    <a:bodyPr/>
                    <a:lstStyle/>
                    <a:p>
                      <a:pPr algn="ctr"/>
                      <a:r>
                        <a:rPr lang="en-GB" b="0" dirty="0">
                          <a:ln>
                            <a:solidFill>
                              <a:sysClr val="windowText" lastClr="000000"/>
                            </a:solidFill>
                          </a:ln>
                          <a:solidFill>
                            <a:schemeClr val="bg1"/>
                          </a:solidFill>
                        </a:rPr>
                        <a:t>World Intellectual Property Org.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GB" b="0" dirty="0">
                          <a:ln>
                            <a:solidFill>
                              <a:sysClr val="windowText" lastClr="000000"/>
                            </a:solidFill>
                          </a:ln>
                          <a:solidFill>
                            <a:schemeClr val="bg1"/>
                          </a:solidFill>
                        </a:rPr>
                        <a:t>World Bank*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50"/>
                        </a:gs>
                        <a:gs pos="99000">
                          <a:schemeClr val="accent6"/>
                        </a:gs>
                      </a:gsLst>
                      <a:lin ang="0" scaled="1"/>
                      <a:tileRect/>
                    </a:gradFill>
                  </a:tcPr>
                </a:tc>
                <a:tc>
                  <a:txBody>
                    <a:bodyPr/>
                    <a:lstStyle/>
                    <a:p>
                      <a:pPr algn="ctr"/>
                      <a:r>
                        <a:rPr lang="en-GB" b="0" dirty="0">
                          <a:ln>
                            <a:solidFill>
                              <a:sysClr val="windowText" lastClr="000000"/>
                            </a:solidFill>
                          </a:ln>
                          <a:solidFill>
                            <a:schemeClr val="bg1"/>
                          </a:solidFill>
                        </a:rPr>
                        <a:t>WTO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2598372400"/>
                  </a:ext>
                </a:extLst>
              </a:tr>
            </a:tbl>
          </a:graphicData>
        </a:graphic>
      </p:graphicFrame>
      <p:sp>
        <p:nvSpPr>
          <p:cNvPr id="3" name="TextBox 2">
            <a:extLst>
              <a:ext uri="{FF2B5EF4-FFF2-40B4-BE49-F238E27FC236}">
                <a16:creationId xmlns:a16="http://schemas.microsoft.com/office/drawing/2014/main" id="{F4BE7B0A-2C74-4B39-9BC3-A4596C106D8F}"/>
              </a:ext>
            </a:extLst>
          </p:cNvPr>
          <p:cNvSpPr txBox="1"/>
          <p:nvPr/>
        </p:nvSpPr>
        <p:spPr>
          <a:xfrm>
            <a:off x="416560" y="264160"/>
            <a:ext cx="8371840" cy="584775"/>
          </a:xfrm>
          <a:prstGeom prst="rect">
            <a:avLst/>
          </a:prstGeom>
          <a:noFill/>
        </p:spPr>
        <p:txBody>
          <a:bodyPr wrap="square" rtlCol="0">
            <a:spAutoFit/>
          </a:bodyPr>
          <a:lstStyle/>
          <a:p>
            <a:pPr algn="ctr"/>
            <a:r>
              <a:rPr lang="en-GB" sz="3200" b="1" dirty="0">
                <a:solidFill>
                  <a:schemeClr val="tx1"/>
                </a:solidFill>
              </a:rPr>
              <a:t>CC-BY-NC-ND</a:t>
            </a:r>
          </a:p>
        </p:txBody>
      </p:sp>
    </p:spTree>
    <p:extLst>
      <p:ext uri="{BB962C8B-B14F-4D97-AF65-F5344CB8AC3E}">
        <p14:creationId xmlns:p14="http://schemas.microsoft.com/office/powerpoint/2010/main" val="162692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graphicFrame>
        <p:nvGraphicFramePr>
          <p:cNvPr id="293" name="Shape 293"/>
          <p:cNvGraphicFramePr/>
          <p:nvPr/>
        </p:nvGraphicFramePr>
        <p:xfrm>
          <a:off x="0" y="1056640"/>
          <a:ext cx="9144000" cy="4086875"/>
        </p:xfrm>
        <a:graphic>
          <a:graphicData uri="http://schemas.openxmlformats.org/drawingml/2006/table">
            <a:tbl>
              <a:tblPr firstRow="1" bandRow="1">
                <a:noFill/>
                <a:tableStyleId>{CBD087A5-A11B-47BF-8887-2F9F30C8BE14}</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Infrastructure Inv’t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European Commission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Financial Stability Board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G20 (Argentina)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(Germany)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extLst>
                  <a:ext uri="{0D108BD9-81ED-4DB2-BD59-A6C34878D82A}">
                    <a16:rowId xmlns:a16="http://schemas.microsoft.com/office/drawing/2014/main" val="10000"/>
                  </a:ext>
                </a:extLst>
              </a:tr>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(Italy)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Global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Interamerican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Bank for Reconstruction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Energy Agency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Labour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FF00"/>
                    </a:solidFill>
                  </a:tcPr>
                </a:tc>
                <a:extLst>
                  <a:ext uri="{0D108BD9-81ED-4DB2-BD59-A6C34878D82A}">
                    <a16:rowId xmlns:a16="http://schemas.microsoft.com/office/drawing/2014/main" val="10001"/>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Monetary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Telecom.s Union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New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Org. for Economic Coop.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Office High Comm’r for Human Rights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United Nations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2"/>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Habitat</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Dev.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UNECA (Africa)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UNECE (Europe, North America)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6"/>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UNECLAC (LatAm and Caribbean)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Environment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extLst>
                  <a:ext uri="{0D108BD9-81ED-4DB2-BD59-A6C34878D82A}">
                    <a16:rowId xmlns:a16="http://schemas.microsoft.com/office/drawing/2014/main" val="10003"/>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UNESCWA (Western Asia)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Health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Intellectual Property Org.</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00B05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WTO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CBCBCB"/>
                    </a:solidFill>
                  </a:tcPr>
                </a:tc>
                <a:extLst>
                  <a:ext uri="{0D108BD9-81ED-4DB2-BD59-A6C34878D82A}">
                    <a16:rowId xmlns:a16="http://schemas.microsoft.com/office/drawing/2014/main" val="10004"/>
                  </a:ext>
                </a:extLst>
              </a:tr>
            </a:tbl>
          </a:graphicData>
        </a:graphic>
      </p:graphicFrame>
      <p:sp>
        <p:nvSpPr>
          <p:cNvPr id="294" name="Shape 294"/>
          <p:cNvSpPr txBox="1"/>
          <p:nvPr/>
        </p:nvSpPr>
        <p:spPr>
          <a:xfrm>
            <a:off x="416560" y="264160"/>
            <a:ext cx="8371840" cy="5847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3200" b="1" i="0" u="none" strike="noStrike" cap="none">
                <a:solidFill>
                  <a:schemeClr val="dk1"/>
                </a:solidFill>
                <a:latin typeface="Arial"/>
                <a:ea typeface="Arial"/>
                <a:cs typeface="Arial"/>
                <a:sym typeface="Arial"/>
              </a:rPr>
              <a:t>Is Data Open?</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graphicFrame>
        <p:nvGraphicFramePr>
          <p:cNvPr id="299" name="Shape 299"/>
          <p:cNvGraphicFramePr/>
          <p:nvPr/>
        </p:nvGraphicFramePr>
        <p:xfrm>
          <a:off x="0" y="1056640"/>
          <a:ext cx="9144000" cy="4086875"/>
        </p:xfrm>
        <a:graphic>
          <a:graphicData uri="http://schemas.openxmlformats.org/drawingml/2006/table">
            <a:tbl>
              <a:tblPr firstRow="1" bandRow="1">
                <a:noFill/>
                <a:tableStyleId>{CBD087A5-A11B-47BF-8887-2F9F30C8BE14}</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Infrastructure Inv’t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European Commission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Financial Stability Board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G20 (Argentina)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(Germany)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extLst>
                  <a:ext uri="{0D108BD9-81ED-4DB2-BD59-A6C34878D82A}">
                    <a16:rowId xmlns:a16="http://schemas.microsoft.com/office/drawing/2014/main" val="10000"/>
                  </a:ext>
                </a:extLst>
              </a:tr>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(Italy)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Global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Interamerican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Bank for Reconstruction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Energy Agency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Labour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1"/>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Monetary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Telecom.s Union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New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Org. for Economic Coop.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Office High Comm’r for Human Rights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United Nations*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extLst>
                  <a:ext uri="{0D108BD9-81ED-4DB2-BD59-A6C34878D82A}">
                    <a16:rowId xmlns:a16="http://schemas.microsoft.com/office/drawing/2014/main" val="10002"/>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Habitat</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Dev.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UNECA (Africa)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UNECE (Europe, North America)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UNECLAC (LatAm and Caribbean)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Environment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extLst>
                  <a:ext uri="{0D108BD9-81ED-4DB2-BD59-A6C34878D82A}">
                    <a16:rowId xmlns:a16="http://schemas.microsoft.com/office/drawing/2014/main" val="10003"/>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UNESCWA (Western Asia)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Health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0000"/>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Intellectual Property Org.</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WTO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extLst>
                  <a:ext uri="{0D108BD9-81ED-4DB2-BD59-A6C34878D82A}">
                    <a16:rowId xmlns:a16="http://schemas.microsoft.com/office/drawing/2014/main" val="10004"/>
                  </a:ext>
                </a:extLst>
              </a:tr>
            </a:tbl>
          </a:graphicData>
        </a:graphic>
      </p:graphicFrame>
      <p:sp>
        <p:nvSpPr>
          <p:cNvPr id="300" name="Shape 300"/>
          <p:cNvSpPr txBox="1"/>
          <p:nvPr/>
        </p:nvSpPr>
        <p:spPr>
          <a:xfrm>
            <a:off x="416560" y="264160"/>
            <a:ext cx="8371840" cy="5847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3200" b="1" i="0" u="none" strike="noStrike" cap="none">
                <a:solidFill>
                  <a:schemeClr val="dk1"/>
                </a:solidFill>
                <a:latin typeface="Arial"/>
                <a:ea typeface="Arial"/>
                <a:cs typeface="Arial"/>
                <a:sym typeface="Arial"/>
              </a:rPr>
              <a:t>“All Rights Reserved”</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graphicFrame>
        <p:nvGraphicFramePr>
          <p:cNvPr id="305" name="Shape 305"/>
          <p:cNvGraphicFramePr/>
          <p:nvPr/>
        </p:nvGraphicFramePr>
        <p:xfrm>
          <a:off x="0" y="1056640"/>
          <a:ext cx="9144000" cy="4086875"/>
        </p:xfrm>
        <a:graphic>
          <a:graphicData uri="http://schemas.openxmlformats.org/drawingml/2006/table">
            <a:tbl>
              <a:tblPr firstRow="1" bandRow="1">
                <a:noFill/>
                <a:tableStyleId>{CBD087A5-A11B-47BF-8887-2F9F30C8BE14}</a:tableStyleId>
              </a:tblPr>
              <a:tblGrid>
                <a:gridCol w="15240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1524000">
                  <a:extLst>
                    <a:ext uri="{9D8B030D-6E8A-4147-A177-3AD203B41FA5}">
                      <a16:colId xmlns:a16="http://schemas.microsoft.com/office/drawing/2014/main" val="20004"/>
                    </a:ext>
                  </a:extLst>
                </a:gridCol>
                <a:gridCol w="1524000">
                  <a:extLst>
                    <a:ext uri="{9D8B030D-6E8A-4147-A177-3AD203B41FA5}">
                      <a16:colId xmlns:a16="http://schemas.microsoft.com/office/drawing/2014/main" val="20005"/>
                    </a:ext>
                  </a:extLst>
                </a:gridCol>
              </a:tblGrid>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Asian Infrastructure Inv’t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European Commission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Financial Stability Board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G20 (Argentina)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(Germany)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4"/>
                    </a:solidFill>
                  </a:tcPr>
                </a:tc>
                <a:extLst>
                  <a:ext uri="{0D108BD9-81ED-4DB2-BD59-A6C34878D82A}">
                    <a16:rowId xmlns:a16="http://schemas.microsoft.com/office/drawing/2014/main" val="10000"/>
                  </a:ext>
                </a:extLst>
              </a:tr>
              <a:tr h="85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G7 (Italy)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Global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Interamerican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Bank for Reconstruction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Energy Agency</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Labour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extLst>
                  <a:ext uri="{0D108BD9-81ED-4DB2-BD59-A6C34878D82A}">
                    <a16:rowId xmlns:a16="http://schemas.microsoft.com/office/drawing/2014/main" val="10001"/>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Monetary Fund</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Itl Telecom.s Union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New Dev.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Org. for Economic Coop. and Dev.</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Office High Comm’r for Human Rights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United Nations*</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extLst>
                  <a:ext uri="{0D108BD9-81ED-4DB2-BD59-A6C34878D82A}">
                    <a16:rowId xmlns:a16="http://schemas.microsoft.com/office/drawing/2014/main" val="10002"/>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Habitat</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Dev.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UNECA (Africa)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UNECE (Europe, North America)</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UNECLAC (LatAm and Caribbean)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 Environment Programme</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extLst>
                  <a:ext uri="{0D108BD9-81ED-4DB2-BD59-A6C34878D82A}">
                    <a16:rowId xmlns:a16="http://schemas.microsoft.com/office/drawing/2014/main" val="10003"/>
                  </a:ext>
                </a:extLst>
              </a:tr>
              <a:tr h="793375">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UNESCO*</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dirty="0">
                          <a:solidFill>
                            <a:schemeClr val="lt1"/>
                          </a:solidFill>
                        </a:rPr>
                        <a:t>UNESCWA (Western Asia)*</a:t>
                      </a:r>
                      <a:endParaRPr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accent4"/>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Health Organisation*</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Intellectual Property Org.</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a:solidFill>
                            <a:schemeClr val="lt1"/>
                          </a:solidFill>
                        </a:rPr>
                        <a:t>World Bank</a:t>
                      </a:r>
                      <a:endParaRPr/>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tc>
                  <a:txBody>
                    <a:bodyPr/>
                    <a:lstStyle/>
                    <a:p>
                      <a:pPr marL="0" marR="0" lvl="0" indent="0" algn="ctr" rtl="0">
                        <a:lnSpc>
                          <a:spcPct val="100000"/>
                        </a:lnSpc>
                        <a:spcBef>
                          <a:spcPts val="0"/>
                        </a:spcBef>
                        <a:spcAft>
                          <a:spcPts val="0"/>
                        </a:spcAft>
                        <a:buNone/>
                      </a:pPr>
                      <a:r>
                        <a:rPr lang="en" sz="1400" b="0" u="none" strike="noStrike" cap="none" dirty="0">
                          <a:solidFill>
                            <a:schemeClr val="lt1"/>
                          </a:solidFill>
                        </a:rPr>
                        <a:t>WTO</a:t>
                      </a:r>
                      <a:endParaRPr dirty="0"/>
                    </a:p>
                  </a:txBody>
                  <a:tcPr marL="91450" marR="91450" marT="45725" marB="45725" anchor="ctr">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EDEDE"/>
                    </a:solidFill>
                  </a:tcPr>
                </a:tc>
                <a:extLst>
                  <a:ext uri="{0D108BD9-81ED-4DB2-BD59-A6C34878D82A}">
                    <a16:rowId xmlns:a16="http://schemas.microsoft.com/office/drawing/2014/main" val="10004"/>
                  </a:ext>
                </a:extLst>
              </a:tr>
            </a:tbl>
          </a:graphicData>
        </a:graphic>
      </p:graphicFrame>
      <p:sp>
        <p:nvSpPr>
          <p:cNvPr id="306" name="Shape 306"/>
          <p:cNvSpPr txBox="1"/>
          <p:nvPr/>
        </p:nvSpPr>
        <p:spPr>
          <a:xfrm>
            <a:off x="416560" y="264160"/>
            <a:ext cx="8371840" cy="584775"/>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r>
              <a:rPr lang="en" sz="3200" b="1" i="0" u="none" strike="noStrike" cap="none">
                <a:solidFill>
                  <a:schemeClr val="dk1"/>
                </a:solidFill>
                <a:latin typeface="Arial"/>
                <a:ea typeface="Arial"/>
                <a:cs typeface="Arial"/>
                <a:sym typeface="Arial"/>
              </a:rPr>
              <a:t>Missing In Action?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Shape 311"/>
          <p:cNvSpPr txBox="1">
            <a:spLocks noGrp="1"/>
          </p:cNvSpPr>
          <p:nvPr>
            <p:ph type="title"/>
          </p:nvPr>
        </p:nvSpPr>
        <p:spPr>
          <a:xfrm>
            <a:off x="311700" y="28827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dirty="0">
                <a:solidFill>
                  <a:schemeClr val="dk1"/>
                </a:solidFill>
                <a:latin typeface="Arial"/>
                <a:ea typeface="Arial"/>
                <a:cs typeface="Arial"/>
                <a:sym typeface="Arial"/>
              </a:rPr>
              <a:t>Particular Challenges</a:t>
            </a:r>
            <a:endParaRPr dirty="0"/>
          </a:p>
        </p:txBody>
      </p:sp>
      <p:sp>
        <p:nvSpPr>
          <p:cNvPr id="312" name="Shape 312"/>
          <p:cNvSpPr txBox="1">
            <a:spLocks noGrp="1"/>
          </p:cNvSpPr>
          <p:nvPr>
            <p:ph type="body" idx="1"/>
          </p:nvPr>
        </p:nvSpPr>
        <p:spPr>
          <a:xfrm>
            <a:off x="311700" y="994819"/>
            <a:ext cx="8520600" cy="34164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lt2"/>
              </a:buClr>
              <a:buSzPts val="1800"/>
              <a:buFont typeface="Arial"/>
              <a:buChar char="●"/>
            </a:pPr>
            <a:r>
              <a:rPr lang="en" sz="2400" b="0" i="0" u="none" strike="noStrike" cap="none" dirty="0">
                <a:solidFill>
                  <a:schemeClr val="tx1"/>
                </a:solidFill>
                <a:sym typeface="Arial"/>
              </a:rPr>
              <a:t>Lack of information</a:t>
            </a:r>
            <a:endParaRPr dirty="0">
              <a:solidFill>
                <a:schemeClr val="tx1"/>
              </a:solidFill>
            </a:endParaRPr>
          </a:p>
          <a:p>
            <a:pPr marL="457200" marR="0" lvl="0" indent="-342900" algn="l" rtl="0">
              <a:lnSpc>
                <a:spcPct val="115000"/>
              </a:lnSpc>
              <a:spcBef>
                <a:spcPts val="0"/>
              </a:spcBef>
              <a:spcAft>
                <a:spcPts val="0"/>
              </a:spcAft>
              <a:buClr>
                <a:schemeClr val="lt2"/>
              </a:buClr>
              <a:buSzPts val="1800"/>
              <a:buFont typeface="Arial"/>
              <a:buChar char="●"/>
            </a:pPr>
            <a:r>
              <a:rPr lang="en" sz="2400" b="0" i="0" u="none" strike="noStrike" cap="none" dirty="0">
                <a:solidFill>
                  <a:schemeClr val="tx1"/>
                </a:solidFill>
                <a:sym typeface="Arial"/>
              </a:rPr>
              <a:t>Inconsistency</a:t>
            </a:r>
            <a:endParaRPr dirty="0">
              <a:solidFill>
                <a:schemeClr val="tx1"/>
              </a:solidFill>
            </a:endParaRPr>
          </a:p>
          <a:p>
            <a:pPr marL="457200" marR="0" lvl="0" indent="-342900" algn="l" rtl="0">
              <a:lnSpc>
                <a:spcPct val="115000"/>
              </a:lnSpc>
              <a:spcBef>
                <a:spcPts val="0"/>
              </a:spcBef>
              <a:spcAft>
                <a:spcPts val="0"/>
              </a:spcAft>
              <a:buClr>
                <a:schemeClr val="lt2"/>
              </a:buClr>
              <a:buSzPts val="1800"/>
              <a:buFont typeface="Arial"/>
              <a:buChar char="●"/>
            </a:pPr>
            <a:r>
              <a:rPr lang="en" sz="2400" b="0" i="0" u="none" strike="noStrike" cap="none" dirty="0">
                <a:solidFill>
                  <a:schemeClr val="tx1"/>
                </a:solidFill>
                <a:latin typeface="Arial"/>
                <a:ea typeface="Arial"/>
                <a:cs typeface="Arial"/>
                <a:sym typeface="Arial"/>
              </a:rPr>
              <a:t>Continued use of restrict</a:t>
            </a:r>
            <a:r>
              <a:rPr lang="en-GB" sz="2400" b="0" i="0" u="none" strike="noStrike" cap="none" dirty="0" err="1">
                <a:solidFill>
                  <a:schemeClr val="tx1"/>
                </a:solidFill>
                <a:latin typeface="Arial"/>
                <a:ea typeface="Arial"/>
                <a:cs typeface="Arial"/>
                <a:sym typeface="Arial"/>
              </a:rPr>
              <a:t>ive</a:t>
            </a:r>
            <a:r>
              <a:rPr lang="en" sz="2400" b="0" i="0" u="none" strike="noStrike" cap="none" dirty="0">
                <a:solidFill>
                  <a:schemeClr val="tx1"/>
                </a:solidFill>
                <a:latin typeface="Arial"/>
                <a:ea typeface="Arial"/>
                <a:cs typeface="Arial"/>
                <a:sym typeface="Arial"/>
              </a:rPr>
              <a:t> licence</a:t>
            </a:r>
            <a:r>
              <a:rPr lang="en" sz="2400" b="0" i="0" u="none" strike="noStrike" cap="none" dirty="0">
                <a:solidFill>
                  <a:schemeClr val="tx1"/>
                </a:solidFill>
                <a:sym typeface="Arial"/>
              </a:rPr>
              <a:t> terms</a:t>
            </a:r>
            <a:endParaRPr dirty="0">
              <a:solidFill>
                <a:schemeClr val="tx1"/>
              </a:solidFill>
            </a:endParaRPr>
          </a:p>
          <a:p>
            <a:pPr marL="457200" marR="0" lvl="0" indent="-342900" algn="l" rtl="0">
              <a:lnSpc>
                <a:spcPct val="115000"/>
              </a:lnSpc>
              <a:spcBef>
                <a:spcPts val="0"/>
              </a:spcBef>
              <a:spcAft>
                <a:spcPts val="0"/>
              </a:spcAft>
              <a:buClr>
                <a:schemeClr val="lt2"/>
              </a:buClr>
              <a:buSzPts val="1800"/>
              <a:buFont typeface="Arial"/>
              <a:buChar char="●"/>
            </a:pPr>
            <a:r>
              <a:rPr lang="en-GB" sz="2400" b="0" i="0" u="none" strike="noStrike" cap="none" dirty="0">
                <a:solidFill>
                  <a:schemeClr val="tx1"/>
                </a:solidFill>
                <a:sym typeface="Arial"/>
              </a:rPr>
              <a:t>Examples</a:t>
            </a:r>
            <a:endParaRPr dirty="0">
              <a:solidFill>
                <a:schemeClr val="tx1"/>
              </a:solidFill>
            </a:endParaRPr>
          </a:p>
          <a:p>
            <a:pPr marL="914400" marR="0" lvl="1" indent="-317500" algn="l" rtl="0">
              <a:lnSpc>
                <a:spcPct val="115000"/>
              </a:lnSpc>
              <a:spcBef>
                <a:spcPts val="0"/>
              </a:spcBef>
              <a:spcAft>
                <a:spcPts val="0"/>
              </a:spcAft>
              <a:buClr>
                <a:schemeClr val="lt2"/>
              </a:buClr>
              <a:buSzPts val="1400"/>
              <a:buFont typeface="Arial"/>
              <a:buChar char="○"/>
            </a:pPr>
            <a:r>
              <a:rPr lang="en" sz="1800" b="0" i="0" u="none" strike="noStrike" cap="none" dirty="0">
                <a:solidFill>
                  <a:schemeClr val="tx1"/>
                </a:solidFill>
                <a:sym typeface="Arial"/>
              </a:rPr>
              <a:t>IEA requires you to notify them whenever you link to their website</a:t>
            </a:r>
            <a:endParaRPr dirty="0">
              <a:solidFill>
                <a:schemeClr val="tx1"/>
              </a:solidFill>
            </a:endParaRPr>
          </a:p>
          <a:p>
            <a:pPr marL="914400" marR="0" lvl="1" indent="-317500" algn="l" rtl="0">
              <a:lnSpc>
                <a:spcPct val="115000"/>
              </a:lnSpc>
              <a:spcBef>
                <a:spcPts val="0"/>
              </a:spcBef>
              <a:spcAft>
                <a:spcPts val="0"/>
              </a:spcAft>
              <a:buClr>
                <a:schemeClr val="lt2"/>
              </a:buClr>
              <a:buSzPts val="1400"/>
              <a:buFont typeface="Arial"/>
              <a:buChar char="○"/>
            </a:pPr>
            <a:r>
              <a:rPr lang="en" sz="1800" b="0" i="0" u="none" strike="noStrike" cap="none" dirty="0">
                <a:solidFill>
                  <a:schemeClr val="tx1"/>
                </a:solidFill>
                <a:sym typeface="Arial"/>
              </a:rPr>
              <a:t>OECD gives itself the right to monitor your data usage</a:t>
            </a:r>
            <a:endParaRPr dirty="0">
              <a:solidFill>
                <a:schemeClr val="tx1"/>
              </a:solidFill>
            </a:endParaRPr>
          </a:p>
          <a:p>
            <a:pPr marL="914400" marR="0" lvl="1" indent="-317500" algn="l" rtl="0">
              <a:lnSpc>
                <a:spcPct val="115000"/>
              </a:lnSpc>
              <a:spcBef>
                <a:spcPts val="0"/>
              </a:spcBef>
              <a:spcAft>
                <a:spcPts val="0"/>
              </a:spcAft>
              <a:buClr>
                <a:schemeClr val="lt2"/>
              </a:buClr>
              <a:buSzPts val="1400"/>
              <a:buFont typeface="Arial"/>
              <a:buChar char="○"/>
            </a:pPr>
            <a:r>
              <a:rPr lang="en" sz="1800" b="0" i="0" u="none" strike="noStrike" cap="none" dirty="0">
                <a:solidFill>
                  <a:schemeClr val="tx1"/>
                </a:solidFill>
                <a:sym typeface="Arial"/>
              </a:rPr>
              <a:t>The AIIB gives you the right to link, but then says that this can be revoked</a:t>
            </a:r>
            <a:endParaRPr dirty="0">
              <a:solidFill>
                <a:schemeClr val="tx1"/>
              </a:solidFill>
            </a:endParaRPr>
          </a:p>
          <a:p>
            <a:pPr marL="914400" marR="0" lvl="1" indent="-317500" algn="l" rtl="0">
              <a:lnSpc>
                <a:spcPct val="115000"/>
              </a:lnSpc>
              <a:spcBef>
                <a:spcPts val="0"/>
              </a:spcBef>
              <a:spcAft>
                <a:spcPts val="0"/>
              </a:spcAft>
              <a:buClr>
                <a:schemeClr val="lt2"/>
              </a:buClr>
              <a:buSzPts val="1400"/>
              <a:buFont typeface="Arial"/>
              <a:buChar char="○"/>
            </a:pPr>
            <a:r>
              <a:rPr lang="en" sz="1800" b="0" i="0" u="none" strike="noStrike" cap="none" dirty="0">
                <a:solidFill>
                  <a:schemeClr val="tx1"/>
                </a:solidFill>
                <a:sym typeface="Arial"/>
              </a:rPr>
              <a:t>Referring everything back to the publications team for information</a:t>
            </a:r>
            <a:endParaRPr dirty="0">
              <a:solidFill>
                <a:schemeClr val="tx1"/>
              </a:solidFill>
            </a:endParaRPr>
          </a:p>
          <a:p>
            <a:pPr marL="914400" marR="0" lvl="1" indent="-317500" algn="l" rtl="0">
              <a:lnSpc>
                <a:spcPct val="115000"/>
              </a:lnSpc>
              <a:spcBef>
                <a:spcPts val="0"/>
              </a:spcBef>
              <a:spcAft>
                <a:spcPts val="0"/>
              </a:spcAft>
              <a:buClr>
                <a:schemeClr val="lt2"/>
              </a:buClr>
              <a:buSzPts val="1400"/>
              <a:buFont typeface="Arial"/>
              <a:buChar char="○"/>
            </a:pPr>
            <a:r>
              <a:rPr lang="en" sz="1800" b="0" i="0" u="none" strike="noStrike" cap="none" dirty="0">
                <a:solidFill>
                  <a:schemeClr val="tx1"/>
                </a:solidFill>
                <a:sym typeface="Arial"/>
              </a:rPr>
              <a:t>What to do when there is joint ownership?</a:t>
            </a:r>
            <a:endParaRPr dirty="0">
              <a:solidFill>
                <a:schemeClr val="tx1"/>
              </a:solidFill>
            </a:endParaRPr>
          </a:p>
          <a:p>
            <a:pPr marL="914400" marR="0" lvl="1" indent="-228600" algn="l" rtl="0">
              <a:lnSpc>
                <a:spcPct val="115000"/>
              </a:lnSpc>
              <a:spcBef>
                <a:spcPts val="0"/>
              </a:spcBef>
              <a:spcAft>
                <a:spcPts val="0"/>
              </a:spcAft>
              <a:buClr>
                <a:schemeClr val="lt2"/>
              </a:buClr>
              <a:buSzPts val="1400"/>
              <a:buFont typeface="Arial"/>
              <a:buNone/>
            </a:pPr>
            <a:endParaRPr sz="1400" b="0" i="0" u="none" strike="noStrike" cap="none" dirty="0">
              <a:solidFill>
                <a:schemeClr val="lt2"/>
              </a:solidFill>
              <a:latin typeface="Arial"/>
              <a:ea typeface="Arial"/>
              <a:cs typeface="Arial"/>
              <a:sym typeface="Arial"/>
            </a:endParaRPr>
          </a:p>
          <a:p>
            <a:pPr marL="914400" marR="0" lvl="1" indent="-228600" algn="l" rtl="0">
              <a:lnSpc>
                <a:spcPct val="115000"/>
              </a:lnSpc>
              <a:spcBef>
                <a:spcPts val="0"/>
              </a:spcBef>
              <a:spcAft>
                <a:spcPts val="0"/>
              </a:spcAft>
              <a:buClr>
                <a:schemeClr val="lt2"/>
              </a:buClr>
              <a:buSzPts val="1400"/>
              <a:buFont typeface="Arial"/>
              <a:buNone/>
            </a:pPr>
            <a:endParaRPr sz="1400" b="0" i="0" u="none" strike="noStrike" cap="none" dirty="0">
              <a:solidFill>
                <a:schemeClr val="lt2"/>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What is an IGO? </a:t>
            </a:r>
            <a:endParaRPr sz="2800" b="0" i="0" u="none" strike="noStrike" cap="none">
              <a:solidFill>
                <a:schemeClr val="dk1"/>
              </a:solidFill>
              <a:latin typeface="Arial"/>
              <a:ea typeface="Arial"/>
              <a:cs typeface="Arial"/>
              <a:sym typeface="Arial"/>
            </a:endParaRPr>
          </a:p>
        </p:txBody>
      </p:sp>
      <p:sp>
        <p:nvSpPr>
          <p:cNvPr id="150" name="Shape 15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600"/>
              </a:spcBef>
              <a:spcAft>
                <a:spcPts val="0"/>
              </a:spcAft>
              <a:buClr>
                <a:schemeClr val="lt2"/>
              </a:buClr>
              <a:buSzPts val="1800"/>
              <a:buFont typeface="Arial"/>
              <a:buNone/>
            </a:pPr>
            <a:r>
              <a:rPr lang="en" sz="2000" b="0" i="0" u="none" strike="noStrike" cap="none">
                <a:solidFill>
                  <a:srgbClr val="FFFFFF"/>
                </a:solidFill>
                <a:latin typeface="Calibri"/>
                <a:ea typeface="Calibri"/>
                <a:cs typeface="Calibri"/>
                <a:sym typeface="Calibri"/>
              </a:rPr>
              <a:t>Intergovernmental Organization</a:t>
            </a:r>
            <a:endParaRPr sz="2000" b="0" i="0" u="none" strike="noStrike" cap="none">
              <a:solidFill>
                <a:srgbClr val="FFFFFF"/>
              </a:solidFill>
              <a:latin typeface="Calibri"/>
              <a:ea typeface="Calibri"/>
              <a:cs typeface="Calibri"/>
              <a:sym typeface="Calibri"/>
            </a:endParaRPr>
          </a:p>
          <a:p>
            <a:pPr marL="0" marR="0" lvl="0" indent="0" algn="l" rtl="0">
              <a:lnSpc>
                <a:spcPct val="115000"/>
              </a:lnSpc>
              <a:spcBef>
                <a:spcPts val="600"/>
              </a:spcBef>
              <a:spcAft>
                <a:spcPts val="0"/>
              </a:spcAft>
              <a:buClr>
                <a:schemeClr val="lt2"/>
              </a:buClr>
              <a:buSzPts val="1800"/>
              <a:buFont typeface="Arial"/>
              <a:buNone/>
            </a:pPr>
            <a:r>
              <a:rPr lang="en" sz="2000" b="0" i="1" u="none" strike="noStrike" cap="none">
                <a:solidFill>
                  <a:srgbClr val="F1FFE6"/>
                </a:solidFill>
                <a:latin typeface="Calibri"/>
                <a:ea typeface="Calibri"/>
                <a:cs typeface="Calibri"/>
                <a:sym typeface="Calibri"/>
              </a:rPr>
              <a:t>“An IGO is an organization composed primarily of sovereign states, or of other intergovernmental organizations. IGOs are established by treaty or other agreement that acts as a charter creating the group. Examples include the United Nations, the World Bank, or the European Union.”</a:t>
            </a:r>
            <a:endParaRPr sz="2000" b="0" i="1" u="none" strike="noStrike" cap="none">
              <a:solidFill>
                <a:srgbClr val="F1FFE6"/>
              </a:solidFill>
              <a:latin typeface="Calibri"/>
              <a:ea typeface="Calibri"/>
              <a:cs typeface="Calibri"/>
              <a:sym typeface="Calibri"/>
            </a:endParaRPr>
          </a:p>
          <a:p>
            <a:pPr marL="0" marR="0" lvl="0" indent="0" algn="r" rtl="0">
              <a:lnSpc>
                <a:spcPct val="115000"/>
              </a:lnSpc>
              <a:spcBef>
                <a:spcPts val="500"/>
              </a:spcBef>
              <a:spcAft>
                <a:spcPts val="0"/>
              </a:spcAft>
              <a:buClr>
                <a:schemeClr val="lt2"/>
              </a:buClr>
              <a:buSzPts val="1800"/>
              <a:buFont typeface="Arial"/>
              <a:buNone/>
            </a:pPr>
            <a:r>
              <a:rPr lang="en" sz="1600" b="0" i="1" u="none" strike="noStrike" cap="none">
                <a:solidFill>
                  <a:srgbClr val="FFFFFF"/>
                </a:solidFill>
                <a:latin typeface="Calibri"/>
                <a:ea typeface="Calibri"/>
                <a:cs typeface="Calibri"/>
                <a:sym typeface="Calibri"/>
              </a:rPr>
              <a:t>Source: Union of International Organizations</a:t>
            </a:r>
            <a:endParaRPr sz="1600" b="0" i="1" u="none" strike="noStrike" cap="none">
              <a:solidFill>
                <a:srgbClr val="FFFFFF"/>
              </a:solidFill>
              <a:latin typeface="Calibri"/>
              <a:ea typeface="Calibri"/>
              <a:cs typeface="Calibri"/>
              <a:sym typeface="Calibri"/>
            </a:endParaRPr>
          </a:p>
          <a:p>
            <a:pPr marL="0" marR="0" lvl="0" indent="0" algn="r" rtl="0">
              <a:lnSpc>
                <a:spcPct val="115000"/>
              </a:lnSpc>
              <a:spcBef>
                <a:spcPts val="500"/>
              </a:spcBef>
              <a:spcAft>
                <a:spcPts val="0"/>
              </a:spcAft>
              <a:buClr>
                <a:schemeClr val="lt2"/>
              </a:buClr>
              <a:buSzPts val="1800"/>
              <a:buFont typeface="Arial"/>
              <a:buNone/>
            </a:pPr>
            <a:r>
              <a:rPr lang="en" sz="1600" b="0" i="1" u="sng" strike="noStrike" cap="none">
                <a:solidFill>
                  <a:schemeClr val="hlink"/>
                </a:solidFill>
                <a:latin typeface="Calibri"/>
                <a:ea typeface="Calibri"/>
                <a:cs typeface="Calibri"/>
                <a:sym typeface="Calibri"/>
                <a:hlinkClick r:id="rId3"/>
              </a:rPr>
              <a:t>https://uia.org/faq/yb3</a:t>
            </a:r>
            <a:r>
              <a:rPr lang="en" sz="1600" b="0" i="1" u="none" strike="noStrike" cap="none">
                <a:solidFill>
                  <a:schemeClr val="dk1"/>
                </a:solidFill>
                <a:latin typeface="Calibri"/>
                <a:ea typeface="Calibri"/>
                <a:cs typeface="Calibri"/>
                <a:sym typeface="Calibri"/>
              </a:rPr>
              <a:t>, </a:t>
            </a:r>
            <a:r>
              <a:rPr lang="en" sz="1600" b="0" i="1" u="none" strike="noStrike" cap="none">
                <a:solidFill>
                  <a:srgbClr val="FFFFFF"/>
                </a:solidFill>
                <a:latin typeface="Calibri"/>
                <a:ea typeface="Calibri"/>
                <a:cs typeface="Calibri"/>
                <a:sym typeface="Calibri"/>
              </a:rPr>
              <a:t>Accessed Nov. 20, 2017</a:t>
            </a:r>
            <a:endParaRPr/>
          </a:p>
          <a:p>
            <a:pPr marL="0" marR="0" lvl="0" indent="0" algn="l" rtl="0">
              <a:lnSpc>
                <a:spcPct val="115000"/>
              </a:lnSpc>
              <a:spcBef>
                <a:spcPts val="500"/>
              </a:spcBef>
              <a:spcAft>
                <a:spcPts val="0"/>
              </a:spcAft>
              <a:buClr>
                <a:schemeClr val="lt2"/>
              </a:buClr>
              <a:buSzPts val="1800"/>
              <a:buFont typeface="Arial"/>
              <a:buNone/>
            </a:pPr>
            <a:endParaRPr sz="1600" b="0" i="1" u="none" strike="noStrike" cap="none">
              <a:solidFill>
                <a:srgbClr val="FFFFFF"/>
              </a:solidFill>
              <a:latin typeface="Calibri"/>
              <a:ea typeface="Calibri"/>
              <a:cs typeface="Calibri"/>
              <a:sym typeface="Calibri"/>
            </a:endParaRPr>
          </a:p>
          <a:p>
            <a:pPr marL="0" marR="0" lvl="0" indent="0" algn="l" rtl="0">
              <a:lnSpc>
                <a:spcPct val="115000"/>
              </a:lnSpc>
              <a:spcBef>
                <a:spcPts val="500"/>
              </a:spcBef>
              <a:spcAft>
                <a:spcPts val="0"/>
              </a:spcAft>
              <a:buClr>
                <a:schemeClr val="lt2"/>
              </a:buClr>
              <a:buSzPts val="1800"/>
              <a:buFont typeface="Arial"/>
              <a:buNone/>
            </a:pPr>
            <a:r>
              <a:rPr lang="en" sz="1600" b="0" i="1" u="none" strike="noStrike" cap="none">
                <a:solidFill>
                  <a:srgbClr val="FFFFFF"/>
                </a:solidFill>
                <a:latin typeface="Calibri"/>
                <a:ea typeface="Calibri"/>
                <a:cs typeface="Calibri"/>
                <a:sym typeface="Calibri"/>
              </a:rPr>
              <a:t>*But many decisions and recommendations are being made by groupings which are not necessarily organisations per se – G7, G20, BRIICS. </a:t>
            </a:r>
            <a:endParaRPr sz="1600" b="0" i="1" u="none" strike="noStrike" cap="none">
              <a:solidFill>
                <a:srgbClr val="FFFFFF"/>
              </a:solidFill>
              <a:latin typeface="Calibri"/>
              <a:ea typeface="Calibri"/>
              <a:cs typeface="Calibri"/>
              <a:sym typeface="Calibri"/>
            </a:endParaRPr>
          </a:p>
          <a:p>
            <a:pPr marL="0" marR="0" lvl="0" indent="0" algn="l" rtl="0">
              <a:lnSpc>
                <a:spcPct val="115000"/>
              </a:lnSpc>
              <a:spcBef>
                <a:spcPts val="0"/>
              </a:spcBef>
              <a:spcAft>
                <a:spcPts val="1600"/>
              </a:spcAft>
              <a:buClr>
                <a:schemeClr val="lt2"/>
              </a:buClr>
              <a:buSzPts val="1800"/>
              <a:buFont typeface="Arial"/>
              <a:buNone/>
            </a:pPr>
            <a:endParaRPr sz="1800" b="0" i="0" u="none" strike="noStrike" cap="none">
              <a:solidFill>
                <a:schemeClr val="lt2"/>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311700" y="2164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In an ideal world…	</a:t>
            </a:r>
            <a:endParaRPr/>
          </a:p>
        </p:txBody>
      </p:sp>
      <p:sp>
        <p:nvSpPr>
          <p:cNvPr id="330" name="Shape 330"/>
          <p:cNvSpPr txBox="1">
            <a:spLocks noGrp="1"/>
          </p:cNvSpPr>
          <p:nvPr>
            <p:ph type="body" idx="1"/>
          </p:nvPr>
        </p:nvSpPr>
        <p:spPr>
          <a:xfrm>
            <a:off x="90725" y="864125"/>
            <a:ext cx="8862900" cy="41577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rgbClr val="EFEFEF"/>
              </a:buClr>
              <a:buSzPts val="1800"/>
              <a:buFont typeface="Arial"/>
              <a:buChar char="●"/>
            </a:pPr>
            <a:r>
              <a:rPr lang="en" sz="1600" b="0" i="0" u="none" strike="noStrike" cap="none">
                <a:solidFill>
                  <a:srgbClr val="EFEFEF"/>
                </a:solidFill>
                <a:latin typeface="Arial"/>
                <a:ea typeface="Arial"/>
                <a:cs typeface="Arial"/>
                <a:sym typeface="Arial"/>
              </a:rPr>
              <a:t>Application of CC-BY(-NC) 3.0 IGO License to all content</a:t>
            </a:r>
            <a:endParaRPr>
              <a:solidFill>
                <a:srgbClr val="EFEFEF"/>
              </a:solidFill>
            </a:endParaRPr>
          </a:p>
          <a:p>
            <a:pPr marL="457200" marR="0" lvl="0" indent="-342900" algn="l" rtl="0">
              <a:lnSpc>
                <a:spcPct val="115000"/>
              </a:lnSpc>
              <a:spcBef>
                <a:spcPts val="0"/>
              </a:spcBef>
              <a:spcAft>
                <a:spcPts val="0"/>
              </a:spcAft>
              <a:buClr>
                <a:srgbClr val="EFEFEF"/>
              </a:buClr>
              <a:buSzPts val="1800"/>
              <a:buFont typeface="Arial"/>
              <a:buChar char="●"/>
            </a:pPr>
            <a:r>
              <a:rPr lang="en" sz="1600" b="0" i="0" u="none" strike="noStrike" cap="none">
                <a:solidFill>
                  <a:srgbClr val="EFEFEF"/>
                </a:solidFill>
                <a:latin typeface="Arial"/>
                <a:ea typeface="Arial"/>
                <a:cs typeface="Arial"/>
                <a:sym typeface="Arial"/>
              </a:rPr>
              <a:t>Clear display of licensing information on all content</a:t>
            </a:r>
            <a:endParaRPr>
              <a:solidFill>
                <a:srgbClr val="EFEFEF"/>
              </a:solidFill>
            </a:endParaRPr>
          </a:p>
          <a:p>
            <a:pPr marL="457200" marR="0" lvl="0" indent="-342900" algn="l" rtl="0">
              <a:lnSpc>
                <a:spcPct val="115000"/>
              </a:lnSpc>
              <a:spcBef>
                <a:spcPts val="0"/>
              </a:spcBef>
              <a:spcAft>
                <a:spcPts val="0"/>
              </a:spcAft>
              <a:buClr>
                <a:srgbClr val="EFEFEF"/>
              </a:buClr>
              <a:buSzPts val="1800"/>
              <a:buFont typeface="Arial"/>
              <a:buChar char="●"/>
            </a:pPr>
            <a:r>
              <a:rPr lang="en" sz="1600" b="0" i="0" u="none" strike="noStrike" cap="none">
                <a:solidFill>
                  <a:srgbClr val="EFEFEF"/>
                </a:solidFill>
                <a:latin typeface="Arial"/>
                <a:ea typeface="Arial"/>
                <a:cs typeface="Arial"/>
                <a:sym typeface="Arial"/>
              </a:rPr>
              <a:t>Delivery of data in formats suited for Text and Data Mining (TDM) </a:t>
            </a:r>
            <a:endParaRPr>
              <a:solidFill>
                <a:srgbClr val="EFEFEF"/>
              </a:solidFill>
            </a:endParaRPr>
          </a:p>
          <a:p>
            <a:pPr marL="914400" marR="0" lvl="1" indent="-317500" algn="l" rtl="0">
              <a:lnSpc>
                <a:spcPct val="115000"/>
              </a:lnSpc>
              <a:spcBef>
                <a:spcPts val="0"/>
              </a:spcBef>
              <a:spcAft>
                <a:spcPts val="0"/>
              </a:spcAft>
              <a:buClr>
                <a:srgbClr val="EFEFEF"/>
              </a:buClr>
              <a:buSzPts val="1400"/>
              <a:buFont typeface="Arial"/>
              <a:buChar char="○"/>
            </a:pPr>
            <a:r>
              <a:rPr lang="en" sz="1200" b="0" i="0" u="none" strike="noStrike" cap="none">
                <a:solidFill>
                  <a:srgbClr val="EFEFEF"/>
                </a:solidFill>
                <a:latin typeface="Arial"/>
                <a:ea typeface="Arial"/>
                <a:cs typeface="Arial"/>
                <a:sym typeface="Arial"/>
              </a:rPr>
              <a:t>OCR text/xml markup; .csv files with proper codebooks; data versioning with appropriate documentation rather than data removal because data are “old, obsolete, revised, incorrect”.</a:t>
            </a:r>
            <a:endParaRPr>
              <a:solidFill>
                <a:srgbClr val="EFEFEF"/>
              </a:solidFill>
            </a:endParaRPr>
          </a:p>
          <a:p>
            <a:pPr marL="457200" marR="0" lvl="0" indent="-342900" algn="l" rtl="0">
              <a:lnSpc>
                <a:spcPct val="115000"/>
              </a:lnSpc>
              <a:spcBef>
                <a:spcPts val="0"/>
              </a:spcBef>
              <a:spcAft>
                <a:spcPts val="0"/>
              </a:spcAft>
              <a:buClr>
                <a:srgbClr val="EFEFEF"/>
              </a:buClr>
              <a:buSzPts val="1800"/>
              <a:buFont typeface="Arial"/>
              <a:buChar char="●"/>
            </a:pPr>
            <a:r>
              <a:rPr lang="en" sz="1600" b="0" i="0" u="none" strike="noStrike" cap="none">
                <a:solidFill>
                  <a:srgbClr val="EFEFEF"/>
                </a:solidFill>
                <a:latin typeface="Arial"/>
                <a:ea typeface="Arial"/>
                <a:cs typeface="Arial"/>
                <a:sym typeface="Arial"/>
              </a:rPr>
              <a:t>Collaborative Approach to Dissemination</a:t>
            </a:r>
            <a:endParaRPr>
              <a:solidFill>
                <a:srgbClr val="EFEFEF"/>
              </a:solidFill>
            </a:endParaRPr>
          </a:p>
          <a:p>
            <a:pPr marL="914400" marR="0" lvl="1" indent="-317500" algn="l" rtl="0">
              <a:lnSpc>
                <a:spcPct val="115000"/>
              </a:lnSpc>
              <a:spcBef>
                <a:spcPts val="0"/>
              </a:spcBef>
              <a:spcAft>
                <a:spcPts val="0"/>
              </a:spcAft>
              <a:buClr>
                <a:srgbClr val="EFEFEF"/>
              </a:buClr>
              <a:buSzPts val="1400"/>
              <a:buFont typeface="Arial"/>
              <a:buChar char="○"/>
            </a:pPr>
            <a:r>
              <a:rPr lang="en" sz="1200" b="0" i="0" u="none" strike="noStrike" cap="none">
                <a:solidFill>
                  <a:srgbClr val="EFEFEF"/>
                </a:solidFill>
                <a:latin typeface="Arial"/>
                <a:ea typeface="Arial"/>
                <a:cs typeface="Arial"/>
                <a:sym typeface="Arial"/>
              </a:rPr>
              <a:t>IGO Publishing Offices working with their Libraries/Librarians disseminate documents, data, publications, multimedia, etc. via an OAIS compliant repository; essentially employ a Green Model of Open Access.</a:t>
            </a:r>
            <a:endParaRPr>
              <a:solidFill>
                <a:srgbClr val="EFEFEF"/>
              </a:solidFill>
            </a:endParaRPr>
          </a:p>
          <a:p>
            <a:pPr marL="457200" marR="0" lvl="0" indent="-342900" algn="l" rtl="0">
              <a:lnSpc>
                <a:spcPct val="115000"/>
              </a:lnSpc>
              <a:spcBef>
                <a:spcPts val="0"/>
              </a:spcBef>
              <a:spcAft>
                <a:spcPts val="0"/>
              </a:spcAft>
              <a:buClr>
                <a:srgbClr val="EFEFEF"/>
              </a:buClr>
              <a:buSzPts val="1800"/>
              <a:buFont typeface="Arial"/>
              <a:buChar char="●"/>
            </a:pPr>
            <a:r>
              <a:rPr lang="en" sz="1600" b="0" i="0" u="none" strike="noStrike" cap="none">
                <a:solidFill>
                  <a:srgbClr val="EFEFEF"/>
                </a:solidFill>
                <a:latin typeface="Arial"/>
                <a:ea typeface="Arial"/>
                <a:cs typeface="Arial"/>
                <a:sym typeface="Arial"/>
              </a:rPr>
              <a:t>Core publishing costs covered by central budgets</a:t>
            </a:r>
            <a:endParaRPr>
              <a:solidFill>
                <a:srgbClr val="EFEFEF"/>
              </a:solidFill>
            </a:endParaRPr>
          </a:p>
          <a:p>
            <a:pPr marL="914400" marR="0" lvl="1" indent="-317500" algn="l" rtl="0">
              <a:lnSpc>
                <a:spcPct val="115000"/>
              </a:lnSpc>
              <a:spcBef>
                <a:spcPts val="0"/>
              </a:spcBef>
              <a:spcAft>
                <a:spcPts val="0"/>
              </a:spcAft>
              <a:buClr>
                <a:srgbClr val="EFEFEF"/>
              </a:buClr>
              <a:buSzPts val="1400"/>
              <a:buFont typeface="Arial"/>
              <a:buChar char="○"/>
            </a:pPr>
            <a:r>
              <a:rPr lang="en" sz="1200" b="0" i="0" u="none" strike="noStrike" cap="none">
                <a:solidFill>
                  <a:srgbClr val="EFEFEF"/>
                </a:solidFill>
                <a:latin typeface="Arial"/>
                <a:ea typeface="Arial"/>
                <a:cs typeface="Arial"/>
                <a:sym typeface="Arial"/>
              </a:rPr>
              <a:t>Option to charge for hard copies or added extras, but search, download and decent metadata is non-negotiablw</a:t>
            </a:r>
            <a:endParaRPr sz="1200" b="0" i="0" u="none" strike="noStrike" cap="none">
              <a:solidFill>
                <a:srgbClr val="EFEFEF"/>
              </a:solidFill>
              <a:latin typeface="Arial"/>
              <a:ea typeface="Arial"/>
              <a:cs typeface="Arial"/>
              <a:sym typeface="Arial"/>
            </a:endParaRPr>
          </a:p>
          <a:p>
            <a:pPr marL="457200" marR="0" lvl="0" indent="-342900" algn="l" rtl="0">
              <a:lnSpc>
                <a:spcPct val="115000"/>
              </a:lnSpc>
              <a:spcBef>
                <a:spcPts val="0"/>
              </a:spcBef>
              <a:spcAft>
                <a:spcPts val="0"/>
              </a:spcAft>
              <a:buClr>
                <a:srgbClr val="EFEFEF"/>
              </a:buClr>
              <a:buSzPts val="1800"/>
              <a:buFont typeface="Arial"/>
              <a:buChar char="●"/>
            </a:pPr>
            <a:r>
              <a:rPr lang="en" sz="1600" b="0" i="0" u="none" strike="noStrike" cap="none">
                <a:solidFill>
                  <a:srgbClr val="EFEFEF"/>
                </a:solidFill>
                <a:latin typeface="Arial"/>
                <a:ea typeface="Arial"/>
                <a:cs typeface="Arial"/>
                <a:sym typeface="Arial"/>
              </a:rPr>
              <a:t>Serious preservation policy</a:t>
            </a:r>
            <a:endParaRPr>
              <a:solidFill>
                <a:srgbClr val="EFEFEF"/>
              </a:solidFill>
            </a:endParaRPr>
          </a:p>
          <a:p>
            <a:pPr marL="914400" marR="0" lvl="1" indent="-317500" algn="l" rtl="0">
              <a:lnSpc>
                <a:spcPct val="115000"/>
              </a:lnSpc>
              <a:spcBef>
                <a:spcPts val="0"/>
              </a:spcBef>
              <a:spcAft>
                <a:spcPts val="0"/>
              </a:spcAft>
              <a:buClr>
                <a:srgbClr val="EFEFEF"/>
              </a:buClr>
              <a:buSzPts val="1400"/>
              <a:buFont typeface="Arial"/>
              <a:buChar char="○"/>
            </a:pPr>
            <a:r>
              <a:rPr lang="en" sz="1200" b="0" i="0" u="none" strike="noStrike" cap="none">
                <a:solidFill>
                  <a:srgbClr val="EFEFEF"/>
                </a:solidFill>
                <a:latin typeface="Arial"/>
                <a:ea typeface="Arial"/>
                <a:cs typeface="Arial"/>
                <a:sym typeface="Arial"/>
              </a:rPr>
              <a:t>IGO LOCKSS (Lots of Copies Keeps Stuff Safe) Network for Preservation and Persistence.</a:t>
            </a:r>
            <a:endParaRPr>
              <a:solidFill>
                <a:srgbClr val="EFEFEF"/>
              </a:solidFill>
            </a:endParaRPr>
          </a:p>
          <a:p>
            <a:pPr marL="457200" marR="0" lvl="0" indent="-342900" algn="l" rtl="0">
              <a:lnSpc>
                <a:spcPct val="115000"/>
              </a:lnSpc>
              <a:spcBef>
                <a:spcPts val="0"/>
              </a:spcBef>
              <a:spcAft>
                <a:spcPts val="0"/>
              </a:spcAft>
              <a:buClr>
                <a:srgbClr val="EFEFEF"/>
              </a:buClr>
              <a:buSzPts val="1800"/>
              <a:buFont typeface="Arial"/>
              <a:buChar char="●"/>
            </a:pPr>
            <a:r>
              <a:rPr lang="en" sz="1600" b="0" i="0" u="none" strike="noStrike" cap="none">
                <a:solidFill>
                  <a:srgbClr val="EFEFEF"/>
                </a:solidFill>
                <a:latin typeface="Arial"/>
                <a:ea typeface="Arial"/>
                <a:cs typeface="Arial"/>
                <a:sym typeface="Arial"/>
              </a:rPr>
              <a:t>Usable metadata that libraries around the globe can ingest along with objects into repositories without permission!</a:t>
            </a:r>
            <a:endParaRPr>
              <a:solidFill>
                <a:srgbClr val="EFEFEF"/>
              </a:solidFill>
            </a:endParaRPr>
          </a:p>
          <a:p>
            <a:pPr marL="457200" marR="0" lvl="0" indent="-228600" algn="l" rtl="0">
              <a:lnSpc>
                <a:spcPct val="115000"/>
              </a:lnSpc>
              <a:spcBef>
                <a:spcPts val="0"/>
              </a:spcBef>
              <a:spcAft>
                <a:spcPts val="0"/>
              </a:spcAft>
              <a:buClr>
                <a:schemeClr val="lt2"/>
              </a:buClr>
              <a:buSzPts val="1800"/>
              <a:buFont typeface="Arial"/>
              <a:buNone/>
            </a:pPr>
            <a:endParaRPr sz="1800" b="0" i="0" u="none" strike="noStrike" cap="none">
              <a:solidFill>
                <a:schemeClr val="lt2"/>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311700" y="28827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Recommendations</a:t>
            </a:r>
            <a:endParaRPr sz="2800" b="0" i="0" u="none" strike="noStrike" cap="none">
              <a:solidFill>
                <a:schemeClr val="dk1"/>
              </a:solidFill>
              <a:latin typeface="Arial"/>
              <a:ea typeface="Arial"/>
              <a:cs typeface="Arial"/>
              <a:sym typeface="Arial"/>
            </a:endParaRPr>
          </a:p>
        </p:txBody>
      </p:sp>
      <p:sp>
        <p:nvSpPr>
          <p:cNvPr id="318" name="Shape 318"/>
          <p:cNvSpPr txBox="1">
            <a:spLocks noGrp="1"/>
          </p:cNvSpPr>
          <p:nvPr>
            <p:ph type="body" idx="1"/>
          </p:nvPr>
        </p:nvSpPr>
        <p:spPr>
          <a:xfrm>
            <a:off x="311700" y="960451"/>
            <a:ext cx="8520600" cy="3416400"/>
          </a:xfrm>
          <a:prstGeom prst="rect">
            <a:avLst/>
          </a:prstGeom>
          <a:noFill/>
          <a:ln>
            <a:noFill/>
          </a:ln>
        </p:spPr>
        <p:txBody>
          <a:bodyPr spcFirstLastPara="1" wrap="square" lIns="91425" tIns="91425" rIns="91425" bIns="91425" anchor="t" anchorCtr="0">
            <a:noAutofit/>
          </a:bodyPr>
          <a:lstStyle/>
          <a:p>
            <a:pPr marL="0" indent="0">
              <a:buNone/>
            </a:pPr>
            <a:r>
              <a:rPr lang="en" sz="1800" b="0" i="0" u="none" strike="noStrike" cap="none" dirty="0">
                <a:solidFill>
                  <a:schemeClr val="tx1"/>
                </a:solidFill>
                <a:sym typeface="Arial"/>
              </a:rPr>
              <a:t>Raise awareness among Member States of the need to fund publishing, and build understanding of the costs involved</a:t>
            </a:r>
            <a:endParaRPr dirty="0">
              <a:solidFill>
                <a:schemeClr val="tx1"/>
              </a:solidFill>
            </a:endParaRPr>
          </a:p>
          <a:p>
            <a:pPr marL="0" indent="0">
              <a:buNone/>
            </a:pPr>
            <a:endParaRPr sz="1800" b="0" i="0" u="none" strike="noStrike" cap="none" dirty="0">
              <a:solidFill>
                <a:schemeClr val="tx1"/>
              </a:solidFill>
              <a:latin typeface="Arial"/>
              <a:ea typeface="Arial"/>
              <a:cs typeface="Arial"/>
              <a:sym typeface="Arial"/>
            </a:endParaRPr>
          </a:p>
          <a:p>
            <a:pPr marL="0" indent="0">
              <a:buNone/>
            </a:pPr>
            <a:r>
              <a:rPr lang="en" sz="1800" b="0" i="0" u="none" strike="noStrike" cap="none" dirty="0">
                <a:solidFill>
                  <a:schemeClr val="tx1"/>
                </a:solidFill>
                <a:sym typeface="Arial"/>
              </a:rPr>
              <a:t>Advocate for the application of OA mandates to IGOs</a:t>
            </a:r>
            <a:endParaRPr lang="en-US" dirty="0">
              <a:solidFill>
                <a:schemeClr val="tx1"/>
              </a:solidFill>
            </a:endParaRPr>
          </a:p>
          <a:p>
            <a:pPr marL="0" indent="0">
              <a:buNone/>
            </a:pPr>
            <a:endParaRPr sz="1800" b="0" i="0" u="none" strike="noStrike" cap="none" dirty="0">
              <a:solidFill>
                <a:schemeClr val="tx1"/>
              </a:solidFill>
              <a:latin typeface="Arial"/>
              <a:ea typeface="Arial"/>
              <a:cs typeface="Arial"/>
              <a:sym typeface="Arial"/>
            </a:endParaRPr>
          </a:p>
          <a:p>
            <a:pPr marL="0" indent="0">
              <a:buNone/>
            </a:pPr>
            <a:r>
              <a:rPr lang="en" sz="1800" b="0" i="0" u="none" strike="noStrike" cap="none" dirty="0">
                <a:solidFill>
                  <a:schemeClr val="tx1"/>
                </a:solidFill>
                <a:latin typeface="Arial"/>
                <a:ea typeface="Arial"/>
                <a:cs typeface="Arial"/>
                <a:sym typeface="Arial"/>
              </a:rPr>
              <a:t>Roll out CC </a:t>
            </a:r>
            <a:r>
              <a:rPr lang="en" sz="1800" b="0" i="0" u="none" strike="noStrike" cap="none" dirty="0" err="1">
                <a:solidFill>
                  <a:schemeClr val="tx1"/>
                </a:solidFill>
                <a:latin typeface="Arial"/>
                <a:ea typeface="Arial"/>
                <a:cs typeface="Arial"/>
                <a:sym typeface="Arial"/>
              </a:rPr>
              <a:t>licence</a:t>
            </a:r>
            <a:r>
              <a:rPr lang="en" sz="1800" b="0" i="0" u="none" strike="noStrike" cap="none" dirty="0">
                <a:solidFill>
                  <a:schemeClr val="tx1"/>
                </a:solidFill>
                <a:sym typeface="Arial"/>
              </a:rPr>
              <a:t> training to IGOs</a:t>
            </a:r>
            <a:endParaRPr dirty="0">
              <a:solidFill>
                <a:schemeClr val="tx1"/>
              </a:solidFill>
            </a:endParaRPr>
          </a:p>
          <a:p>
            <a:pPr marL="0" indent="0">
              <a:buNone/>
            </a:pPr>
            <a:endParaRPr sz="1800" b="0" i="0" u="none" strike="noStrike" cap="none" dirty="0">
              <a:solidFill>
                <a:schemeClr val="tx1"/>
              </a:solidFill>
              <a:latin typeface="Arial"/>
              <a:ea typeface="Arial"/>
              <a:cs typeface="Arial"/>
              <a:sym typeface="Arial"/>
            </a:endParaRPr>
          </a:p>
          <a:p>
            <a:pPr marL="0" indent="0">
              <a:buNone/>
            </a:pPr>
            <a:r>
              <a:rPr lang="en" sz="1800" b="0" i="0" u="none" strike="noStrike" cap="none" dirty="0">
                <a:solidFill>
                  <a:schemeClr val="tx1"/>
                </a:solidFill>
                <a:sym typeface="Arial"/>
              </a:rPr>
              <a:t>Advocate for sound preservation policies</a:t>
            </a:r>
            <a:endParaRPr dirty="0">
              <a:solidFill>
                <a:schemeClr val="tx1"/>
              </a:solidFill>
            </a:endParaRPr>
          </a:p>
          <a:p>
            <a:pPr marL="0" indent="0">
              <a:buNone/>
            </a:pPr>
            <a:endParaRPr sz="1800" b="0" i="0" u="none" strike="noStrike" cap="none" dirty="0">
              <a:solidFill>
                <a:schemeClr val="tx1"/>
              </a:solidFill>
              <a:latin typeface="Arial"/>
              <a:ea typeface="Arial"/>
              <a:cs typeface="Arial"/>
              <a:sym typeface="Arial"/>
            </a:endParaRPr>
          </a:p>
          <a:p>
            <a:pPr marL="0" indent="0">
              <a:buNone/>
            </a:pPr>
            <a:r>
              <a:rPr lang="en" sz="1800" b="0" i="0" u="none" strike="noStrike" cap="none" dirty="0">
                <a:solidFill>
                  <a:schemeClr val="tx1"/>
                </a:solidFill>
                <a:sym typeface="Arial"/>
              </a:rPr>
              <a:t>Does there need to be an platform for IGO OA publishing?</a:t>
            </a:r>
            <a:endParaRPr dirty="0">
              <a:solidFill>
                <a:schemeClr val="tx1"/>
              </a:solidFill>
            </a:endParaRPr>
          </a:p>
          <a:p>
            <a:pPr marL="0" marR="0" lvl="0" indent="0" algn="l" rtl="0">
              <a:lnSpc>
                <a:spcPct val="115000"/>
              </a:lnSpc>
              <a:spcBef>
                <a:spcPts val="0"/>
              </a:spcBef>
              <a:spcAft>
                <a:spcPts val="0"/>
              </a:spcAft>
              <a:buClr>
                <a:schemeClr val="lt2"/>
              </a:buClr>
              <a:buSzPts val="1800"/>
              <a:buFont typeface="Arial"/>
              <a:buNone/>
            </a:pPr>
            <a:endParaRPr sz="1800" b="0" i="0" u="none" strike="noStrike" cap="none" dirty="0">
              <a:solidFill>
                <a:schemeClr val="lt2"/>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Further Reading and Information	</a:t>
            </a:r>
            <a:endParaRPr sz="2800" b="0" i="0" u="none" strike="noStrike" cap="none">
              <a:solidFill>
                <a:schemeClr val="dk1"/>
              </a:solidFill>
              <a:latin typeface="Arial"/>
              <a:ea typeface="Arial"/>
              <a:cs typeface="Arial"/>
              <a:sym typeface="Arial"/>
            </a:endParaRPr>
          </a:p>
        </p:txBody>
      </p:sp>
      <p:sp>
        <p:nvSpPr>
          <p:cNvPr id="336" name="Shape 336"/>
          <p:cNvSpPr txBox="1">
            <a:spLocks noGrp="1"/>
          </p:cNvSpPr>
          <p:nvPr>
            <p:ph type="body" idx="1"/>
          </p:nvPr>
        </p:nvSpPr>
        <p:spPr>
          <a:xfrm>
            <a:off x="311700" y="1017725"/>
            <a:ext cx="8595233" cy="3883138"/>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600"/>
              </a:spcBef>
              <a:spcAft>
                <a:spcPts val="0"/>
              </a:spcAft>
              <a:buClr>
                <a:schemeClr val="lt2"/>
              </a:buClr>
              <a:buSzPts val="1800"/>
              <a:buFont typeface="Arial"/>
              <a:buNone/>
            </a:pPr>
            <a:r>
              <a:rPr lang="en" sz="1200" b="0" i="0" u="none" strike="noStrike" cap="none" dirty="0">
                <a:solidFill>
                  <a:srgbClr val="EFEFEF"/>
                </a:solidFill>
                <a:sym typeface="Arial"/>
              </a:rPr>
              <a:t>De </a:t>
            </a:r>
            <a:r>
              <a:rPr lang="en" sz="1200" b="0" i="0" u="none" strike="noStrike" cap="none" dirty="0" err="1">
                <a:solidFill>
                  <a:srgbClr val="EFEFEF"/>
                </a:solidFill>
                <a:sym typeface="Arial"/>
              </a:rPr>
              <a:t>Geyter</a:t>
            </a:r>
            <a:r>
              <a:rPr lang="en" sz="1200" b="0" i="0" u="none" strike="noStrike" cap="none" dirty="0">
                <a:solidFill>
                  <a:srgbClr val="EFEFEF"/>
                </a:solidFill>
                <a:sym typeface="Arial"/>
              </a:rPr>
              <a:t>, Elise. June 19, 2017. </a:t>
            </a:r>
            <a:r>
              <a:rPr lang="en" sz="1200" b="0" i="1" u="none" strike="noStrike" cap="none" dirty="0">
                <a:solidFill>
                  <a:srgbClr val="EFEFEF"/>
                </a:solidFill>
                <a:sym typeface="Arial"/>
              </a:rPr>
              <a:t>“Open Access Policy in International </a:t>
            </a:r>
            <a:r>
              <a:rPr lang="en" sz="1200" b="0" i="1" u="none" strike="noStrike" cap="none" dirty="0" err="1">
                <a:solidFill>
                  <a:srgbClr val="EFEFEF"/>
                </a:solidFill>
                <a:sym typeface="Arial"/>
              </a:rPr>
              <a:t>Organisations</a:t>
            </a:r>
            <a:r>
              <a:rPr lang="en" sz="1200" b="0" i="1" u="none" strike="noStrike" cap="none" dirty="0">
                <a:solidFill>
                  <a:srgbClr val="EFEFEF"/>
                </a:solidFill>
                <a:sym typeface="Arial"/>
              </a:rPr>
              <a:t>.” </a:t>
            </a:r>
            <a:r>
              <a:rPr lang="en" sz="1200" b="0" i="0" u="none" strike="noStrike" cap="none" dirty="0">
                <a:solidFill>
                  <a:srgbClr val="EFEFEF"/>
                </a:solidFill>
                <a:sym typeface="Arial"/>
              </a:rPr>
              <a:t>Intellectual Property Watch. </a:t>
            </a:r>
            <a:r>
              <a:rPr lang="en" sz="1200" b="0" i="0" u="sng" strike="noStrike" cap="none" dirty="0">
                <a:solidFill>
                  <a:schemeClr val="hlink"/>
                </a:solidFill>
                <a:sym typeface="Arial"/>
                <a:hlinkClick r:id="rId3"/>
              </a:rPr>
              <a:t>https://www.ip-watch.org/2017/06/19/open-access-policy-international-organisations/</a:t>
            </a:r>
            <a:endParaRPr sz="1200" dirty="0">
              <a:solidFill>
                <a:srgbClr val="EFEFEF"/>
              </a:solidFill>
            </a:endParaRPr>
          </a:p>
          <a:p>
            <a:pPr marL="0" lvl="0" indent="0">
              <a:spcBef>
                <a:spcPts val="1600"/>
              </a:spcBef>
              <a:buNone/>
            </a:pPr>
            <a:r>
              <a:rPr lang="en-US" sz="1200" b="0" i="0" u="none" strike="noStrike" cap="none" dirty="0">
                <a:solidFill>
                  <a:srgbClr val="EFEFEF"/>
                </a:solidFill>
                <a:sym typeface="Arial"/>
              </a:rPr>
              <a:t>Peters, Diane. December  6, 2013. </a:t>
            </a:r>
            <a:r>
              <a:rPr lang="en-US" sz="1200" b="0" i="1" u="none" strike="noStrike" cap="none" dirty="0">
                <a:solidFill>
                  <a:srgbClr val="EFEFEF"/>
                </a:solidFill>
                <a:sym typeface="Arial"/>
              </a:rPr>
              <a:t>Welcome to th</a:t>
            </a:r>
            <a:r>
              <a:rPr lang="en-US" sz="1200" i="1" dirty="0">
                <a:solidFill>
                  <a:srgbClr val="EFEFEF"/>
                </a:solidFill>
              </a:rPr>
              <a:t>e CC Community, intergovernmental organizations. </a:t>
            </a:r>
            <a:r>
              <a:rPr lang="en-US" sz="1200" dirty="0">
                <a:solidFill>
                  <a:srgbClr val="EFEFEF"/>
                </a:solidFill>
              </a:rPr>
              <a:t>https://</a:t>
            </a:r>
            <a:r>
              <a:rPr lang="en-US" sz="1200" dirty="0" err="1">
                <a:solidFill>
                  <a:srgbClr val="EFEFEF"/>
                </a:solidFill>
              </a:rPr>
              <a:t>creativecommons.org</a:t>
            </a:r>
            <a:r>
              <a:rPr lang="en-US" sz="1200" dirty="0">
                <a:solidFill>
                  <a:srgbClr val="EFEFEF"/>
                </a:solidFill>
              </a:rPr>
              <a:t>/2013/12/06/welcome-to-the-cc-community-intergovernmental-organizations/</a:t>
            </a:r>
            <a:endParaRPr lang="en-US" sz="1200" b="0" u="none" strike="noStrike" cap="none" dirty="0">
              <a:solidFill>
                <a:srgbClr val="EFEFEF"/>
              </a:solidFill>
              <a:sym typeface="Arial"/>
            </a:endParaRPr>
          </a:p>
          <a:p>
            <a:pPr marL="0" marR="0" lvl="0" indent="0" algn="l" rtl="0">
              <a:lnSpc>
                <a:spcPct val="115000"/>
              </a:lnSpc>
              <a:spcBef>
                <a:spcPts val="1600"/>
              </a:spcBef>
              <a:spcAft>
                <a:spcPts val="0"/>
              </a:spcAft>
              <a:buClr>
                <a:schemeClr val="lt2"/>
              </a:buClr>
              <a:buSzPts val="1800"/>
              <a:buFont typeface="Arial"/>
              <a:buNone/>
            </a:pPr>
            <a:r>
              <a:rPr lang="en" sz="1200" b="0" i="0" u="none" strike="noStrike" cap="none" dirty="0">
                <a:solidFill>
                  <a:srgbClr val="EFEFEF"/>
                </a:solidFill>
                <a:sym typeface="Arial"/>
              </a:rPr>
              <a:t>Tennant JP, Waldner F, Jacques DC </a:t>
            </a:r>
            <a:r>
              <a:rPr lang="en" sz="1200" b="0" i="1" u="none" strike="noStrike" cap="none" dirty="0">
                <a:solidFill>
                  <a:srgbClr val="EFEFEF"/>
                </a:solidFill>
                <a:sym typeface="Arial"/>
              </a:rPr>
              <a:t>et al. The academic, economic and social impacts of Open Access: an evidence-based review [version 3; referees: 3 approved, 2 approved with reservations]. F1000Research 2016, 5:632 (</a:t>
            </a:r>
            <a:r>
              <a:rPr lang="en" sz="1200" b="0" i="1" u="none" strike="noStrike" cap="none" dirty="0" err="1">
                <a:solidFill>
                  <a:srgbClr val="EFEFEF"/>
                </a:solidFill>
                <a:sym typeface="Arial"/>
              </a:rPr>
              <a:t>doi</a:t>
            </a:r>
            <a:r>
              <a:rPr lang="en" sz="1200" b="0" i="1" u="none" strike="noStrike" cap="none" dirty="0">
                <a:solidFill>
                  <a:srgbClr val="EFEFEF"/>
                </a:solidFill>
                <a:sym typeface="Arial"/>
              </a:rPr>
              <a:t>: 10.12688/f1000research.8460.3)</a:t>
            </a:r>
            <a:endParaRPr sz="1200" dirty="0">
              <a:solidFill>
                <a:srgbClr val="EFEFEF"/>
              </a:solidFill>
            </a:endParaRPr>
          </a:p>
          <a:p>
            <a:pPr marL="0" marR="0" lvl="0" indent="0" algn="l" rtl="0">
              <a:lnSpc>
                <a:spcPct val="115000"/>
              </a:lnSpc>
              <a:spcBef>
                <a:spcPts val="1600"/>
              </a:spcBef>
              <a:spcAft>
                <a:spcPts val="0"/>
              </a:spcAft>
              <a:buClr>
                <a:schemeClr val="lt2"/>
              </a:buClr>
              <a:buSzPts val="1800"/>
              <a:buFont typeface="Arial"/>
              <a:buNone/>
            </a:pPr>
            <a:r>
              <a:rPr lang="en" sz="1200" b="0" i="0" u="none" strike="noStrike" cap="none" dirty="0">
                <a:solidFill>
                  <a:srgbClr val="EFEFEF"/>
                </a:solidFill>
                <a:sym typeface="Arial"/>
              </a:rPr>
              <a:t>United Nations. General Assembly. August 18, 2017. Report of the Special Rapporteur on the promotion and protection of the right to freedom of opinion and expression. A/72/350. </a:t>
            </a:r>
            <a:r>
              <a:rPr lang="en" sz="1200" b="0" i="0" u="sng" strike="noStrike" cap="none" dirty="0">
                <a:solidFill>
                  <a:schemeClr val="hlink"/>
                </a:solidFill>
                <a:sym typeface="Arial"/>
                <a:hlinkClick r:id="rId4"/>
              </a:rPr>
              <a:t>https://digitallibrary.un.org/record/1304394?ln=en</a:t>
            </a:r>
            <a:endParaRPr lang="en-US" sz="1200" b="0" i="0" u="sng" strike="noStrike" cap="none" dirty="0">
              <a:solidFill>
                <a:schemeClr val="hlink"/>
              </a:solidFill>
              <a:sym typeface="Arial"/>
            </a:endParaRPr>
          </a:p>
          <a:p>
            <a:pPr marL="0" indent="0">
              <a:spcBef>
                <a:spcPts val="1600"/>
              </a:spcBef>
              <a:buNone/>
            </a:pPr>
            <a:r>
              <a:rPr lang="en-US" sz="1200" dirty="0">
                <a:solidFill>
                  <a:srgbClr val="EFEFEF"/>
                </a:solidFill>
              </a:rPr>
              <a:t>World Summit on the Information Society (WSIS). June 12, 2017. Panel on Intergovernmental Organizations and Open Access. </a:t>
            </a:r>
            <a:r>
              <a:rPr lang="en-US" sz="1200" u="sng" dirty="0">
                <a:solidFill>
                  <a:srgbClr val="EFEFEF"/>
                </a:solidFill>
                <a:hlinkClick r:id="rId5"/>
              </a:rPr>
              <a:t>https://www.itu.int/net4/wsis/forum/2017/Agenda/Session/245/Webcast#intro</a:t>
            </a:r>
            <a:endParaRPr lang="en-US" sz="1200" dirty="0">
              <a:solidFill>
                <a:srgbClr val="EFEFEF"/>
              </a:solidFill>
            </a:endParaRPr>
          </a:p>
          <a:p>
            <a:pPr marL="0" lvl="0" indent="0">
              <a:spcBef>
                <a:spcPts val="1600"/>
              </a:spcBef>
              <a:buNone/>
            </a:pPr>
            <a:r>
              <a:rPr lang="en-US" sz="1200" b="0" i="0" u="none" strike="noStrike" cap="none" dirty="0" err="1">
                <a:solidFill>
                  <a:srgbClr val="EFEFEF"/>
                </a:solidFill>
                <a:latin typeface="Arial"/>
                <a:ea typeface="Arial"/>
                <a:cs typeface="Arial"/>
                <a:sym typeface="Arial"/>
              </a:rPr>
              <a:t>Wyber</a:t>
            </a:r>
            <a:r>
              <a:rPr lang="en-US" sz="1200" b="0" i="0" u="none" strike="noStrike" cap="none" dirty="0">
                <a:solidFill>
                  <a:srgbClr val="EFEFEF"/>
                </a:solidFill>
                <a:latin typeface="Arial"/>
                <a:ea typeface="Arial"/>
                <a:cs typeface="Arial"/>
                <a:sym typeface="Arial"/>
              </a:rPr>
              <a:t>, Stephen and Kris Kasianovitz. 2018. Inventory of IGO Publishing Practices. </a:t>
            </a:r>
            <a:r>
              <a:rPr lang="en-US" sz="1200" u="sng" dirty="0">
                <a:solidFill>
                  <a:schemeClr val="hlink"/>
                </a:solidFill>
                <a:hlinkClick r:id="rId6"/>
              </a:rPr>
              <a:t>https://goo.gl/np7SfQ</a:t>
            </a:r>
            <a:endParaRPr lang="en-US" sz="1200" dirty="0">
              <a:solidFill>
                <a:srgbClr val="EFEFEF"/>
              </a:solidFill>
            </a:endParaRPr>
          </a:p>
          <a:p>
            <a:pPr marL="0" indent="0">
              <a:spcBef>
                <a:spcPts val="1600"/>
              </a:spcBef>
              <a:buNone/>
            </a:pPr>
            <a:endParaRPr sz="1400" b="0" i="0" u="none" strike="noStrike" cap="none" dirty="0">
              <a:solidFill>
                <a:srgbClr val="EFEFEF"/>
              </a:solidFill>
              <a:latin typeface="Arial"/>
              <a:ea typeface="Arial"/>
              <a:cs typeface="Arial"/>
              <a:sym typeface="Arial"/>
            </a:endParaRPr>
          </a:p>
          <a:p>
            <a:pPr marL="0" marR="0" lvl="0" indent="0" algn="l" rtl="0">
              <a:lnSpc>
                <a:spcPct val="115000"/>
              </a:lnSpc>
              <a:spcBef>
                <a:spcPts val="1600"/>
              </a:spcBef>
              <a:spcAft>
                <a:spcPts val="0"/>
              </a:spcAft>
              <a:buClr>
                <a:schemeClr val="lt2"/>
              </a:buClr>
              <a:buSzPts val="1800"/>
              <a:buFont typeface="Arial"/>
              <a:buNone/>
            </a:pPr>
            <a:endParaRPr sz="1400" dirty="0">
              <a:solidFill>
                <a:srgbClr val="EFEFEF"/>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p>
            <a:pPr marL="0" marR="0" lvl="0" indent="0" algn="ctr" rtl="0">
              <a:lnSpc>
                <a:spcPct val="100000"/>
              </a:lnSpc>
              <a:spcBef>
                <a:spcPts val="0"/>
              </a:spcBef>
              <a:spcAft>
                <a:spcPts val="0"/>
              </a:spcAft>
              <a:buClr>
                <a:schemeClr val="dk1"/>
              </a:buClr>
              <a:buSzPts val="4200"/>
              <a:buFont typeface="Arial"/>
              <a:buNone/>
            </a:pPr>
            <a:r>
              <a:rPr lang="en" sz="4200" b="0" i="0" u="none" strike="noStrike" cap="none">
                <a:solidFill>
                  <a:schemeClr val="dk1"/>
                </a:solidFill>
                <a:latin typeface="Arial"/>
                <a:ea typeface="Arial"/>
                <a:cs typeface="Arial"/>
                <a:sym typeface="Arial"/>
              </a:rPr>
              <a:t>THANK YOU!</a:t>
            </a:r>
            <a:endParaRPr sz="4200" b="0" i="0" u="none" strike="noStrike" cap="none">
              <a:solidFill>
                <a:schemeClr val="dk1"/>
              </a:solidFill>
              <a:latin typeface="Arial"/>
              <a:ea typeface="Arial"/>
              <a:cs typeface="Arial"/>
              <a:sym typeface="Arial"/>
            </a:endParaRPr>
          </a:p>
        </p:txBody>
      </p:sp>
      <p:sp>
        <p:nvSpPr>
          <p:cNvPr id="342" name="Shape 342"/>
          <p:cNvSpPr txBox="1">
            <a:spLocks noGrp="1"/>
          </p:cNvSpPr>
          <p:nvPr>
            <p:ph type="subTitle" idx="1"/>
          </p:nvPr>
        </p:nvSpPr>
        <p:spPr>
          <a:xfrm>
            <a:off x="279100" y="2803075"/>
            <a:ext cx="4184100" cy="1794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lt2"/>
              </a:buClr>
              <a:buSzPts val="2100"/>
              <a:buFont typeface="Arial"/>
              <a:buNone/>
            </a:pPr>
            <a:r>
              <a:rPr lang="en" sz="1800" b="0" i="0" u="none" strike="noStrike" cap="none">
                <a:solidFill>
                  <a:srgbClr val="F3F3F3"/>
                </a:solidFill>
                <a:latin typeface="Arial"/>
                <a:ea typeface="Arial"/>
                <a:cs typeface="Arial"/>
                <a:sym typeface="Arial"/>
              </a:rPr>
              <a:t>Kris Kasianovitz, </a:t>
            </a:r>
            <a:r>
              <a:rPr lang="en" sz="1800" b="0" i="0" u="sng" strike="noStrike" cap="none">
                <a:solidFill>
                  <a:schemeClr val="hlink"/>
                </a:solidFill>
                <a:latin typeface="Arial"/>
                <a:ea typeface="Arial"/>
                <a:cs typeface="Arial"/>
                <a:sym typeface="Arial"/>
                <a:hlinkClick r:id="rId3"/>
              </a:rPr>
              <a:t>krisk11@stanford.edu</a:t>
            </a:r>
            <a:r>
              <a:rPr lang="en" sz="1800" b="0" i="0" u="none" strike="noStrike" cap="none">
                <a:solidFill>
                  <a:srgbClr val="F3F3F3"/>
                </a:solidFill>
                <a:latin typeface="Arial"/>
                <a:ea typeface="Arial"/>
                <a:cs typeface="Arial"/>
                <a:sym typeface="Arial"/>
              </a:rPr>
              <a:t>, @govinfogal</a:t>
            </a:r>
            <a:endParaRPr sz="1800" b="0" i="0" u="none" strike="noStrike" cap="none">
              <a:solidFill>
                <a:srgbClr val="F3F3F3"/>
              </a:solidFill>
              <a:latin typeface="Arial"/>
              <a:ea typeface="Arial"/>
              <a:cs typeface="Arial"/>
              <a:sym typeface="Arial"/>
            </a:endParaRPr>
          </a:p>
          <a:p>
            <a:pPr marL="0" marR="0" lvl="0" indent="0" algn="l" rtl="0">
              <a:lnSpc>
                <a:spcPct val="100000"/>
              </a:lnSpc>
              <a:spcBef>
                <a:spcPts val="0"/>
              </a:spcBef>
              <a:spcAft>
                <a:spcPts val="0"/>
              </a:spcAft>
              <a:buClr>
                <a:schemeClr val="lt2"/>
              </a:buClr>
              <a:buSzPts val="2100"/>
              <a:buFont typeface="Arial"/>
              <a:buNone/>
            </a:pPr>
            <a:endParaRPr sz="1800" b="0" i="0" u="none" strike="noStrike" cap="none">
              <a:solidFill>
                <a:srgbClr val="F3F3F3"/>
              </a:solidFill>
              <a:latin typeface="Arial"/>
              <a:ea typeface="Arial"/>
              <a:cs typeface="Arial"/>
              <a:sym typeface="Arial"/>
            </a:endParaRPr>
          </a:p>
          <a:p>
            <a:pPr marL="0" marR="0" lvl="0" indent="0" algn="l" rtl="0">
              <a:lnSpc>
                <a:spcPct val="100000"/>
              </a:lnSpc>
              <a:spcBef>
                <a:spcPts val="0"/>
              </a:spcBef>
              <a:spcAft>
                <a:spcPts val="0"/>
              </a:spcAft>
              <a:buClr>
                <a:schemeClr val="lt2"/>
              </a:buClr>
              <a:buSzPts val="2100"/>
              <a:buFont typeface="Arial"/>
              <a:buNone/>
            </a:pPr>
            <a:r>
              <a:rPr lang="en" sz="1800" b="0" i="0" u="none" strike="noStrike" cap="none">
                <a:solidFill>
                  <a:srgbClr val="F3F3F3"/>
                </a:solidFill>
                <a:latin typeface="Arial"/>
                <a:ea typeface="Arial"/>
                <a:cs typeface="Arial"/>
                <a:sym typeface="Arial"/>
              </a:rPr>
              <a:t>Stephen Wyber,</a:t>
            </a:r>
            <a:endParaRPr sz="1800" b="0" i="0" u="none" strike="noStrike" cap="none">
              <a:solidFill>
                <a:srgbClr val="F3F3F3"/>
              </a:solidFill>
              <a:latin typeface="Arial"/>
              <a:ea typeface="Arial"/>
              <a:cs typeface="Arial"/>
              <a:sym typeface="Arial"/>
            </a:endParaRPr>
          </a:p>
          <a:p>
            <a:pPr marL="0" marR="0" lvl="0" indent="0" algn="l" rtl="0">
              <a:lnSpc>
                <a:spcPct val="100000"/>
              </a:lnSpc>
              <a:spcBef>
                <a:spcPts val="0"/>
              </a:spcBef>
              <a:spcAft>
                <a:spcPts val="0"/>
              </a:spcAft>
              <a:buClr>
                <a:schemeClr val="lt2"/>
              </a:buClr>
              <a:buSzPts val="2100"/>
              <a:buFont typeface="Arial"/>
              <a:buNone/>
            </a:pPr>
            <a:r>
              <a:rPr lang="en" sz="1800" b="0" i="0" u="sng" strike="noStrike" cap="none">
                <a:solidFill>
                  <a:schemeClr val="hlink"/>
                </a:solidFill>
                <a:latin typeface="Arial"/>
                <a:ea typeface="Arial"/>
                <a:cs typeface="Arial"/>
                <a:sym typeface="Arial"/>
                <a:hlinkClick r:id="rId4"/>
              </a:rPr>
              <a:t>Stephen.Wyber@ifla.org</a:t>
            </a:r>
            <a:r>
              <a:rPr lang="en" sz="1800" b="0" i="0" u="none" strike="noStrike" cap="none">
                <a:solidFill>
                  <a:srgbClr val="F3F3F3"/>
                </a:solidFill>
                <a:latin typeface="Arial"/>
                <a:ea typeface="Arial"/>
                <a:cs typeface="Arial"/>
                <a:sym typeface="Arial"/>
              </a:rPr>
              <a:t>, @DSWyber</a:t>
            </a:r>
            <a:endParaRPr sz="1800" b="0" i="0" u="none" strike="noStrike" cap="none">
              <a:solidFill>
                <a:srgbClr val="F3F3F3"/>
              </a:solidFill>
              <a:latin typeface="Arial"/>
              <a:ea typeface="Arial"/>
              <a:cs typeface="Arial"/>
              <a:sym typeface="Arial"/>
            </a:endParaRPr>
          </a:p>
        </p:txBody>
      </p:sp>
      <p:sp>
        <p:nvSpPr>
          <p:cNvPr id="343" name="Shape 343"/>
          <p:cNvSpPr txBox="1">
            <a:spLocks noGrp="1"/>
          </p:cNvSpPr>
          <p:nvPr>
            <p:ph type="body" idx="2"/>
          </p:nvPr>
        </p:nvSpPr>
        <p:spPr>
          <a:xfrm>
            <a:off x="4939500" y="724200"/>
            <a:ext cx="3837000" cy="3695100"/>
          </a:xfrm>
          <a:prstGeom prst="rect">
            <a:avLst/>
          </a:prstGeom>
          <a:noFill/>
          <a:ln>
            <a:noFill/>
          </a:ln>
        </p:spPr>
        <p:txBody>
          <a:bodyPr spcFirstLastPara="1" wrap="square" lIns="91425" tIns="91425" rIns="91425" bIns="91425" anchor="ctr" anchorCtr="0">
            <a:noAutofit/>
          </a:bodyPr>
          <a:lstStyle/>
          <a:p>
            <a:pPr marL="0" marR="0" lvl="0" indent="0" algn="l" rtl="0">
              <a:lnSpc>
                <a:spcPct val="115000"/>
              </a:lnSpc>
              <a:spcBef>
                <a:spcPts val="0"/>
              </a:spcBef>
              <a:spcAft>
                <a:spcPts val="1600"/>
              </a:spcAft>
              <a:buClr>
                <a:schemeClr val="dk1"/>
              </a:buClr>
              <a:buSzPts val="1800"/>
              <a:buFont typeface="Arial"/>
              <a:buNone/>
            </a:pPr>
            <a:r>
              <a:rPr lang="en" sz="1450" b="0" i="0" u="none" strike="noStrike" cap="none">
                <a:solidFill>
                  <a:srgbClr val="464646"/>
                </a:solidFill>
                <a:highlight>
                  <a:srgbClr val="FFFFFF"/>
                </a:highlight>
                <a:latin typeface="Source Sans Pro"/>
                <a:ea typeface="Source Sans Pro"/>
                <a:cs typeface="Source Sans Pro"/>
                <a:sym typeface="Source Sans Pro"/>
              </a:rPr>
              <a:t>Open Licensing for the Public Good:       </a:t>
            </a:r>
            <a:br>
              <a:rPr lang="en" sz="1450" b="0" i="0" u="none" strike="noStrike" cap="none">
                <a:solidFill>
                  <a:srgbClr val="464646"/>
                </a:solidFill>
                <a:highlight>
                  <a:srgbClr val="FFFFFF"/>
                </a:highlight>
                <a:latin typeface="Source Sans Pro"/>
                <a:ea typeface="Source Sans Pro"/>
                <a:cs typeface="Source Sans Pro"/>
                <a:sym typeface="Source Sans Pro"/>
              </a:rPr>
            </a:br>
            <a:r>
              <a:rPr lang="en" sz="1450" b="0" i="0" u="none" strike="noStrike" cap="none">
                <a:solidFill>
                  <a:srgbClr val="464646"/>
                </a:solidFill>
                <a:highlight>
                  <a:srgbClr val="FFFFFF"/>
                </a:highlight>
                <a:latin typeface="Source Sans Pro"/>
                <a:ea typeface="Source Sans Pro"/>
                <a:cs typeface="Source Sans Pro"/>
                <a:sym typeface="Source Sans Pro"/>
              </a:rPr>
              <a:t>CC Licenses and Intergovernmental Organizations by Kasianovitz, Kris. Wyber, Stephen. is licensed under a </a:t>
            </a:r>
            <a:r>
              <a:rPr lang="en" sz="1450" b="0" i="0" u="sng" strike="noStrike" cap="none">
                <a:solidFill>
                  <a:schemeClr val="hlink"/>
                </a:solidFill>
                <a:highlight>
                  <a:srgbClr val="FFFFFF"/>
                </a:highlight>
                <a:latin typeface="Source Sans Pro"/>
                <a:ea typeface="Source Sans Pro"/>
                <a:cs typeface="Source Sans Pro"/>
                <a:sym typeface="Source Sans Pro"/>
                <a:hlinkClick r:id="rId5"/>
              </a:rPr>
              <a:t>Creative Commons Attribution 4.0 International License</a:t>
            </a:r>
            <a:r>
              <a:rPr lang="en" sz="1450" b="0" i="0" u="none" strike="noStrike" cap="none">
                <a:solidFill>
                  <a:srgbClr val="464646"/>
                </a:solidFill>
                <a:highlight>
                  <a:srgbClr val="FFFFFF"/>
                </a:highlight>
                <a:latin typeface="Source Sans Pro"/>
                <a:ea typeface="Source Sans Pro"/>
                <a:cs typeface="Source Sans Pro"/>
                <a:sym typeface="Source Sans Pro"/>
              </a:rPr>
              <a:t>.</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311700" y="2164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a:t>Characteristics of IGOs</a:t>
            </a:r>
            <a:endParaRPr sz="2800" b="0" i="0" u="none" strike="noStrike" cap="none">
              <a:solidFill>
                <a:schemeClr val="dk1"/>
              </a:solidFill>
              <a:latin typeface="Arial"/>
              <a:ea typeface="Arial"/>
              <a:cs typeface="Arial"/>
              <a:sym typeface="Arial"/>
            </a:endParaRPr>
          </a:p>
        </p:txBody>
      </p:sp>
      <p:sp>
        <p:nvSpPr>
          <p:cNvPr id="156" name="Shape 156"/>
          <p:cNvSpPr txBox="1">
            <a:spLocks noGrp="1"/>
          </p:cNvSpPr>
          <p:nvPr>
            <p:ph type="body" idx="1"/>
          </p:nvPr>
        </p:nvSpPr>
        <p:spPr>
          <a:xfrm>
            <a:off x="311700" y="789125"/>
            <a:ext cx="8520600" cy="3885600"/>
          </a:xfrm>
          <a:prstGeom prst="rect">
            <a:avLst/>
          </a:prstGeom>
          <a:noFill/>
          <a:ln>
            <a:noFill/>
          </a:ln>
        </p:spPr>
        <p:txBody>
          <a:bodyPr spcFirstLastPara="1" wrap="square" lIns="91425" tIns="91425" rIns="91425" bIns="91425" anchor="t" anchorCtr="0">
            <a:noAutofit/>
          </a:bodyPr>
          <a:lstStyle/>
          <a:p>
            <a:pPr marL="457200" marR="0" lvl="0" indent="-342900" algn="l" rtl="0">
              <a:lnSpc>
                <a:spcPct val="150000"/>
              </a:lnSpc>
              <a:spcBef>
                <a:spcPts val="0"/>
              </a:spcBef>
              <a:spcAft>
                <a:spcPts val="0"/>
              </a:spcAft>
              <a:buClr>
                <a:srgbClr val="EFEFEF"/>
              </a:buClr>
              <a:buSzPts val="1800"/>
              <a:buFont typeface="Arial"/>
              <a:buChar char="●"/>
            </a:pPr>
            <a:r>
              <a:rPr lang="en" dirty="0">
                <a:solidFill>
                  <a:srgbClr val="EFEFEF"/>
                </a:solidFill>
              </a:rPr>
              <a:t>Public mission</a:t>
            </a:r>
            <a:endParaRPr dirty="0">
              <a:solidFill>
                <a:srgbClr val="EFEFEF"/>
              </a:solidFill>
            </a:endParaRPr>
          </a:p>
          <a:p>
            <a:pPr marL="457200" marR="0" lvl="0" indent="-342900" algn="l" rtl="0">
              <a:lnSpc>
                <a:spcPct val="150000"/>
              </a:lnSpc>
              <a:spcBef>
                <a:spcPts val="0"/>
              </a:spcBef>
              <a:spcAft>
                <a:spcPts val="0"/>
              </a:spcAft>
              <a:buClr>
                <a:srgbClr val="EFEFEF"/>
              </a:buClr>
              <a:buSzPts val="1800"/>
              <a:buChar char="●"/>
            </a:pPr>
            <a:r>
              <a:rPr lang="en" dirty="0">
                <a:solidFill>
                  <a:srgbClr val="EFEFEF"/>
                </a:solidFill>
              </a:rPr>
              <a:t>Governance structures, budgets and funding, internal organization and cultures - all  vary</a:t>
            </a:r>
            <a:endParaRPr dirty="0">
              <a:solidFill>
                <a:srgbClr val="EFEFEF"/>
              </a:solidFill>
            </a:endParaRPr>
          </a:p>
          <a:p>
            <a:pPr marL="457200" marR="0" lvl="0" indent="-342900" algn="l" rtl="0">
              <a:lnSpc>
                <a:spcPct val="150000"/>
              </a:lnSpc>
              <a:spcBef>
                <a:spcPts val="0"/>
              </a:spcBef>
              <a:spcAft>
                <a:spcPts val="0"/>
              </a:spcAft>
              <a:buClr>
                <a:srgbClr val="EFEFEF"/>
              </a:buClr>
              <a:buSzPts val="1800"/>
              <a:buChar char="●"/>
            </a:pPr>
            <a:r>
              <a:rPr lang="en" dirty="0">
                <a:solidFill>
                  <a:srgbClr val="EFEFEF"/>
                </a:solidFill>
              </a:rPr>
              <a:t>Create/agree laws (soft, hard), manage funds, exchange ideas, produce/aggregate data, research and recommendations</a:t>
            </a:r>
            <a:endParaRPr sz="1800" b="0" i="0" u="none" strike="noStrike" cap="none" dirty="0">
              <a:solidFill>
                <a:srgbClr val="EFEFEF"/>
              </a:solidFill>
              <a:latin typeface="Arial"/>
              <a:ea typeface="Arial"/>
              <a:cs typeface="Arial"/>
              <a:sym typeface="Arial"/>
            </a:endParaRPr>
          </a:p>
          <a:p>
            <a:pPr marL="457200" marR="0" lvl="0" indent="-342900" algn="l" rtl="0">
              <a:lnSpc>
                <a:spcPct val="150000"/>
              </a:lnSpc>
              <a:spcBef>
                <a:spcPts val="0"/>
              </a:spcBef>
              <a:spcAft>
                <a:spcPts val="0"/>
              </a:spcAft>
              <a:buClr>
                <a:srgbClr val="EFEFEF"/>
              </a:buClr>
              <a:buSzPts val="1800"/>
              <a:buFont typeface="Arial"/>
              <a:buChar char="●"/>
            </a:pPr>
            <a:r>
              <a:rPr lang="en" sz="1800" b="0" i="0" u="none" strike="noStrike" cap="none" dirty="0">
                <a:solidFill>
                  <a:srgbClr val="EFEFEF"/>
                </a:solidFill>
                <a:latin typeface="Arial"/>
                <a:ea typeface="Arial"/>
                <a:cs typeface="Arial"/>
                <a:sym typeface="Arial"/>
              </a:rPr>
              <a:t>Researchers, </a:t>
            </a:r>
            <a:r>
              <a:rPr lang="en" dirty="0">
                <a:solidFill>
                  <a:srgbClr val="EFEFEF"/>
                </a:solidFill>
              </a:rPr>
              <a:t>c</a:t>
            </a:r>
            <a:r>
              <a:rPr lang="en" sz="1800" b="0" i="0" u="none" strike="noStrike" cap="none" dirty="0">
                <a:solidFill>
                  <a:srgbClr val="EFEFEF"/>
                </a:solidFill>
                <a:latin typeface="Arial"/>
                <a:ea typeface="Arial"/>
                <a:cs typeface="Arial"/>
                <a:sym typeface="Arial"/>
              </a:rPr>
              <a:t>reators and </a:t>
            </a:r>
            <a:r>
              <a:rPr lang="en" dirty="0">
                <a:solidFill>
                  <a:srgbClr val="EFEFEF"/>
                </a:solidFill>
              </a:rPr>
              <a:t>p</a:t>
            </a:r>
            <a:r>
              <a:rPr lang="en" sz="1800" b="0" i="0" u="none" strike="noStrike" cap="none" dirty="0">
                <a:solidFill>
                  <a:srgbClr val="EFEFEF"/>
                </a:solidFill>
                <a:latin typeface="Arial"/>
                <a:ea typeface="Arial"/>
                <a:cs typeface="Arial"/>
                <a:sym typeface="Arial"/>
              </a:rPr>
              <a:t>ublishers of documents, publications, data, photos, multimedia, other </a:t>
            </a:r>
            <a:r>
              <a:rPr lang="en" dirty="0">
                <a:solidFill>
                  <a:srgbClr val="EFEFEF"/>
                </a:solidFill>
              </a:rPr>
              <a:t>information products</a:t>
            </a:r>
            <a:endParaRPr sz="1800" b="0" i="0" u="none" strike="noStrike" cap="none" dirty="0">
              <a:solidFill>
                <a:srgbClr val="EFEFEF"/>
              </a:solidFill>
              <a:latin typeface="Arial"/>
              <a:ea typeface="Arial"/>
              <a:cs typeface="Arial"/>
              <a:sym typeface="Arial"/>
            </a:endParaRPr>
          </a:p>
          <a:p>
            <a:pPr marL="457200" marR="0" lvl="0" indent="-342900" algn="l" rtl="0">
              <a:lnSpc>
                <a:spcPct val="150000"/>
              </a:lnSpc>
              <a:spcBef>
                <a:spcPts val="0"/>
              </a:spcBef>
              <a:spcAft>
                <a:spcPts val="0"/>
              </a:spcAft>
              <a:buClr>
                <a:srgbClr val="EFEFEF"/>
              </a:buClr>
              <a:buSzPts val="1800"/>
              <a:buFont typeface="Arial"/>
              <a:buChar char="●"/>
            </a:pPr>
            <a:r>
              <a:rPr lang="en" dirty="0">
                <a:solidFill>
                  <a:srgbClr val="EFEFEF"/>
                </a:solidFill>
              </a:rPr>
              <a:t>Publishers and a</a:t>
            </a:r>
            <a:r>
              <a:rPr lang="en" sz="1800" b="0" i="0" u="none" strike="noStrike" cap="none" dirty="0">
                <a:solidFill>
                  <a:srgbClr val="EFEFEF"/>
                </a:solidFill>
                <a:latin typeface="Arial"/>
                <a:ea typeface="Arial"/>
                <a:cs typeface="Arial"/>
                <a:sym typeface="Arial"/>
              </a:rPr>
              <a:t>ggregators of content (often from other IGOs)</a:t>
            </a:r>
            <a:endParaRPr sz="1800" b="0" i="0" u="none" strike="noStrike" cap="none" dirty="0">
              <a:solidFill>
                <a:srgbClr val="EFEFEF"/>
              </a:solidFill>
              <a:latin typeface="Arial"/>
              <a:ea typeface="Arial"/>
              <a:cs typeface="Arial"/>
              <a:sym typeface="Arial"/>
            </a:endParaRPr>
          </a:p>
          <a:p>
            <a:pPr marL="457200" marR="0" lvl="0" indent="-342900" algn="l" rtl="0">
              <a:lnSpc>
                <a:spcPct val="150000"/>
              </a:lnSpc>
              <a:spcBef>
                <a:spcPts val="0"/>
              </a:spcBef>
              <a:spcAft>
                <a:spcPts val="0"/>
              </a:spcAft>
              <a:buClr>
                <a:srgbClr val="EFEFEF"/>
              </a:buClr>
              <a:buSzPts val="1800"/>
              <a:buFont typeface="Arial"/>
              <a:buChar char="●"/>
            </a:pPr>
            <a:r>
              <a:rPr lang="en" sz="1800" b="0" i="0" u="none" strike="noStrike" cap="none" dirty="0">
                <a:solidFill>
                  <a:srgbClr val="EFEFEF"/>
                </a:solidFill>
                <a:latin typeface="Arial"/>
                <a:ea typeface="Arial"/>
                <a:cs typeface="Arial"/>
                <a:sym typeface="Arial"/>
              </a:rPr>
              <a:t>Dissemination of information</a:t>
            </a:r>
            <a:r>
              <a:rPr lang="en-US" sz="1800" b="0" i="0" u="none" strike="noStrike" cap="none" dirty="0">
                <a:solidFill>
                  <a:srgbClr val="EFEFEF"/>
                </a:solidFill>
                <a:latin typeface="Arial"/>
                <a:ea typeface="Arial"/>
                <a:cs typeface="Arial"/>
                <a:sym typeface="Arial"/>
              </a:rPr>
              <a:t>,</a:t>
            </a:r>
            <a:r>
              <a:rPr lang="en" sz="1800" b="0" i="0" u="none" strike="noStrike" cap="none" dirty="0">
                <a:solidFill>
                  <a:srgbClr val="EFEFEF"/>
                </a:solidFill>
                <a:latin typeface="Arial"/>
                <a:ea typeface="Arial"/>
                <a:cs typeface="Arial"/>
                <a:sym typeface="Arial"/>
              </a:rPr>
              <a:t> globally</a:t>
            </a:r>
            <a:endParaRPr b="1" dirty="0">
              <a:solidFill>
                <a:srgbClr val="EFEFEF"/>
              </a:solidFill>
            </a:endParaRPr>
          </a:p>
          <a:p>
            <a:pPr marL="0" marR="0" lvl="0" indent="0" algn="l" rtl="0">
              <a:lnSpc>
                <a:spcPct val="150000"/>
              </a:lnSpc>
              <a:spcBef>
                <a:spcPts val="1600"/>
              </a:spcBef>
              <a:spcAft>
                <a:spcPts val="1600"/>
              </a:spcAft>
              <a:buNone/>
            </a:pPr>
            <a:endParaRPr b="1" dirty="0">
              <a:solidFill>
                <a:srgbClr val="EFEFE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311700" y="2164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Libraries? </a:t>
            </a:r>
            <a:endParaRPr/>
          </a:p>
        </p:txBody>
      </p:sp>
      <p:sp>
        <p:nvSpPr>
          <p:cNvPr id="162" name="Shape 162"/>
          <p:cNvSpPr txBox="1">
            <a:spLocks noGrp="1"/>
          </p:cNvSpPr>
          <p:nvPr>
            <p:ph type="body" idx="1"/>
          </p:nvPr>
        </p:nvSpPr>
        <p:spPr>
          <a:xfrm>
            <a:off x="311700" y="1000075"/>
            <a:ext cx="8520600" cy="36621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Clr>
                <a:srgbClr val="EFEFEF"/>
              </a:buClr>
              <a:buSzPts val="1800"/>
              <a:buChar char="●"/>
            </a:pPr>
            <a:r>
              <a:rPr lang="en">
                <a:solidFill>
                  <a:srgbClr val="EFEFEF"/>
                </a:solidFill>
              </a:rPr>
              <a:t>Core mission of Libraries </a:t>
            </a:r>
            <a:r>
              <a:rPr lang="en" i="1">
                <a:solidFill>
                  <a:srgbClr val="EFEFEF"/>
                </a:solidFill>
              </a:rPr>
              <a:t>(especially those who collect government information) </a:t>
            </a:r>
            <a:endParaRPr i="1">
              <a:solidFill>
                <a:srgbClr val="EFEFEF"/>
              </a:solidFill>
            </a:endParaRPr>
          </a:p>
          <a:p>
            <a:pPr marL="457200" lvl="0" indent="0" rtl="0">
              <a:spcBef>
                <a:spcPts val="0"/>
              </a:spcBef>
              <a:spcAft>
                <a:spcPts val="0"/>
              </a:spcAft>
              <a:buNone/>
            </a:pPr>
            <a:r>
              <a:rPr lang="en">
                <a:solidFill>
                  <a:srgbClr val="EFEFEF"/>
                </a:solidFill>
              </a:rPr>
              <a:t>-collect in all formats</a:t>
            </a:r>
            <a:endParaRPr>
              <a:solidFill>
                <a:srgbClr val="EFEFEF"/>
              </a:solidFill>
            </a:endParaRPr>
          </a:p>
          <a:p>
            <a:pPr marL="457200" lvl="0" indent="0" rtl="0">
              <a:spcBef>
                <a:spcPts val="0"/>
              </a:spcBef>
              <a:spcAft>
                <a:spcPts val="0"/>
              </a:spcAft>
              <a:buNone/>
            </a:pPr>
            <a:r>
              <a:rPr lang="en">
                <a:solidFill>
                  <a:srgbClr val="EFEFEF"/>
                </a:solidFill>
              </a:rPr>
              <a:t>-provide access</a:t>
            </a:r>
            <a:endParaRPr>
              <a:solidFill>
                <a:srgbClr val="EFEFEF"/>
              </a:solidFill>
            </a:endParaRPr>
          </a:p>
          <a:p>
            <a:pPr marL="457200" lvl="0" indent="0">
              <a:spcBef>
                <a:spcPts val="0"/>
              </a:spcBef>
              <a:spcAft>
                <a:spcPts val="0"/>
              </a:spcAft>
              <a:buNone/>
            </a:pPr>
            <a:r>
              <a:rPr lang="en">
                <a:solidFill>
                  <a:srgbClr val="EFEFEF"/>
                </a:solidFill>
              </a:rPr>
              <a:t>-provide instruction and support to users</a:t>
            </a:r>
            <a:endParaRPr>
              <a:solidFill>
                <a:srgbClr val="EFEFEF"/>
              </a:solidFill>
            </a:endParaRPr>
          </a:p>
          <a:p>
            <a:pPr marL="457200" lvl="0" indent="0">
              <a:spcBef>
                <a:spcPts val="0"/>
              </a:spcBef>
              <a:spcAft>
                <a:spcPts val="0"/>
              </a:spcAft>
              <a:buNone/>
            </a:pPr>
            <a:r>
              <a:rPr lang="en">
                <a:solidFill>
                  <a:srgbClr val="EFEFEF"/>
                </a:solidFill>
              </a:rPr>
              <a:t>-steward and preserve for the long-term</a:t>
            </a:r>
            <a:endParaRPr>
              <a:solidFill>
                <a:srgbClr val="EFEFEF"/>
              </a:solidFill>
            </a:endParaRPr>
          </a:p>
          <a:p>
            <a:pPr marL="457200" lvl="0" indent="0">
              <a:spcBef>
                <a:spcPts val="0"/>
              </a:spcBef>
              <a:spcAft>
                <a:spcPts val="0"/>
              </a:spcAft>
              <a:buNone/>
            </a:pPr>
            <a:r>
              <a:rPr lang="en">
                <a:solidFill>
                  <a:srgbClr val="EFEFEF"/>
                </a:solidFill>
              </a:rPr>
              <a:t>-aid in accountability and transparency of governments</a:t>
            </a:r>
            <a:endParaRPr>
              <a:solidFill>
                <a:srgbClr val="EFEFEF"/>
              </a:solidFill>
            </a:endParaRPr>
          </a:p>
          <a:p>
            <a:pPr marL="457200" lvl="0" indent="-342900">
              <a:spcBef>
                <a:spcPts val="0"/>
              </a:spcBef>
              <a:spcAft>
                <a:spcPts val="0"/>
              </a:spcAft>
              <a:buClr>
                <a:srgbClr val="EFEFEF"/>
              </a:buClr>
              <a:buSzPts val="1800"/>
              <a:buChar char="●"/>
            </a:pPr>
            <a:r>
              <a:rPr lang="en">
                <a:solidFill>
                  <a:srgbClr val="EFEFEF"/>
                </a:solidFill>
              </a:rPr>
              <a:t>Depository Libraries?!!</a:t>
            </a:r>
            <a:endParaRPr>
              <a:solidFill>
                <a:srgbClr val="EFEFEF"/>
              </a:solidFill>
            </a:endParaRPr>
          </a:p>
          <a:p>
            <a:pPr marL="457200" lvl="0" indent="-342900" rtl="0">
              <a:spcBef>
                <a:spcPts val="0"/>
              </a:spcBef>
              <a:spcAft>
                <a:spcPts val="0"/>
              </a:spcAft>
              <a:buClr>
                <a:srgbClr val="EFEFEF"/>
              </a:buClr>
              <a:buSzPts val="1800"/>
              <a:buChar char="●"/>
            </a:pPr>
            <a:r>
              <a:rPr lang="en">
                <a:solidFill>
                  <a:srgbClr val="EFEFEF"/>
                </a:solidFill>
              </a:rPr>
              <a:t>If not Libraries - who else?</a:t>
            </a:r>
            <a:endParaRPr>
              <a:solidFill>
                <a:srgbClr val="EFEFEF"/>
              </a:solidFill>
            </a:endParaRPr>
          </a:p>
          <a:p>
            <a:pPr marL="457200" lvl="0" indent="-342900">
              <a:spcBef>
                <a:spcPts val="0"/>
              </a:spcBef>
              <a:spcAft>
                <a:spcPts val="0"/>
              </a:spcAft>
              <a:buClr>
                <a:srgbClr val="EFEFEF"/>
              </a:buClr>
              <a:buSzPts val="1800"/>
              <a:buChar char="●"/>
            </a:pPr>
            <a:r>
              <a:rPr lang="en">
                <a:solidFill>
                  <a:srgbClr val="EFEFEF"/>
                </a:solidFill>
              </a:rPr>
              <a:t>[government] Information Advocates - Free State Gov Info </a:t>
            </a:r>
            <a:r>
              <a:rPr lang="en" i="1">
                <a:solidFill>
                  <a:srgbClr val="EFEFEF"/>
                </a:solidFill>
              </a:rPr>
              <a:t>“because state government information should be in the public domain - or at least use a CC license.”</a:t>
            </a:r>
            <a:endParaRPr i="1">
              <a:solidFill>
                <a:srgbClr val="EFEFE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Research and Publishing Output of IGOs</a:t>
            </a:r>
            <a:endParaRPr sz="2800" b="0" i="0" u="none" strike="noStrike" cap="none">
              <a:solidFill>
                <a:schemeClr val="dk1"/>
              </a:solidFill>
              <a:latin typeface="Arial"/>
              <a:ea typeface="Arial"/>
              <a:cs typeface="Arial"/>
              <a:sym typeface="Arial"/>
            </a:endParaRPr>
          </a:p>
        </p:txBody>
      </p:sp>
      <p:sp>
        <p:nvSpPr>
          <p:cNvPr id="168" name="Shape 168"/>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50000"/>
              </a:lnSpc>
              <a:spcBef>
                <a:spcPts val="0"/>
              </a:spcBef>
              <a:spcAft>
                <a:spcPts val="0"/>
              </a:spcAft>
              <a:buClr>
                <a:schemeClr val="lt2"/>
              </a:buClr>
              <a:buSzPts val="1800"/>
              <a:buFont typeface="Arial"/>
              <a:buNone/>
            </a:pPr>
            <a:r>
              <a:rPr lang="en" sz="1800" b="0" i="1" u="none" strike="noStrike" cap="none">
                <a:solidFill>
                  <a:srgbClr val="EFEFEF"/>
                </a:solidFill>
                <a:latin typeface="Arial"/>
                <a:ea typeface="Arial"/>
                <a:cs typeface="Arial"/>
                <a:sym typeface="Arial"/>
              </a:rPr>
              <a:t>“In toto, the IGO’s produce very large amounts of recorded information.  Its volume is generally conceded to be overwhelming, indeed stultifying.  Its general or specific value is often questioned; </a:t>
            </a:r>
            <a:r>
              <a:rPr lang="en" sz="1800" i="1" u="none" strike="noStrike" cap="none">
                <a:solidFill>
                  <a:srgbClr val="EFEFEF"/>
                </a:solidFill>
              </a:rPr>
              <a:t>information</a:t>
            </a:r>
            <a:r>
              <a:rPr lang="en" sz="1800" b="0" i="1" u="none" strike="noStrike" cap="none">
                <a:solidFill>
                  <a:srgbClr val="EFEFEF"/>
                </a:solidFill>
                <a:latin typeface="Arial"/>
                <a:ea typeface="Arial"/>
                <a:cs typeface="Arial"/>
                <a:sym typeface="Arial"/>
              </a:rPr>
              <a:t> is an unselective term. But much of it finds its way into established information bases, and it peculiarities of origin and output have long been a matter of international concern to the library world in particular, which is said to absorb some 90 percent of what is published.”</a:t>
            </a:r>
            <a:endParaRPr sz="1800" b="0" i="1" u="none" strike="noStrike" cap="none">
              <a:solidFill>
                <a:srgbClr val="EFEFEF"/>
              </a:solidFill>
              <a:latin typeface="Arial"/>
              <a:ea typeface="Arial"/>
              <a:cs typeface="Arial"/>
              <a:sym typeface="Arial"/>
            </a:endParaRPr>
          </a:p>
          <a:p>
            <a:pPr marL="0" marR="0" lvl="0" indent="0" algn="l" rtl="0">
              <a:lnSpc>
                <a:spcPct val="100000"/>
              </a:lnSpc>
              <a:spcBef>
                <a:spcPts val="1600"/>
              </a:spcBef>
              <a:spcAft>
                <a:spcPts val="1600"/>
              </a:spcAft>
              <a:buClr>
                <a:schemeClr val="lt2"/>
              </a:buClr>
              <a:buSzPts val="1800"/>
              <a:buFont typeface="Arial"/>
              <a:buNone/>
            </a:pPr>
            <a:r>
              <a:rPr lang="en" sz="1200" b="0" i="0" u="none" strike="noStrike" cap="none">
                <a:solidFill>
                  <a:srgbClr val="EFEFEF"/>
                </a:solidFill>
                <a:latin typeface="Arial"/>
                <a:ea typeface="Arial"/>
                <a:cs typeface="Arial"/>
                <a:sym typeface="Arial"/>
              </a:rPr>
              <a:t>-Theodore D. Dimitrov. 1973. Documents of International Organizations. Cited by J.J. Cherns in Peter Hajnal. 1997. International Information, Documents, Publications and Electronic Information of International Organizations. </a:t>
            </a:r>
            <a:endParaRPr sz="1200" b="0" i="0" u="none" strike="noStrike" cap="none">
              <a:solidFill>
                <a:srgbClr val="EFEFEF"/>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How are IGOs </a:t>
            </a:r>
            <a:r>
              <a:rPr lang="en" i="1"/>
              <a:t>different </a:t>
            </a:r>
            <a:r>
              <a:rPr lang="en"/>
              <a:t>from other publishers?</a:t>
            </a:r>
            <a:endParaRPr/>
          </a:p>
        </p:txBody>
      </p:sp>
      <p:sp>
        <p:nvSpPr>
          <p:cNvPr id="174" name="Shape 17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Clr>
                <a:srgbClr val="EFEFEF"/>
              </a:buClr>
              <a:buSzPts val="1800"/>
              <a:buChar char="●"/>
            </a:pPr>
            <a:r>
              <a:rPr lang="en">
                <a:solidFill>
                  <a:srgbClr val="EFEFEF"/>
                </a:solidFill>
              </a:rPr>
              <a:t>Create and “publish” variety of materials and products - legal, regulatory, statistics, books, journals, working papers, policy briefs, artistic materials, multimedia and interactive galleries, websites. </a:t>
            </a:r>
            <a:endParaRPr>
              <a:solidFill>
                <a:srgbClr val="EFEFEF"/>
              </a:solidFill>
            </a:endParaRPr>
          </a:p>
          <a:p>
            <a:pPr marL="457200" lvl="0" indent="-342900" algn="l" rtl="0">
              <a:lnSpc>
                <a:spcPct val="150000"/>
              </a:lnSpc>
              <a:spcBef>
                <a:spcPts val="0"/>
              </a:spcBef>
              <a:spcAft>
                <a:spcPts val="0"/>
              </a:spcAft>
              <a:buClr>
                <a:srgbClr val="EFEFEF"/>
              </a:buClr>
              <a:buSzPts val="1800"/>
              <a:buChar char="●"/>
            </a:pPr>
            <a:r>
              <a:rPr lang="en" i="1">
                <a:solidFill>
                  <a:srgbClr val="EFEFEF"/>
                </a:solidFill>
              </a:rPr>
              <a:t>“Government information and government information products are published, compiled or created by the government, at government expense or as required by law. This applies to all government publications, regardless of format.”</a:t>
            </a:r>
            <a:endParaRPr i="1">
              <a:solidFill>
                <a:srgbClr val="EFEFE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chemeClr val="dk1"/>
              </a:buClr>
              <a:buSzPts val="2800"/>
              <a:buFont typeface="Arial"/>
              <a:buNone/>
            </a:pPr>
            <a:r>
              <a:rPr lang="en" sz="2800" b="0" i="0" u="none" strike="noStrike" cap="none">
                <a:solidFill>
                  <a:schemeClr val="dk1"/>
                </a:solidFill>
                <a:latin typeface="Arial"/>
                <a:ea typeface="Arial"/>
                <a:cs typeface="Arial"/>
                <a:sym typeface="Arial"/>
              </a:rPr>
              <a:t>Evolutions and Tensions in IGO Publishing	</a:t>
            </a:r>
            <a:endParaRPr sz="2800" b="0" i="0" u="none" strike="noStrike" cap="none">
              <a:solidFill>
                <a:schemeClr val="dk1"/>
              </a:solidFill>
              <a:latin typeface="Arial"/>
              <a:ea typeface="Arial"/>
              <a:cs typeface="Arial"/>
              <a:sym typeface="Arial"/>
            </a:endParaRPr>
          </a:p>
        </p:txBody>
      </p:sp>
      <p:sp>
        <p:nvSpPr>
          <p:cNvPr id="180" name="Shape 180"/>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600"/>
              </a:spcBef>
              <a:spcAft>
                <a:spcPts val="0"/>
              </a:spcAft>
              <a:buClr>
                <a:schemeClr val="lt2"/>
              </a:buClr>
              <a:buSzPts val="1800"/>
              <a:buFont typeface="Arial"/>
              <a:buNone/>
            </a:pPr>
            <a:r>
              <a:rPr lang="en" sz="2000" b="0" i="0" u="none" strike="noStrike" cap="none" dirty="0">
                <a:solidFill>
                  <a:srgbClr val="EFEFEF"/>
                </a:solidFill>
                <a:latin typeface="Arial"/>
                <a:ea typeface="Arial"/>
                <a:cs typeface="Arial"/>
                <a:sym typeface="Arial"/>
              </a:rPr>
              <a:t>Reacting to Change:</a:t>
            </a:r>
            <a:r>
              <a:rPr lang="en" sz="2000" dirty="0">
                <a:solidFill>
                  <a:srgbClr val="EFEFEF"/>
                </a:solidFill>
              </a:rPr>
              <a:t> </a:t>
            </a:r>
            <a:endParaRPr sz="2000" dirty="0">
              <a:solidFill>
                <a:srgbClr val="EFEFEF"/>
              </a:solidFill>
            </a:endParaRPr>
          </a:p>
          <a:p>
            <a:pPr marL="457200" marR="0" lvl="0" indent="-355600" algn="l" rtl="0">
              <a:lnSpc>
                <a:spcPct val="115000"/>
              </a:lnSpc>
              <a:spcBef>
                <a:spcPts val="1600"/>
              </a:spcBef>
              <a:spcAft>
                <a:spcPts val="0"/>
              </a:spcAft>
              <a:buClr>
                <a:srgbClr val="EFEFEF"/>
              </a:buClr>
              <a:buSzPts val="2000"/>
              <a:buChar char="●"/>
            </a:pPr>
            <a:r>
              <a:rPr lang="en" sz="2000" dirty="0">
                <a:solidFill>
                  <a:srgbClr val="EFEFEF"/>
                </a:solidFill>
              </a:rPr>
              <a:t>Transition from print to born digital</a:t>
            </a:r>
            <a:endParaRPr sz="2000" dirty="0">
              <a:solidFill>
                <a:srgbClr val="EFEFEF"/>
              </a:solidFill>
            </a:endParaRPr>
          </a:p>
          <a:p>
            <a:pPr marL="457200" marR="0" lvl="0" indent="-355600" algn="l" rtl="0">
              <a:lnSpc>
                <a:spcPct val="115000"/>
              </a:lnSpc>
              <a:spcBef>
                <a:spcPts val="0"/>
              </a:spcBef>
              <a:spcAft>
                <a:spcPts val="0"/>
              </a:spcAft>
              <a:buClr>
                <a:srgbClr val="EFEFEF"/>
              </a:buClr>
              <a:buSzPts val="2000"/>
              <a:buChar char="●"/>
            </a:pPr>
            <a:r>
              <a:rPr lang="en" sz="2000" dirty="0">
                <a:solidFill>
                  <a:srgbClr val="EFEFEF"/>
                </a:solidFill>
              </a:rPr>
              <a:t>Depository Programmes ceased </a:t>
            </a:r>
            <a:endParaRPr sz="2000" dirty="0">
              <a:solidFill>
                <a:srgbClr val="EFEFEF"/>
              </a:solidFill>
            </a:endParaRPr>
          </a:p>
          <a:p>
            <a:pPr marL="457200" marR="0" lvl="0" indent="-355600" algn="l" rtl="0">
              <a:lnSpc>
                <a:spcPct val="115000"/>
              </a:lnSpc>
              <a:spcBef>
                <a:spcPts val="0"/>
              </a:spcBef>
              <a:spcAft>
                <a:spcPts val="0"/>
              </a:spcAft>
              <a:buClr>
                <a:srgbClr val="EFEFEF"/>
              </a:buClr>
              <a:buSzPts val="2000"/>
              <a:buChar char="●"/>
            </a:pPr>
            <a:r>
              <a:rPr lang="en" sz="2000" dirty="0">
                <a:solidFill>
                  <a:srgbClr val="EFEFEF"/>
                </a:solidFill>
              </a:rPr>
              <a:t>Budgetary Pressures: “cost recovery”, fee vs. free vs. freemium</a:t>
            </a:r>
            <a:endParaRPr sz="2000" dirty="0">
              <a:solidFill>
                <a:srgbClr val="EFEFEF"/>
              </a:solidFill>
            </a:endParaRPr>
          </a:p>
          <a:p>
            <a:pPr marL="0" marR="0" lvl="0" indent="0" algn="l" rtl="0">
              <a:lnSpc>
                <a:spcPct val="115000"/>
              </a:lnSpc>
              <a:spcBef>
                <a:spcPts val="1600"/>
              </a:spcBef>
              <a:spcAft>
                <a:spcPts val="0"/>
              </a:spcAft>
              <a:buClr>
                <a:schemeClr val="lt2"/>
              </a:buClr>
              <a:buSzPts val="1800"/>
              <a:buFont typeface="Arial"/>
              <a:buNone/>
            </a:pPr>
            <a:r>
              <a:rPr lang="en" sz="2000" b="0" i="0" u="none" strike="noStrike" cap="none" dirty="0">
                <a:solidFill>
                  <a:srgbClr val="EFEFEF"/>
                </a:solidFill>
                <a:latin typeface="Arial"/>
                <a:ea typeface="Arial"/>
                <a:cs typeface="Arial"/>
                <a:sym typeface="Arial"/>
              </a:rPr>
              <a:t>In-House or Outsourced: Vendors vs Direct Sales</a:t>
            </a:r>
            <a:endParaRPr dirty="0"/>
          </a:p>
          <a:p>
            <a:pPr marL="0" marR="0" lvl="0" indent="0" algn="l" rtl="0">
              <a:lnSpc>
                <a:spcPct val="115000"/>
              </a:lnSpc>
              <a:spcBef>
                <a:spcPts val="1600"/>
              </a:spcBef>
              <a:spcAft>
                <a:spcPts val="0"/>
              </a:spcAft>
              <a:buClr>
                <a:schemeClr val="lt2"/>
              </a:buClr>
              <a:buSzPts val="1800"/>
              <a:buFont typeface="Arial"/>
              <a:buNone/>
            </a:pPr>
            <a:r>
              <a:rPr lang="en" sz="2000" i="0" u="none" strike="noStrike" cap="none" dirty="0">
                <a:solidFill>
                  <a:srgbClr val="EFEFEF"/>
                </a:solidFill>
              </a:rPr>
              <a:t>Outputs and Impacts: Production vs. Dissemination vs. Distribution</a:t>
            </a:r>
            <a:endParaRPr sz="2000" i="0" u="none" strike="noStrike" cap="none" dirty="0">
              <a:solidFill>
                <a:srgbClr val="EFEFEF"/>
              </a:solidFill>
            </a:endParaRPr>
          </a:p>
          <a:p>
            <a:pPr marL="0" marR="0" lvl="0" indent="0" algn="l" rtl="0">
              <a:lnSpc>
                <a:spcPct val="115000"/>
              </a:lnSpc>
              <a:spcBef>
                <a:spcPts val="1600"/>
              </a:spcBef>
              <a:spcAft>
                <a:spcPts val="0"/>
              </a:spcAft>
              <a:buClr>
                <a:schemeClr val="lt2"/>
              </a:buClr>
              <a:buSzPts val="1800"/>
              <a:buFont typeface="Arial"/>
              <a:buNone/>
            </a:pPr>
            <a:r>
              <a:rPr lang="en" sz="2000" i="0" u="none" strike="noStrike" cap="none" dirty="0">
                <a:solidFill>
                  <a:srgbClr val="EFEFEF"/>
                </a:solidFill>
              </a:rPr>
              <a:t>Authorship vs. Partnership</a:t>
            </a:r>
            <a:endParaRPr sz="2000" i="0" u="none" strike="noStrike" cap="none" dirty="0">
              <a:solidFill>
                <a:srgbClr val="EFEFEF"/>
              </a:solidFill>
            </a:endParaRPr>
          </a:p>
          <a:p>
            <a:pPr marL="0" marR="0" lvl="0" indent="0" algn="l" rtl="0">
              <a:lnSpc>
                <a:spcPct val="115000"/>
              </a:lnSpc>
              <a:spcBef>
                <a:spcPts val="1600"/>
              </a:spcBef>
              <a:spcAft>
                <a:spcPts val="0"/>
              </a:spcAft>
              <a:buClr>
                <a:schemeClr val="lt2"/>
              </a:buClr>
              <a:buSzPts val="1800"/>
              <a:buFont typeface="Arial"/>
              <a:buNone/>
            </a:pPr>
            <a:endParaRPr dirty="0"/>
          </a:p>
          <a:p>
            <a:pPr marL="0" marR="0" lvl="0" indent="0" algn="l" rtl="0">
              <a:lnSpc>
                <a:spcPct val="115000"/>
              </a:lnSpc>
              <a:spcBef>
                <a:spcPts val="1600"/>
              </a:spcBef>
              <a:spcAft>
                <a:spcPts val="0"/>
              </a:spcAft>
              <a:buClr>
                <a:schemeClr val="lt2"/>
              </a:buClr>
              <a:buSzPts val="1800"/>
              <a:buFont typeface="Arial"/>
              <a:buNone/>
            </a:pPr>
            <a:r>
              <a:rPr lang="en" sz="2000" i="0" u="none" strike="noStrike" cap="none" dirty="0">
                <a:solidFill>
                  <a:srgbClr val="EFEFEF"/>
                </a:solidFill>
              </a:rPr>
              <a:t>In-House or Outsourced (1): In-House Publishing or Added Extra?</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IGO Publishing and Impact on Library Collections</a:t>
            </a:r>
            <a:endParaRPr/>
          </a:p>
        </p:txBody>
      </p:sp>
      <p:sp>
        <p:nvSpPr>
          <p:cNvPr id="186" name="Shape 186"/>
          <p:cNvSpPr txBox="1">
            <a:spLocks noGrp="1"/>
          </p:cNvSpPr>
          <p:nvPr>
            <p:ph type="body" idx="1"/>
          </p:nvPr>
        </p:nvSpPr>
        <p:spPr>
          <a:xfrm>
            <a:off x="311700" y="1152475"/>
            <a:ext cx="8520600" cy="3737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solidFill>
                  <a:srgbClr val="EFEFEF"/>
                </a:solidFill>
              </a:rPr>
              <a:t>Practical Questions</a:t>
            </a:r>
            <a:endParaRPr dirty="0">
              <a:solidFill>
                <a:srgbClr val="EFEFEF"/>
              </a:solidFill>
            </a:endParaRPr>
          </a:p>
          <a:p>
            <a:pPr marL="457200" lvl="0" indent="-342900" rtl="0">
              <a:spcBef>
                <a:spcPts val="0"/>
              </a:spcBef>
              <a:spcAft>
                <a:spcPts val="0"/>
              </a:spcAft>
              <a:buClr>
                <a:srgbClr val="EFEFEF"/>
              </a:buClr>
              <a:buSzPts val="1800"/>
              <a:buChar char="●"/>
            </a:pPr>
            <a:r>
              <a:rPr lang="en" dirty="0">
                <a:solidFill>
                  <a:srgbClr val="EFEFEF"/>
                </a:solidFill>
              </a:rPr>
              <a:t>Collection development and management disrupted by online/born digital - how do we manage the vastness of information, in a rapid</a:t>
            </a:r>
            <a:r>
              <a:rPr lang="en-US" dirty="0" err="1">
                <a:solidFill>
                  <a:srgbClr val="EFEFEF"/>
                </a:solidFill>
              </a:rPr>
              <a:t>ly</a:t>
            </a:r>
            <a:r>
              <a:rPr lang="en" dirty="0">
                <a:solidFill>
                  <a:srgbClr val="EFEFEF"/>
                </a:solidFill>
              </a:rPr>
              <a:t> changing web environment, with a lot of rights issues?</a:t>
            </a:r>
            <a:endParaRPr dirty="0">
              <a:solidFill>
                <a:srgbClr val="EFEFEF"/>
              </a:solidFill>
            </a:endParaRPr>
          </a:p>
          <a:p>
            <a:pPr marL="457200" lvl="0" indent="-342900" rtl="0">
              <a:spcBef>
                <a:spcPts val="0"/>
              </a:spcBef>
              <a:spcAft>
                <a:spcPts val="0"/>
              </a:spcAft>
              <a:buClr>
                <a:srgbClr val="EFEFEF"/>
              </a:buClr>
              <a:buSzPts val="1800"/>
              <a:buChar char="●"/>
            </a:pPr>
            <a:r>
              <a:rPr lang="en" dirty="0">
                <a:solidFill>
                  <a:srgbClr val="EFEFEF"/>
                </a:solidFill>
              </a:rPr>
              <a:t>And how to ensure future access?</a:t>
            </a:r>
            <a:endParaRPr dirty="0">
              <a:solidFill>
                <a:srgbClr val="EFEFEF"/>
              </a:solidFill>
            </a:endParaRPr>
          </a:p>
          <a:p>
            <a:pPr marL="457200" lvl="0" indent="-342900">
              <a:spcBef>
                <a:spcPts val="0"/>
              </a:spcBef>
              <a:spcAft>
                <a:spcPts val="0"/>
              </a:spcAft>
              <a:buClr>
                <a:srgbClr val="EFEFEF"/>
              </a:buClr>
              <a:buSzPts val="1800"/>
              <a:buChar char="●"/>
            </a:pPr>
            <a:r>
              <a:rPr lang="en" dirty="0">
                <a:solidFill>
                  <a:srgbClr val="EFEFEF"/>
                </a:solidFill>
              </a:rPr>
              <a:t>Information only for those who can pay subscriptions? </a:t>
            </a:r>
            <a:endParaRPr dirty="0">
              <a:solidFill>
                <a:srgbClr val="EFEFEF"/>
              </a:solidFill>
            </a:endParaRPr>
          </a:p>
          <a:p>
            <a:pPr marL="0" lvl="0" indent="0">
              <a:spcBef>
                <a:spcPts val="0"/>
              </a:spcBef>
              <a:spcAft>
                <a:spcPts val="0"/>
              </a:spcAft>
              <a:buNone/>
            </a:pPr>
            <a:br>
              <a:rPr lang="en" dirty="0">
                <a:solidFill>
                  <a:srgbClr val="EFEFEF"/>
                </a:solidFill>
              </a:rPr>
            </a:br>
            <a:r>
              <a:rPr lang="en" dirty="0">
                <a:solidFill>
                  <a:srgbClr val="EFEFEF"/>
                </a:solidFill>
              </a:rPr>
              <a:t>Political Questions</a:t>
            </a:r>
            <a:endParaRPr dirty="0">
              <a:solidFill>
                <a:srgbClr val="EFEFEF"/>
              </a:solidFill>
            </a:endParaRPr>
          </a:p>
          <a:p>
            <a:pPr marL="457200" lvl="0" indent="-342900">
              <a:spcBef>
                <a:spcPts val="0"/>
              </a:spcBef>
              <a:spcAft>
                <a:spcPts val="0"/>
              </a:spcAft>
              <a:buClr>
                <a:srgbClr val="EFEFEF"/>
              </a:buClr>
              <a:buSzPts val="1800"/>
              <a:buChar char="●"/>
            </a:pPr>
            <a:r>
              <a:rPr lang="en" dirty="0">
                <a:solidFill>
                  <a:srgbClr val="EFEFEF"/>
                </a:solidFill>
              </a:rPr>
              <a:t>Who is getting the full picture?</a:t>
            </a:r>
            <a:endParaRPr dirty="0">
              <a:solidFill>
                <a:srgbClr val="EFEFEF"/>
              </a:solidFill>
            </a:endParaRPr>
          </a:p>
          <a:p>
            <a:pPr marL="457200" lvl="0" indent="-342900">
              <a:spcBef>
                <a:spcPts val="0"/>
              </a:spcBef>
              <a:spcAft>
                <a:spcPts val="0"/>
              </a:spcAft>
              <a:buClr>
                <a:srgbClr val="EFEFEF"/>
              </a:buClr>
              <a:buSzPts val="1800"/>
              <a:buChar char="●"/>
            </a:pPr>
            <a:r>
              <a:rPr lang="en" dirty="0">
                <a:solidFill>
                  <a:srgbClr val="EFEFEF"/>
                </a:solidFill>
              </a:rPr>
              <a:t>How to guarantee accountability?</a:t>
            </a:r>
            <a:endParaRPr dirty="0">
              <a:solidFill>
                <a:srgbClr val="EFEFEF"/>
              </a:solidFill>
            </a:endParaRPr>
          </a:p>
          <a:p>
            <a:pPr marL="0" lvl="0" indent="0">
              <a:spcBef>
                <a:spcPts val="0"/>
              </a:spcBef>
              <a:spcAft>
                <a:spcPts val="0"/>
              </a:spcAft>
              <a:buNone/>
            </a:pPr>
            <a:endParaRPr dirty="0">
              <a:solidFill>
                <a:srgbClr val="EFEFEF"/>
              </a:solidFill>
            </a:endParaRPr>
          </a:p>
          <a:p>
            <a:pPr marL="0" lvl="0" indent="0">
              <a:spcBef>
                <a:spcPts val="0"/>
              </a:spcBef>
              <a:spcAft>
                <a:spcPts val="0"/>
              </a:spcAft>
              <a:buNone/>
            </a:pPr>
            <a:endParaRPr dirty="0">
              <a:solidFill>
                <a:srgbClr val="EFEFEF"/>
              </a:solidFill>
            </a:endParaRPr>
          </a:p>
          <a:p>
            <a:pPr marL="0" lvl="0" indent="0">
              <a:spcBef>
                <a:spcPts val="0"/>
              </a:spcBef>
              <a:spcAft>
                <a:spcPts val="0"/>
              </a:spcAft>
              <a:buNone/>
            </a:pPr>
            <a:endParaRPr dirty="0"/>
          </a:p>
          <a:p>
            <a:pPr marL="0" lvl="0" indent="0">
              <a:spcBef>
                <a:spcPts val="0"/>
              </a:spcBef>
              <a:spcAft>
                <a:spcPts val="0"/>
              </a:spcAft>
              <a:buNone/>
            </a:pPr>
            <a:endParaRPr dirty="0"/>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ck">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TotalTime>
  <Words>5811</Words>
  <Application>Microsoft Office PowerPoint</Application>
  <PresentationFormat>On-screen Show (16:9)</PresentationFormat>
  <Paragraphs>653</Paragraphs>
  <Slides>33</Slides>
  <Notes>33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Arial</vt:lpstr>
      <vt:lpstr>Calibri</vt:lpstr>
      <vt:lpstr>Merriweather Sans</vt:lpstr>
      <vt:lpstr>Source Sans Pro</vt:lpstr>
      <vt:lpstr>Simple Dark</vt:lpstr>
      <vt:lpstr>Black</vt:lpstr>
      <vt:lpstr>Open Licensing for the Public Good</vt:lpstr>
      <vt:lpstr>Agenda</vt:lpstr>
      <vt:lpstr>What is an IGO? </vt:lpstr>
      <vt:lpstr>Characteristics of IGOs</vt:lpstr>
      <vt:lpstr>Why Libraries? </vt:lpstr>
      <vt:lpstr>Research and Publishing Output of IGOs</vt:lpstr>
      <vt:lpstr>How are IGOs different from other publishers?</vt:lpstr>
      <vt:lpstr>Evolutions and Tensions in IGO Publishing </vt:lpstr>
      <vt:lpstr>IGO Publishing and Impact on Library Collections</vt:lpstr>
      <vt:lpstr>PowerPoint Presentation</vt:lpstr>
      <vt:lpstr>The Case for IGO Leadership</vt:lpstr>
      <vt:lpstr>Research Project: IGO Publishing Models  and use of CC  </vt:lpstr>
      <vt:lpstr>UNESCO’s Definition of Open Access</vt:lpstr>
      <vt:lpstr>IFLA’s Definition of Open Access</vt:lpstr>
      <vt:lpstr>CC IGO Licenses</vt:lpstr>
      <vt:lpstr>And those who are already leading?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Particular Challenges</vt:lpstr>
      <vt:lpstr>In an ideal world… </vt:lpstr>
      <vt:lpstr>Recommendations</vt:lpstr>
      <vt:lpstr>Further Reading and Information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Licensing for the Public Good</dc:title>
  <dc:creator>Stephen Wyber</dc:creator>
  <cp:lastModifiedBy>Stephen Wyber</cp:lastModifiedBy>
  <cp:revision>12</cp:revision>
  <dcterms:modified xsi:type="dcterms:W3CDTF">2018-04-15T12:22:33Z</dcterms:modified>
</cp:coreProperties>
</file>