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98" r:id="rId3"/>
    <p:sldId id="299" r:id="rId4"/>
    <p:sldId id="300" r:id="rId5"/>
    <p:sldId id="302" r:id="rId6"/>
    <p:sldId id="301" r:id="rId7"/>
    <p:sldId id="303" r:id="rId8"/>
    <p:sldId id="304"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307" r:id="rId32"/>
    <p:sldId id="308" r:id="rId33"/>
    <p:sldId id="286" r:id="rId34"/>
    <p:sldId id="287" r:id="rId35"/>
    <p:sldId id="288" r:id="rId36"/>
    <p:sldId id="289" r:id="rId37"/>
    <p:sldId id="290" r:id="rId38"/>
    <p:sldId id="291" r:id="rId39"/>
    <p:sldId id="292" r:id="rId40"/>
    <p:sldId id="305" r:id="rId41"/>
    <p:sldId id="294" r:id="rId42"/>
    <p:sldId id="295" r:id="rId43"/>
    <p:sldId id="296" r:id="rId44"/>
    <p:sldId id="30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Garrido" initials="MG" lastIdx="1" clrIdx="0">
    <p:extLst/>
  </p:cmAuthor>
  <p:cmAuthor id="2" name="Maria Garrido" initials="MG [2]" lastIdx="1" clrIdx="1">
    <p:extLst/>
  </p:cmAuthor>
  <p:cmAuthor id="3" name="Maria Garrido" initials="MG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4F0"/>
    <a:srgbClr val="80BD7D"/>
    <a:srgbClr val="FF8265"/>
    <a:srgbClr val="E3DED8"/>
    <a:srgbClr val="DFD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46"/>
    <p:restoredTop sz="82688" autoAdjust="0"/>
  </p:normalViewPr>
  <p:slideViewPr>
    <p:cSldViewPr snapToObjects="1" showGuides="1">
      <p:cViewPr varScale="1">
        <p:scale>
          <a:sx n="56" d="100"/>
          <a:sy n="56" d="100"/>
        </p:scale>
        <p:origin x="540" y="6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7-09-20T10:20:04.095"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09-20T10:19:24.483" idx="1">
    <p:pos x="10" y="10"/>
    <p:text>The notes are great but I don't think I will cover all that information. I will just give a brief summary of the methodology for selecting indicators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309CE-E317-41DB-9274-BA48097265C1}" type="datetimeFigureOut">
              <a:rPr lang="en-GB" smtClean="0"/>
              <a:t>21/09/2017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96865-7556-4278-A194-62B3C31B3A52}" type="slidenum">
              <a:rPr lang="en-GB" smtClean="0"/>
              <a:t>‹#›</a:t>
            </a:fld>
            <a:endParaRPr lang="en-GB"/>
          </a:p>
        </p:txBody>
      </p:sp>
    </p:spTree>
    <p:extLst>
      <p:ext uri="{BB962C8B-B14F-4D97-AF65-F5344CB8AC3E}">
        <p14:creationId xmlns:p14="http://schemas.microsoft.com/office/powerpoint/2010/main" val="145914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296865-7556-4278-A194-62B3C31B3A52}" type="slidenum">
              <a:rPr lang="en-GB" smtClean="0"/>
              <a:t>1</a:t>
            </a:fld>
            <a:endParaRPr lang="en-GB"/>
          </a:p>
        </p:txBody>
      </p:sp>
    </p:spTree>
    <p:extLst>
      <p:ext uri="{BB962C8B-B14F-4D97-AF65-F5344CB8AC3E}">
        <p14:creationId xmlns:p14="http://schemas.microsoft.com/office/powerpoint/2010/main" val="1002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 further four areas of library strength are featured in the SDGs:</a:t>
            </a:r>
          </a:p>
          <a:p>
            <a:endParaRPr lang="en-GB" dirty="0"/>
          </a:p>
          <a:p>
            <a:r>
              <a:rPr lang="en-GB" dirty="0"/>
              <a:t>There is an ambitious target for youth literacy under SDG 4. Libraries have a major role to play here, especially when local education systems are underfunded and underperforming, or where young people need additional support. We know from OECD figures that reading outside of school is associated with up to a year’s advance in literacy skills over those children who do not read. </a:t>
            </a:r>
          </a:p>
          <a:p>
            <a:endParaRPr lang="en-GB" dirty="0"/>
          </a:p>
          <a:p>
            <a:r>
              <a:rPr lang="en-GB" dirty="0"/>
              <a:t>There is SDG 9, which highlights both innovation and Internet access. Here too, libraries have a key role in providing safe and free access, with the support necessary to help those who may be uncomfortable online to get the best out of the web. 7M adults a year in Europe go online for the first time in libraries. </a:t>
            </a:r>
          </a:p>
          <a:p>
            <a:endParaRPr lang="en-GB" dirty="0"/>
          </a:p>
          <a:p>
            <a:r>
              <a:rPr lang="en-GB" dirty="0"/>
              <a:t>SDG 11 focuses on cultural heritage as a means of building sustainable cities and communities, calling on governments to invest in effective safeguarding activities. As IFLA has underlined, libraries have a core role in both preserving our past, and in making it accessible to communities.</a:t>
            </a:r>
          </a:p>
          <a:p>
            <a:endParaRPr lang="en-GB" dirty="0"/>
          </a:p>
          <a:p>
            <a:r>
              <a:rPr lang="en-GB" dirty="0"/>
              <a:t>SDG 17, which covers many enabling factors of development, underlines the need to enhance the uses of ICTs. IFLA’s statement on digital literacy, released during WLIC, not only stresses the importance of this goal, but also sets out many examples of how libraries are delivering this. </a:t>
            </a:r>
          </a:p>
        </p:txBody>
      </p:sp>
      <p:sp>
        <p:nvSpPr>
          <p:cNvPr id="4" name="Slide Number Placeholder 3"/>
          <p:cNvSpPr>
            <a:spLocks noGrp="1"/>
          </p:cNvSpPr>
          <p:nvPr>
            <p:ph type="sldNum" sz="quarter" idx="10"/>
          </p:nvPr>
        </p:nvSpPr>
        <p:spPr/>
        <p:txBody>
          <a:bodyPr/>
          <a:lstStyle/>
          <a:p>
            <a:fld id="{975816A5-A100-4B0A-9AB1-2F9330BC094A}" type="slidenum">
              <a:rPr lang="en-GB" smtClean="0"/>
              <a:t>10</a:t>
            </a:fld>
            <a:endParaRPr lang="en-GB"/>
          </a:p>
        </p:txBody>
      </p:sp>
    </p:spTree>
    <p:extLst>
      <p:ext uri="{BB962C8B-B14F-4D97-AF65-F5344CB8AC3E}">
        <p14:creationId xmlns:p14="http://schemas.microsoft.com/office/powerpoint/2010/main" val="208778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 course these are only a few of the ways in which library objectives and activities align with those set out by governments two years ago.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alignment is important, as it means that the SDGs are not only an affirmation of what libraries are doing, but an opportunity. They give us the structure, and the language, to make the case for well supported libraries as partners for development.</a:t>
            </a:r>
          </a:p>
          <a:p>
            <a:endParaRPr lang="en-GB" dirty="0"/>
          </a:p>
          <a:p>
            <a:r>
              <a:rPr lang="en-GB" dirty="0"/>
              <a:t>Many of you will be involved in the International Advocacy Programme, which is working to build the capacity of the library field to make its voice heard in decision-making processes.  You are doing amazing things to make the case locally, and nationally, for libraries. </a:t>
            </a:r>
          </a:p>
          <a:p>
            <a:endParaRPr lang="en-GB" dirty="0"/>
          </a:p>
          <a:p>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11</a:t>
            </a:fld>
            <a:endParaRPr lang="en-GB"/>
          </a:p>
        </p:txBody>
      </p:sp>
    </p:spTree>
    <p:extLst>
      <p:ext uri="{BB962C8B-B14F-4D97-AF65-F5344CB8AC3E}">
        <p14:creationId xmlns:p14="http://schemas.microsoft.com/office/powerpoint/2010/main" val="794756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At the global level, IFLA has worked in partnership with the Technology &amp; Social Change Group at the University of Washington Information School (TASCHA) to produce the Development and Access to Information Report. </a:t>
            </a:r>
          </a:p>
          <a:p>
            <a:endParaRPr lang="en-GB" dirty="0"/>
          </a:p>
          <a:p>
            <a:r>
              <a:rPr lang="en-GB" dirty="0"/>
              <a:t>This will be published annually, around the time of the High Level Political Forum of the United Nations, the key event each year for monitoring progress towards the SDGs. It delivers on a specific commitment made in the Lyon Declaration.</a:t>
            </a:r>
          </a:p>
          <a:p>
            <a:endParaRPr lang="en-GB" dirty="0"/>
          </a:p>
          <a:p>
            <a:r>
              <a:rPr lang="en-GB" dirty="0"/>
              <a:t>The first edition was launched on 17 July 2017 in New York. </a:t>
            </a:r>
          </a:p>
          <a:p>
            <a:endParaRPr lang="en-GB" dirty="0"/>
          </a:p>
          <a:p>
            <a:r>
              <a:rPr lang="en-GB" dirty="0"/>
              <a:t>It brings together statistical analysis of the key factors underpinning meaningful access to information, provides evidence of the impact of access to information on different aspects of development, and discusses the particular contribution that libraries can make. As time passes, it will be possible to track the steps countries are making towards delivering access to information this as part of the United Nations 2030 Agenda.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12</a:t>
            </a:fld>
            <a:endParaRPr lang="en-GB"/>
          </a:p>
        </p:txBody>
      </p:sp>
    </p:spTree>
    <p:extLst>
      <p:ext uri="{BB962C8B-B14F-4D97-AF65-F5344CB8AC3E}">
        <p14:creationId xmlns:p14="http://schemas.microsoft.com/office/powerpoint/2010/main" val="274531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As for the message the DA2I report is looking to send, the key is in the title – there can be no sustainable development without access to information. </a:t>
            </a:r>
          </a:p>
          <a:p>
            <a:endParaRPr lang="en-GB" dirty="0"/>
          </a:p>
          <a:p>
            <a:r>
              <a:rPr lang="en-GB" dirty="0"/>
              <a:t>The title deliberately does not refer to libraries, partly because it is ‘access to information’ that appears in the SDGs, partly because this can be a more effective way of convincing politicians to act. While some may naturally warm to libraries, others care more about agricultural extension services, public health information, smarter decision-making in government, skills and training, smart cities, and individual autonomy. </a:t>
            </a:r>
          </a:p>
          <a:p>
            <a:endParaRPr lang="en-GB" dirty="0"/>
          </a:p>
          <a:p>
            <a:r>
              <a:rPr lang="en-GB" dirty="0"/>
              <a:t>Yet these are all services that libraries help provide. By focusing first on the challenges, and things that will interest politicians, it is then possible to get them focused on libraries as a key delivery partner. </a:t>
            </a:r>
          </a:p>
          <a:p>
            <a:endParaRPr lang="en-GB" dirty="0"/>
          </a:p>
          <a:p>
            <a:r>
              <a:rPr lang="en-GB" dirty="0"/>
              <a:t>In other words, the report establishes the problem – inadequate access to information means lost productivity, poor decisions, ill-health and inequality, and so failure to meet the SDGs – and then offers a solution – libraries. These have a unique potential to overcome challenges given their expertise, trusted nature, and strong knowledge of the needs of their communities. As long as they have the right support from their governments.</a:t>
            </a:r>
          </a:p>
          <a:p>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13</a:t>
            </a:fld>
            <a:endParaRPr lang="en-GB"/>
          </a:p>
        </p:txBody>
      </p:sp>
    </p:spTree>
    <p:extLst>
      <p:ext uri="{BB962C8B-B14F-4D97-AF65-F5344CB8AC3E}">
        <p14:creationId xmlns:p14="http://schemas.microsoft.com/office/powerpoint/2010/main" val="11435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To do this, the report provides a solid research base designed to </a:t>
            </a:r>
            <a:r>
              <a:rPr lang="en-GB" dirty="0"/>
              <a:t>draw the attention of UN member states, intergovernmental organizations, funders, civil society groups and other stakeholders working in development including influential NGOs, and the library community itself, to the invaluable contribution information access makes to development across the board. </a:t>
            </a:r>
          </a:p>
          <a:p>
            <a:endParaRPr lang="en-GB" dirty="0"/>
          </a:p>
          <a:p>
            <a:r>
              <a:rPr lang="en-GB" dirty="0"/>
              <a:t>In order to accomplish this, this report: </a:t>
            </a:r>
          </a:p>
          <a:p>
            <a:pPr marL="171450" indent="-171450">
              <a:buFont typeface="Arial" panose="020B0604020202020204" pitchFamily="34" charset="0"/>
              <a:buChar char="•"/>
            </a:pPr>
            <a:r>
              <a:rPr lang="en-GB" dirty="0"/>
              <a:t>Establishes a baseline of access to information indicators to track progress over the lifespan of the SDGs Agenda (2015-2030).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Highlights how libraries are well placed to support achievement of all of the </a:t>
            </a:r>
            <a:r>
              <a:rPr lang="en-GB" dirty="0" err="1"/>
              <a:t>the</a:t>
            </a:r>
            <a:r>
              <a:rPr lang="en-GB" dirty="0"/>
              <a:t> SDGs through access to information, raising the visibility of sector with external partners, and making it easier to form partnerships at a national level. It stresses the particular role of our institutions for minority groups. </a:t>
            </a:r>
          </a:p>
          <a:p>
            <a:pPr marL="171450" indent="-171450">
              <a:buFont typeface="Arial" panose="020B0604020202020204" pitchFamily="34" charset="0"/>
              <a:buChar char="•"/>
            </a:pPr>
            <a:r>
              <a:rPr lang="en-GB" dirty="0"/>
              <a:t>Examines the different ways in which access to information and libraries are contributing to advancing the SDGs, focusing specifically on the priority areas identified by the High Level Political Forum each year. </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5B821F-426F-40D6-B35B-60F66471AE6D}" type="slidenum">
              <a:rPr lang="en-GB" smtClean="0"/>
              <a:t>14</a:t>
            </a:fld>
            <a:endParaRPr lang="en-GB"/>
          </a:p>
        </p:txBody>
      </p:sp>
    </p:spTree>
    <p:extLst>
      <p:ext uri="{BB962C8B-B14F-4D97-AF65-F5344CB8AC3E}">
        <p14:creationId xmlns:p14="http://schemas.microsoft.com/office/powerpoint/2010/main" val="1957387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It is important to remember that, as set out in the Lyon Declaration, access is more than just finding or reading a book. For the Development and Access to Information (DA2I) project, access to information is defined as:</a:t>
            </a:r>
          </a:p>
          <a:p>
            <a:endParaRPr lang="en-GB" dirty="0"/>
          </a:p>
          <a:p>
            <a:r>
              <a:rPr lang="en-GB" i="1" dirty="0"/>
              <a:t>The rights and capacity to use, create, and share information in ways that are meaningful to each individual, community, or organisation. </a:t>
            </a:r>
          </a:p>
          <a:p>
            <a:endParaRPr lang="en-GB" i="1" dirty="0"/>
          </a:p>
          <a:p>
            <a:r>
              <a:rPr lang="en-GB" dirty="0"/>
              <a:t>While the value of information access has been demonstrated in many settings, the adoption of the UN SDGs and the corresponding UN 2030 Agenda provides an opportune moment to consider the broader relationship between information and development.</a:t>
            </a:r>
          </a:p>
        </p:txBody>
      </p:sp>
      <p:sp>
        <p:nvSpPr>
          <p:cNvPr id="4" name="Slide Number Placeholder 3"/>
          <p:cNvSpPr>
            <a:spLocks noGrp="1"/>
          </p:cNvSpPr>
          <p:nvPr>
            <p:ph type="sldNum" sz="quarter" idx="10"/>
          </p:nvPr>
        </p:nvSpPr>
        <p:spPr/>
        <p:txBody>
          <a:bodyPr/>
          <a:lstStyle/>
          <a:p>
            <a:fld id="{FF5B821F-426F-40D6-B35B-60F66471AE6D}" type="slidenum">
              <a:rPr lang="en-GB" smtClean="0"/>
              <a:t>15</a:t>
            </a:fld>
            <a:endParaRPr lang="en-GB"/>
          </a:p>
        </p:txBody>
      </p:sp>
    </p:spTree>
    <p:extLst>
      <p:ext uri="{BB962C8B-B14F-4D97-AF65-F5344CB8AC3E}">
        <p14:creationId xmlns:p14="http://schemas.microsoft.com/office/powerpoint/2010/main" val="4225655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ability of information access to contribute to sustainable development is influenced by a combination of structural factors (e.g., policies and physical infrastructure) and human/social factors (e.g., usage, population characteristics, and skills). Therefore, the DA2I proposes a framework to describe four interdependent dimensions that influence access to information and its ability to advance the SDGs:</a:t>
            </a:r>
          </a:p>
          <a:p>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Information and communications access infrastructure:</a:t>
            </a:r>
            <a:r>
              <a:rPr lang="en-GB" sz="1200" b="0" i="0" kern="1200" dirty="0">
                <a:solidFill>
                  <a:schemeClr val="tx1"/>
                </a:solidFill>
                <a:effectLst/>
                <a:latin typeface="+mn-lt"/>
                <a:ea typeface="+mn-ea"/>
                <a:cs typeface="+mn-cs"/>
              </a:rPr>
              <a:t> the connectivity (and material resources) that establishes the physical connection to information.</a:t>
            </a: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Social context of use: </a:t>
            </a:r>
            <a:r>
              <a:rPr lang="en-GB" sz="1200" b="0" i="0" kern="1200" dirty="0">
                <a:solidFill>
                  <a:schemeClr val="tx1"/>
                </a:solidFill>
                <a:effectLst/>
                <a:latin typeface="+mn-lt"/>
                <a:ea typeface="+mn-ea"/>
                <a:cs typeface="+mn-cs"/>
              </a:rPr>
              <a:t>the variety of local, cultural factors that shape the way users will engage with information.</a:t>
            </a: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Capabilities: </a:t>
            </a:r>
            <a:r>
              <a:rPr lang="en-GB" sz="1200" b="0" i="0" kern="1200" dirty="0">
                <a:solidFill>
                  <a:schemeClr val="tx1"/>
                </a:solidFill>
                <a:effectLst/>
                <a:latin typeface="+mn-lt"/>
                <a:ea typeface="+mn-ea"/>
                <a:cs typeface="+mn-cs"/>
              </a:rPr>
              <a:t>the body of functional knowledge, skills, and resources a population develops over time that shapes the nature of how information is used or not used.</a:t>
            </a: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Legal and policy landscape: </a:t>
            </a:r>
            <a:r>
              <a:rPr lang="en-GB" sz="1200" b="0" i="0" kern="1200" dirty="0">
                <a:solidFill>
                  <a:schemeClr val="tx1"/>
                </a:solidFill>
                <a:effectLst/>
                <a:latin typeface="+mn-lt"/>
                <a:ea typeface="+mn-ea"/>
                <a:cs typeface="+mn-cs"/>
              </a:rPr>
              <a:t>the policies and regulatory frameworks that promote or hinder connectivity, affordability, inclusiveness, and rights. (E.g., spectrum management, universal access funds, copyrights, freedom of speech, privacy, and security.)</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dirty="0"/>
              <a:t>The DA2I framework is substantially informed by Burnett &amp; Jaeger’s (2005) Information Life Worlds, combined with elements from UNESCO’s Media and Information Literacy Assessment Framework. The DA2I framework also reflects a general consensus among practitioners, researchers, and informed policymakers that access to technology alone is not enough to build inclusive and participatory societies. </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16</a:t>
            </a:fld>
            <a:endParaRPr lang="en-GB"/>
          </a:p>
        </p:txBody>
      </p:sp>
    </p:spTree>
    <p:extLst>
      <p:ext uri="{BB962C8B-B14F-4D97-AF65-F5344CB8AC3E}">
        <p14:creationId xmlns:p14="http://schemas.microsoft.com/office/powerpoint/2010/main" val="124030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research process consisted of analysis to support development of the indicator baseline; stakeholder consultations; data analysis strategy (curation, processing, and analysis); and country classification. Table 1.1 provides a list of the indicators selected for the baseline. </a:t>
            </a:r>
          </a:p>
          <a:p>
            <a:endParaRPr lang="en-GB" dirty="0"/>
          </a:p>
          <a:p>
            <a:pPr marL="228600" indent="-228600">
              <a:buFont typeface="+mj-lt"/>
              <a:buAutoNum type="arabicPeriod"/>
            </a:pPr>
            <a:r>
              <a:rPr lang="en-GB" dirty="0"/>
              <a:t>Indicator baseline: Starting from a research phase reviewing 36 international organizations that research and monitor development-related indicators, such as the International Telecommunication Union (ITU), World Bank, and UN Development Programme. The resulting collection of 300 potential indicators was then culled according to several criteria, including geographical coverage, how recently and frequently data has been collected, relevance, and availability. </a:t>
            </a:r>
          </a:p>
          <a:p>
            <a:pPr marL="228600" indent="-228600">
              <a:buFont typeface="+mj-lt"/>
              <a:buAutoNum type="arabicPeriod"/>
            </a:pPr>
            <a:r>
              <a:rPr lang="en-GB" dirty="0"/>
              <a:t>Stakeholder consultations with representatives from IFLA, TASCHA, UNESCO Institute for Statistics, and NGOs to define the project’s approach to baseline indicator selection and data analysis.</a:t>
            </a:r>
          </a:p>
          <a:p>
            <a:pPr marL="228600" indent="-228600">
              <a:buFont typeface="+mj-lt"/>
              <a:buAutoNum type="arabicPeriod"/>
            </a:pPr>
            <a:r>
              <a:rPr lang="en-GB" dirty="0"/>
              <a:t>Data analysis strategy. After selecting indicators, we amassed and processed a large body of data associated with the indicators. The variety of data sources, data types, and data collection strategies introduced comparison challenges. </a:t>
            </a:r>
          </a:p>
          <a:p>
            <a:pPr marL="228600" indent="-228600">
              <a:buFont typeface="+mj-lt"/>
              <a:buAutoNum type="arabicPeriod"/>
            </a:pPr>
            <a:r>
              <a:rPr lang="en-GB" dirty="0"/>
              <a:t>For classification, global data is presented by region (applying the regional groupings used in the UN SDG report), or by income group (applying World Bank income group classifications). Country-level data is presented when the indicator was collected only in some countries, so regional grouping would not be representative of the group. Finally, the labels “developing country” and “developed country” are used as in the UN SDG report, and sometimes use other characterizations as “less developed,” “more developed,” etc. </a:t>
            </a:r>
          </a:p>
          <a:p>
            <a:pPr marL="228600" indent="-228600">
              <a:buFont typeface="+mj-lt"/>
              <a:buAutoNum type="arabicPeriod"/>
            </a:pPr>
            <a:endParaRPr lang="en-GB" dirty="0"/>
          </a:p>
          <a:p>
            <a:pPr marL="0" indent="0">
              <a:buFont typeface="+mj-lt"/>
              <a:buNone/>
            </a:pPr>
            <a:r>
              <a:rPr lang="en-GB" dirty="0"/>
              <a:t>17 indicators will be monitored in the next 13 years. Baseline can be expanded with data about libraries, such as the one that is being gathered by the Library Map of the World.</a:t>
            </a:r>
          </a:p>
        </p:txBody>
      </p:sp>
      <p:sp>
        <p:nvSpPr>
          <p:cNvPr id="4" name="Slide Number Placeholder 3"/>
          <p:cNvSpPr>
            <a:spLocks noGrp="1"/>
          </p:cNvSpPr>
          <p:nvPr>
            <p:ph type="sldNum" sz="quarter" idx="10"/>
          </p:nvPr>
        </p:nvSpPr>
        <p:spPr/>
        <p:txBody>
          <a:bodyPr/>
          <a:lstStyle/>
          <a:p>
            <a:fld id="{FF5B821F-426F-40D6-B35B-60F66471AE6D}" type="slidenum">
              <a:rPr lang="en-GB" smtClean="0"/>
              <a:t>17</a:t>
            </a:fld>
            <a:endParaRPr lang="en-GB"/>
          </a:p>
        </p:txBody>
      </p:sp>
    </p:spTree>
    <p:extLst>
      <p:ext uri="{BB962C8B-B14F-4D97-AF65-F5344CB8AC3E}">
        <p14:creationId xmlns:p14="http://schemas.microsoft.com/office/powerpoint/2010/main" val="396816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first dimension of access to information is physical infrastructure: the reach and robustness of information and communication technologies. Such infrastructure is critical to achieving a more equitable distribution of knowledge and resources, while also providing a platform for sustainable economic growth. </a:t>
            </a:r>
          </a:p>
          <a:p>
            <a:r>
              <a:rPr lang="en-GB" dirty="0"/>
              <a:t>The DA2I analysis uses two sets of indicators of technical infrastructure: mobile indicators and fixed, landline indicators. Each technical platform encourages certain types of use and discourages others. It’s worth recognizing that globally people are increasingly using the internet to address their information needs. </a:t>
            </a:r>
          </a:p>
          <a:p>
            <a:endParaRPr lang="en-GB" dirty="0"/>
          </a:p>
          <a:p>
            <a:r>
              <a:rPr lang="en-GB" dirty="0"/>
              <a:t>As shown in Figure 1.1, from 2010 to 2015 nearly 1.3 billion people came online, a majority via mobile devices. </a:t>
            </a:r>
          </a:p>
          <a:p>
            <a:endParaRPr lang="en-GB" dirty="0"/>
          </a:p>
          <a:p>
            <a:pPr marL="171450" indent="-171450">
              <a:buFont typeface="Arial" panose="020B0604020202020204" pitchFamily="34" charset="0"/>
              <a:buChar char="•"/>
            </a:pPr>
            <a:r>
              <a:rPr lang="en-GB" dirty="0"/>
              <a:t>By 2016, almost 45 percent of the world’s population used the internet and 80 percent of people lived in areas covered with a 3G network or better. </a:t>
            </a:r>
            <a:r>
              <a:rPr lang="en-GB" i="1" dirty="0"/>
              <a:t>This is a significant point – over half of the people who today are not online do have the infrastructure necessary to connect, but don’t, or can’t. </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Despite the network coverage, far fewer mobile broadband subscriptions were active in less-developed countries (36 per 100 inhabitants) than in more-developed countries (88 per 100 inhabitants). Internet access at home also grew from 14 percent to 34 percent in the same period.</a:t>
            </a:r>
          </a:p>
          <a:p>
            <a:pPr marL="17145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Affordability of mobile services and devices a challenge. In Sub-Saharan Africa, mobile broadband costs almost 13 percent of monthly gross national income (GNI) per capita.</a:t>
            </a:r>
          </a:p>
          <a:p>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18</a:t>
            </a:fld>
            <a:endParaRPr lang="en-GB"/>
          </a:p>
        </p:txBody>
      </p:sp>
    </p:spTree>
    <p:extLst>
      <p:ext uri="{BB962C8B-B14F-4D97-AF65-F5344CB8AC3E}">
        <p14:creationId xmlns:p14="http://schemas.microsoft.com/office/powerpoint/2010/main" val="2994017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Internet access is widely recognized as a key tool of development – for jobs, for information, for connection to people who are not near, and myriad other reasons. </a:t>
            </a:r>
          </a:p>
          <a:p>
            <a:endParaRPr lang="en-GB" dirty="0"/>
          </a:p>
          <a:p>
            <a:r>
              <a:rPr lang="en-GB" dirty="0"/>
              <a:t>By the end of 2015, almost half of the world’s population was online (up from 30 percent in 2010) – more than 3 billion people. All regions experienced some growth; however, in Southern Asia, Sub-Saharan Africa, and Southeast Asia, more than 70 percent of the population still remains offline. In Oceania, that number rises to 87 percent offline – the highest percentage among all the regions.</a:t>
            </a:r>
          </a:p>
          <a:p>
            <a:endParaRPr lang="en-GB" dirty="0"/>
          </a:p>
          <a:p>
            <a:r>
              <a:rPr lang="en-GB" i="1" dirty="0"/>
              <a:t>As concerns the uses that people are making of the Internet, these vary by region. </a:t>
            </a:r>
          </a:p>
          <a:p>
            <a:endParaRPr lang="en-GB"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People in less-developed countries are using social networking sites more actively than people in developed ones.</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People in less-developed countries use the internet for online courses more actively than people in more-developed countries.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39 percent of people in less-developed countries use the internet to access blogs, forums, or discussion sites and to read or download news or books, compared with 75 percent in more-developed countries</a:t>
            </a:r>
            <a:endParaRPr lang="en-GB" sz="1200" kern="1200" dirty="0">
              <a:solidFill>
                <a:schemeClr val="tx1"/>
              </a:solidFill>
              <a:effectLst/>
              <a:latin typeface="+mn-lt"/>
              <a:ea typeface="+mn-ea"/>
              <a:cs typeface="+mn-cs"/>
            </a:endParaRPr>
          </a:p>
          <a:p>
            <a:endParaRPr lang="en-GB" dirty="0"/>
          </a:p>
          <a:p>
            <a:r>
              <a:rPr lang="en-GB" i="1" dirty="0"/>
              <a:t>The higher use of the Internet in developing countries for social media or online courses is interesting, although may be linked to the lack of other infrastructure for this. As for the lower percentage of people reading blogs, discussions or news, this may be linked to a lack of local content, or different attitudes towards the Internet.</a:t>
            </a:r>
          </a:p>
        </p:txBody>
      </p:sp>
      <p:sp>
        <p:nvSpPr>
          <p:cNvPr id="4" name="Slide Number Placeholder 3"/>
          <p:cNvSpPr>
            <a:spLocks noGrp="1"/>
          </p:cNvSpPr>
          <p:nvPr>
            <p:ph type="sldNum" sz="quarter" idx="10"/>
          </p:nvPr>
        </p:nvSpPr>
        <p:spPr/>
        <p:txBody>
          <a:bodyPr/>
          <a:lstStyle/>
          <a:p>
            <a:fld id="{FF5B821F-426F-40D6-B35B-60F66471AE6D}" type="slidenum">
              <a:rPr lang="en-GB" smtClean="0"/>
              <a:t>19</a:t>
            </a:fld>
            <a:endParaRPr lang="en-GB"/>
          </a:p>
        </p:txBody>
      </p:sp>
    </p:spTree>
    <p:extLst>
      <p:ext uri="{BB962C8B-B14F-4D97-AF65-F5344CB8AC3E}">
        <p14:creationId xmlns:p14="http://schemas.microsoft.com/office/powerpoint/2010/main" val="118667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Welcome focused on the importance of a united library field</a:t>
            </a:r>
          </a:p>
          <a:p>
            <a:pPr lvl="0"/>
            <a:r>
              <a:rPr lang="en-GB" sz="1200" kern="1200" dirty="0">
                <a:solidFill>
                  <a:schemeClr val="tx1"/>
                </a:solidFill>
                <a:effectLst/>
                <a:latin typeface="+mn-lt"/>
                <a:ea typeface="+mn-ea"/>
                <a:cs typeface="+mn-cs"/>
              </a:rPr>
              <a:t>Set out (briefly) some of the other things we’re doing</a:t>
            </a:r>
          </a:p>
          <a:p>
            <a:pPr lvl="0"/>
            <a:r>
              <a:rPr lang="en-GB" sz="1200" kern="1200" dirty="0">
                <a:solidFill>
                  <a:schemeClr val="tx1"/>
                </a:solidFill>
                <a:effectLst/>
                <a:latin typeface="+mn-lt"/>
                <a:ea typeface="+mn-ea"/>
                <a:cs typeface="+mn-cs"/>
              </a:rPr>
              <a:t>Significance of the DA2I report as a tool for libraries</a:t>
            </a:r>
          </a:p>
          <a:p>
            <a:endParaRPr lang="en-GB" dirty="0"/>
          </a:p>
        </p:txBody>
      </p:sp>
      <p:sp>
        <p:nvSpPr>
          <p:cNvPr id="4" name="Slide Number Placeholder 3"/>
          <p:cNvSpPr>
            <a:spLocks noGrp="1"/>
          </p:cNvSpPr>
          <p:nvPr>
            <p:ph type="sldNum" sz="quarter" idx="10"/>
          </p:nvPr>
        </p:nvSpPr>
        <p:spPr/>
        <p:txBody>
          <a:bodyPr/>
          <a:lstStyle/>
          <a:p>
            <a:fld id="{65296865-7556-4278-A194-62B3C31B3A52}" type="slidenum">
              <a:rPr lang="en-GB" smtClean="0"/>
              <a:t>2</a:t>
            </a:fld>
            <a:endParaRPr lang="en-GB"/>
          </a:p>
        </p:txBody>
      </p:sp>
    </p:spTree>
    <p:extLst>
      <p:ext uri="{BB962C8B-B14F-4D97-AF65-F5344CB8AC3E}">
        <p14:creationId xmlns:p14="http://schemas.microsoft.com/office/powerpoint/2010/main" val="1992320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Gender is a key indicator to monitor due to the essential role that women play in development. The correlation between gender equality and development means that promoting information access for women is not only central to success under SDG 5, but also to development generally. </a:t>
            </a:r>
          </a:p>
          <a:p>
            <a:endParaRPr lang="en-GB" dirty="0"/>
          </a:p>
          <a:p>
            <a:r>
              <a:rPr lang="en-GB" dirty="0"/>
              <a:t>However, according to ITU, the internet user gender gap increased from 11 percent in 2013 to 12 percent in 2016 (ITU, 2016). Africa exhibited the widest gap in 2016 (23 percent) followed by Arab States (20 percent), with the smallest gap in the Americas (2 percent). In terms of actual values, the percentage of women internet users in less-developed regions (37 percent) was much lower than in more developed regions (80 percent), which reflects general trends in internet penetration.</a:t>
            </a:r>
          </a:p>
          <a:p>
            <a:endParaRPr lang="en-GB" dirty="0"/>
          </a:p>
          <a:p>
            <a:r>
              <a:rPr lang="en-GB" dirty="0"/>
              <a:t>On a country-by-country basis using available ITU data (84 countries surveyed between 2011 and 2015), Turkey, Saudi Arabia, Palestine, Sudan, Morocco, Montenegro, and Croatia exhibit the largest internet use gender gap. (See Figure 1.12.1 for the list of countries with the widest gender gap in 2015.) At the other end of the spectrum, Finland, Ireland, Australia, the United States, Panama, and Jamaica are the first six countries where a higher proportion of women are using the internet than men (proportional to the total population of women).</a:t>
            </a:r>
          </a:p>
          <a:p>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20</a:t>
            </a:fld>
            <a:endParaRPr lang="en-GB"/>
          </a:p>
        </p:txBody>
      </p:sp>
    </p:spTree>
    <p:extLst>
      <p:ext uri="{BB962C8B-B14F-4D97-AF65-F5344CB8AC3E}">
        <p14:creationId xmlns:p14="http://schemas.microsoft.com/office/powerpoint/2010/main" val="4068601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Poverty affects all aspects of life. Poverty and inequality are among the main drivers constraining people’s agency to live the lives they choose to live, including their </a:t>
            </a:r>
            <a:r>
              <a:rPr lang="en-GB" sz="1200" kern="1200" dirty="0">
                <a:solidFill>
                  <a:schemeClr val="tx1"/>
                </a:solidFill>
                <a:effectLst/>
                <a:latin typeface="+mn-lt"/>
                <a:ea typeface="+mn-ea"/>
                <a:cs typeface="+mn-cs"/>
              </a:rPr>
              <a:t>ability to use information meaningfully. At the same time, access offers an avenue for reducing poverty and creating economic opportunity. [bit of cutting – some repetition of arguments] </a:t>
            </a:r>
          </a:p>
          <a:p>
            <a:endParaRPr lang="en-GB" dirty="0"/>
          </a:p>
          <a:p>
            <a:r>
              <a:rPr lang="en-GB" dirty="0"/>
              <a:t>From 2002-2012, the share of people in abject poverty (living below the international poverty line of $1.90 a day, adjusted for purchasing power) dropped from 26 percent to 13 percent (SDGs 2016 Report). If economic growth rates of the past decade continue for the next 15 years and this growth benefits everybody equally, poverty could fall to 4 percent of the population (ibid). </a:t>
            </a:r>
          </a:p>
          <a:p>
            <a:endParaRPr lang="en-GB" dirty="0"/>
          </a:p>
          <a:p>
            <a:r>
              <a:rPr lang="en-GB" dirty="0"/>
              <a:t>Despite this optimistic forecast, poverty still affects the lives of almost 1 billion people around the world today. Regional poverty rates provide a clearer picture of persistent poverty that is masked by international estimates. </a:t>
            </a:r>
          </a:p>
          <a:p>
            <a:endParaRPr lang="en-GB" dirty="0"/>
          </a:p>
          <a:p>
            <a:r>
              <a:rPr lang="en-GB" dirty="0"/>
              <a:t>By 2015, close to a third of people around the world lived below national poverty lines – usually calculated as 60% of median income. However, this rose to 45 percent in Sub-Saharan Africa, 37 percent in Oceania, and 27 percent in Latin America. [removed references to other figures]</a:t>
            </a:r>
          </a:p>
          <a:p>
            <a:endParaRPr lang="en-GB" dirty="0"/>
          </a:p>
          <a:p>
            <a:r>
              <a:rPr lang="en-GB" dirty="0"/>
              <a:t>It would be simplistic to assume that merely expanding internet access will mitigate the structural dimensions of poverty. While improvements in infrastructure and connectivity expand resources and opportunities to a wider segments of the population, the gains that access provides are bounded by larger societal forces. Access is important, but transformational effects require systemic changes. Access is just one piece.</a:t>
            </a:r>
          </a:p>
          <a:p>
            <a:endParaRPr lang="en-GB" dirty="0"/>
          </a:p>
          <a:p>
            <a:r>
              <a:rPr lang="en-GB" dirty="0"/>
              <a:t>Even though this holds for the poorest countries in the world, it not as clear when we look at countries in the lower-middle-income and upper-middle-income levels. (See Figure 1.16.) </a:t>
            </a:r>
          </a:p>
          <a:p>
            <a:endParaRPr lang="en-GB" dirty="0"/>
          </a:p>
          <a:p>
            <a:r>
              <a:rPr lang="en-GB" dirty="0"/>
              <a:t>Countries such as South Africa, Brazil, Colombia, Turkey, Costa Rica, Mexico, and Romania, which in general exhibit higher income per capita, have less than 60 percent of their population online. This indicates that access to the internet is not enough, in itself, to improve the lives of people. </a:t>
            </a:r>
          </a:p>
          <a:p>
            <a:endParaRPr lang="en-GB" dirty="0"/>
          </a:p>
          <a:p>
            <a:r>
              <a:rPr lang="en-GB" dirty="0"/>
              <a:t>There is no question that the highest need at all levels is in the poorest countries. However, the variance in the economic position of several upper-middle and lower middle-income countries begs the question of what is the true impact of access to information on the reduction </a:t>
            </a:r>
          </a:p>
        </p:txBody>
      </p:sp>
      <p:sp>
        <p:nvSpPr>
          <p:cNvPr id="4" name="Slide Number Placeholder 3"/>
          <p:cNvSpPr>
            <a:spLocks noGrp="1"/>
          </p:cNvSpPr>
          <p:nvPr>
            <p:ph type="sldNum" sz="quarter" idx="10"/>
          </p:nvPr>
        </p:nvSpPr>
        <p:spPr/>
        <p:txBody>
          <a:bodyPr/>
          <a:lstStyle/>
          <a:p>
            <a:fld id="{FF5B821F-426F-40D6-B35B-60F66471AE6D}" type="slidenum">
              <a:rPr lang="en-GB" smtClean="0"/>
              <a:t>21</a:t>
            </a:fld>
            <a:endParaRPr lang="en-GB"/>
          </a:p>
        </p:txBody>
      </p:sp>
    </p:spTree>
    <p:extLst>
      <p:ext uri="{BB962C8B-B14F-4D97-AF65-F5344CB8AC3E}">
        <p14:creationId xmlns:p14="http://schemas.microsoft.com/office/powerpoint/2010/main" val="52607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According to Freedom House’s 2016 report, internet freedoms have been declining for six years, with Freedom of the Net scores falling in at least half of the countries monitored each year. </a:t>
            </a:r>
          </a:p>
          <a:p>
            <a:endParaRPr lang="en-GB" dirty="0"/>
          </a:p>
          <a:p>
            <a:r>
              <a:rPr lang="en-GB" dirty="0"/>
              <a:t>The implications are clear: Freedom House estimates that, in the previous 12 months, 60 percent of internet users lived in countries where people were arrested or imprisoned for posting content on political, social, and religious issues; while 49 percent of users live in countries where people have been attacked or killed for their online activities (Internet Society, 2017). </a:t>
            </a:r>
          </a:p>
        </p:txBody>
      </p:sp>
      <p:sp>
        <p:nvSpPr>
          <p:cNvPr id="4" name="Slide Number Placeholder 3"/>
          <p:cNvSpPr>
            <a:spLocks noGrp="1"/>
          </p:cNvSpPr>
          <p:nvPr>
            <p:ph type="sldNum" sz="quarter" idx="10"/>
          </p:nvPr>
        </p:nvSpPr>
        <p:spPr/>
        <p:txBody>
          <a:bodyPr/>
          <a:lstStyle/>
          <a:p>
            <a:fld id="{FF5B821F-426F-40D6-B35B-60F66471AE6D}" type="slidenum">
              <a:rPr lang="en-GB" smtClean="0"/>
              <a:t>22</a:t>
            </a:fld>
            <a:endParaRPr lang="en-GB"/>
          </a:p>
        </p:txBody>
      </p:sp>
    </p:spTree>
    <p:extLst>
      <p:ext uri="{BB962C8B-B14F-4D97-AF65-F5344CB8AC3E}">
        <p14:creationId xmlns:p14="http://schemas.microsoft.com/office/powerpoint/2010/main" val="2498431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Farmers in central Serbia lacked the computer skills and network connectivity needed to access information and market their products. To combat this, four village libraries reinvented themselves as information </a:t>
            </a:r>
            <a:r>
              <a:rPr lang="en-GB" dirty="0" err="1"/>
              <a:t>centers</a:t>
            </a:r>
            <a:r>
              <a:rPr lang="en-GB" dirty="0"/>
              <a:t> through the </a:t>
            </a:r>
            <a:r>
              <a:rPr lang="en-GB" dirty="0" err="1"/>
              <a:t>AgroLibJa</a:t>
            </a:r>
            <a:r>
              <a:rPr lang="en-GB" dirty="0"/>
              <a:t> project. </a:t>
            </a:r>
          </a:p>
          <a:p>
            <a:endParaRPr lang="en-GB" dirty="0"/>
          </a:p>
          <a:p>
            <a:r>
              <a:rPr lang="en-GB" dirty="0"/>
              <a:t>In 2010, they purchased computers with a grant from EIFL (Electronic Information for Libraries) Public Library Innovation Programme and offered free internet access, as well as ICT training both for farmers and for the librarians themselves. </a:t>
            </a:r>
          </a:p>
          <a:p>
            <a:endParaRPr lang="en-GB" dirty="0"/>
          </a:p>
          <a:p>
            <a:r>
              <a:rPr lang="en-GB" dirty="0"/>
              <a:t>It developed a website for the </a:t>
            </a:r>
            <a:r>
              <a:rPr lang="en-GB" dirty="0" err="1"/>
              <a:t>AgroLib</a:t>
            </a:r>
            <a:r>
              <a:rPr lang="en-GB" dirty="0"/>
              <a:t> project and a portal where local products could be advertised. </a:t>
            </a:r>
          </a:p>
          <a:p>
            <a:endParaRPr lang="en-GB" dirty="0"/>
          </a:p>
          <a:p>
            <a:r>
              <a:rPr lang="en-GB" dirty="0"/>
              <a:t>The library also acquired up-to-date agricultural literature and hosted presentations by ministry officials about relevant regulations and available subsidies. In villages with few other venues for socializing, libraries also attracted young people. </a:t>
            </a:r>
          </a:p>
          <a:p>
            <a:endParaRPr lang="en-GB" dirty="0"/>
          </a:p>
          <a:p>
            <a:r>
              <a:rPr lang="en-GB" dirty="0"/>
              <a:t>At project end, </a:t>
            </a:r>
            <a:r>
              <a:rPr lang="en-GB" dirty="0" err="1"/>
              <a:t>AgroLib</a:t>
            </a:r>
            <a:r>
              <a:rPr lang="en-GB" dirty="0"/>
              <a:t> received a further grant from the Ministry of Culture to extend its activities.</a:t>
            </a:r>
          </a:p>
        </p:txBody>
      </p:sp>
      <p:sp>
        <p:nvSpPr>
          <p:cNvPr id="4" name="Slide Number Placeholder 3"/>
          <p:cNvSpPr>
            <a:spLocks noGrp="1"/>
          </p:cNvSpPr>
          <p:nvPr>
            <p:ph type="sldNum" sz="quarter" idx="10"/>
          </p:nvPr>
        </p:nvSpPr>
        <p:spPr/>
        <p:txBody>
          <a:bodyPr/>
          <a:lstStyle/>
          <a:p>
            <a:fld id="{FF5B821F-426F-40D6-B35B-60F66471AE6D}" type="slidenum">
              <a:rPr lang="en-GB" smtClean="0"/>
              <a:t>23</a:t>
            </a:fld>
            <a:endParaRPr lang="en-GB"/>
          </a:p>
        </p:txBody>
      </p:sp>
    </p:spTree>
    <p:extLst>
      <p:ext uri="{BB962C8B-B14F-4D97-AF65-F5344CB8AC3E}">
        <p14:creationId xmlns:p14="http://schemas.microsoft.com/office/powerpoint/2010/main" val="2992886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health emergencies, libraries can go beyond being information distributors to become part of a two-way communication between those affected and those trying to help.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Nepal in the aftermath of the 2015 earthquake, the READ Global rural health libraries found themselves becoming hubs for medical care and shelter, and providing access to electricity for charging mobile devices as well as internet connections. Such activities are not restricted to lower-income countries.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2012, for example, libraries in New Jersey and Connecticut in the eastern United States were able to provide safe community spaces and access to information for those forced from their homes or left without power or internet connections after a hurricane (</a:t>
            </a:r>
            <a:r>
              <a:rPr lang="en-GB" sz="1200" kern="1200" dirty="0" err="1">
                <a:solidFill>
                  <a:schemeClr val="tx1"/>
                </a:solidFill>
                <a:effectLst/>
                <a:latin typeface="+mn-lt"/>
                <a:ea typeface="+mn-ea"/>
                <a:cs typeface="+mn-cs"/>
              </a:rPr>
              <a:t>Bayliss</a:t>
            </a:r>
            <a:r>
              <a:rPr lang="en-GB" sz="1200" kern="1200" dirty="0">
                <a:solidFill>
                  <a:schemeClr val="tx1"/>
                </a:solidFill>
                <a:effectLst/>
                <a:latin typeface="+mn-lt"/>
                <a:ea typeface="+mn-ea"/>
                <a:cs typeface="+mn-cs"/>
              </a:rPr>
              <a:t>, 2012).</a:t>
            </a:r>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24</a:t>
            </a:fld>
            <a:endParaRPr lang="en-GB"/>
          </a:p>
        </p:txBody>
      </p:sp>
    </p:spTree>
    <p:extLst>
      <p:ext uri="{BB962C8B-B14F-4D97-AF65-F5344CB8AC3E}">
        <p14:creationId xmlns:p14="http://schemas.microsoft.com/office/powerpoint/2010/main" val="882671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Chile has a network of some 400 library-based </a:t>
            </a:r>
            <a:r>
              <a:rPr lang="en-GB" dirty="0" err="1"/>
              <a:t>Infocentros</a:t>
            </a:r>
            <a:r>
              <a:rPr lang="en-GB" dirty="0"/>
              <a:t>. </a:t>
            </a:r>
          </a:p>
          <a:p>
            <a:endParaRPr lang="en-GB" dirty="0"/>
          </a:p>
          <a:p>
            <a:r>
              <a:rPr lang="en-GB" dirty="0"/>
              <a:t>They offer free public non-commercial access to the internet, with a special effort to ensure gender balance. Special efforts are made to ensure women, as well as other vulnerable groups, were able to make use of this service, by providing a safe, secure, and non-judgemental space for information gathering.</a:t>
            </a:r>
          </a:p>
          <a:p>
            <a:endParaRPr lang="en-GB" dirty="0"/>
          </a:p>
          <a:p>
            <a:r>
              <a:rPr lang="en-GB" dirty="0"/>
              <a:t>Indeed, while overall internet use in Chile is balanced between men and women, 65 percent of those enrolled in the free information technology classes were women. These classes also did not force women to use their skills in one way or another. </a:t>
            </a:r>
            <a:r>
              <a:rPr lang="en-GB" dirty="0" err="1"/>
              <a:t>Infocentros</a:t>
            </a:r>
            <a:r>
              <a:rPr lang="en-GB" dirty="0"/>
              <a:t> are women-friendly, as opposed to cybercafés, where majority of users are male. </a:t>
            </a:r>
          </a:p>
          <a:p>
            <a:endParaRPr lang="en-GB" dirty="0"/>
          </a:p>
          <a:p>
            <a:r>
              <a:rPr lang="en-GB" dirty="0"/>
              <a:t>Access is provided for wheelchairs and baby strollers. Female users can talk and help each other as well as get help from the (most often) female directors of the </a:t>
            </a:r>
            <a:r>
              <a:rPr lang="en-GB" dirty="0" err="1"/>
              <a:t>centers</a:t>
            </a:r>
            <a:r>
              <a:rPr lang="en-GB" dirty="0"/>
              <a:t>, in a way that they couldn’t from and with men. </a:t>
            </a:r>
          </a:p>
          <a:p>
            <a:endParaRPr lang="en-GB" dirty="0"/>
          </a:p>
          <a:p>
            <a:r>
              <a:rPr lang="en-GB" dirty="0"/>
              <a:t>The </a:t>
            </a:r>
            <a:r>
              <a:rPr lang="en-GB" dirty="0" err="1"/>
              <a:t>center</a:t>
            </a:r>
            <a:r>
              <a:rPr lang="en-GB" dirty="0"/>
              <a:t> becomes a meeting place for women where they use their social resources for information empowerment.</a:t>
            </a:r>
          </a:p>
        </p:txBody>
      </p:sp>
      <p:sp>
        <p:nvSpPr>
          <p:cNvPr id="4" name="Slide Number Placeholder 3"/>
          <p:cNvSpPr>
            <a:spLocks noGrp="1"/>
          </p:cNvSpPr>
          <p:nvPr>
            <p:ph type="sldNum" sz="quarter" idx="10"/>
          </p:nvPr>
        </p:nvSpPr>
        <p:spPr/>
        <p:txBody>
          <a:bodyPr/>
          <a:lstStyle/>
          <a:p>
            <a:fld id="{FF5B821F-426F-40D6-B35B-60F66471AE6D}" type="slidenum">
              <a:rPr lang="en-GB" smtClean="0"/>
              <a:t>25</a:t>
            </a:fld>
            <a:endParaRPr lang="en-GB"/>
          </a:p>
        </p:txBody>
      </p:sp>
    </p:spTree>
    <p:extLst>
      <p:ext uri="{BB962C8B-B14F-4D97-AF65-F5344CB8AC3E}">
        <p14:creationId xmlns:p14="http://schemas.microsoft.com/office/powerpoint/2010/main" val="1457408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High-quality, publicly available information can also be a significant factor in the success of small businesses and self-employed people, helping them to innovate and adopt more efficient practices. </a:t>
            </a:r>
          </a:p>
          <a:p>
            <a:endParaRPr lang="en-GB" dirty="0"/>
          </a:p>
          <a:p>
            <a:r>
              <a:rPr lang="en-GB" dirty="0"/>
              <a:t>In 2006, the British Library opened a Business and IP Centre in London to provide specialized support for small businesses. The </a:t>
            </a:r>
            <a:r>
              <a:rPr lang="en-GB" dirty="0" err="1"/>
              <a:t>center</a:t>
            </a:r>
            <a:r>
              <a:rPr lang="en-GB" dirty="0"/>
              <a:t> offers users access to a comprehensive collection of databases and publications, plus a program of practical workshops, one-on-one advice sessions and inspiring talks. </a:t>
            </a:r>
          </a:p>
          <a:p>
            <a:endParaRPr lang="en-GB" dirty="0"/>
          </a:p>
          <a:p>
            <a:r>
              <a:rPr lang="en-GB" dirty="0"/>
              <a:t>The </a:t>
            </a:r>
            <a:r>
              <a:rPr lang="en-GB" dirty="0" err="1"/>
              <a:t>center</a:t>
            </a:r>
            <a:r>
              <a:rPr lang="en-GB" dirty="0"/>
              <a:t> has been extraordinarily successful. Over the past decade, more than 500,000 people have used the service, including more than 60,000 visitors in 2016 (British Library 2016). </a:t>
            </a:r>
          </a:p>
          <a:p>
            <a:endParaRPr lang="en-GB" dirty="0"/>
          </a:p>
          <a:p>
            <a:r>
              <a:rPr lang="en-GB" dirty="0"/>
              <a:t>Many other libraries are following suit, recognizing the potential advantages for small businesses in having access to information (British Library, 2016) </a:t>
            </a:r>
          </a:p>
        </p:txBody>
      </p:sp>
      <p:sp>
        <p:nvSpPr>
          <p:cNvPr id="4" name="Slide Number Placeholder 3"/>
          <p:cNvSpPr>
            <a:spLocks noGrp="1"/>
          </p:cNvSpPr>
          <p:nvPr>
            <p:ph type="sldNum" sz="quarter" idx="10"/>
          </p:nvPr>
        </p:nvSpPr>
        <p:spPr/>
        <p:txBody>
          <a:bodyPr/>
          <a:lstStyle/>
          <a:p>
            <a:fld id="{FF5B821F-426F-40D6-B35B-60F66471AE6D}" type="slidenum">
              <a:rPr lang="en-GB" smtClean="0"/>
              <a:t>26</a:t>
            </a:fld>
            <a:endParaRPr lang="en-GB"/>
          </a:p>
        </p:txBody>
      </p:sp>
    </p:spTree>
    <p:extLst>
      <p:ext uri="{BB962C8B-B14F-4D97-AF65-F5344CB8AC3E}">
        <p14:creationId xmlns:p14="http://schemas.microsoft.com/office/powerpoint/2010/main" val="2574058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To learn more about the DA2I, access more data facts and essays, check the DA2I website!</a:t>
            </a:r>
          </a:p>
        </p:txBody>
      </p:sp>
      <p:sp>
        <p:nvSpPr>
          <p:cNvPr id="4" name="Slide Number Placeholder 3"/>
          <p:cNvSpPr>
            <a:spLocks noGrp="1"/>
          </p:cNvSpPr>
          <p:nvPr>
            <p:ph type="sldNum" sz="quarter" idx="10"/>
          </p:nvPr>
        </p:nvSpPr>
        <p:spPr/>
        <p:txBody>
          <a:bodyPr/>
          <a:lstStyle/>
          <a:p>
            <a:fld id="{FF5B821F-426F-40D6-B35B-60F66471AE6D}" type="slidenum">
              <a:rPr lang="en-GB" smtClean="0"/>
              <a:t>27</a:t>
            </a:fld>
            <a:endParaRPr lang="en-GB"/>
          </a:p>
        </p:txBody>
      </p:sp>
    </p:spTree>
    <p:extLst>
      <p:ext uri="{BB962C8B-B14F-4D97-AF65-F5344CB8AC3E}">
        <p14:creationId xmlns:p14="http://schemas.microsoft.com/office/powerpoint/2010/main" val="1681974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21F-426F-40D6-B35B-60F66471AE6D}" type="slidenum">
              <a:rPr lang="en-GB" smtClean="0"/>
              <a:t>28</a:t>
            </a:fld>
            <a:endParaRPr lang="en-GB"/>
          </a:p>
        </p:txBody>
      </p:sp>
    </p:spTree>
    <p:extLst>
      <p:ext uri="{BB962C8B-B14F-4D97-AF65-F5344CB8AC3E}">
        <p14:creationId xmlns:p14="http://schemas.microsoft.com/office/powerpoint/2010/main" val="3151680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21F-426F-40D6-B35B-60F66471AE6D}" type="slidenum">
              <a:rPr lang="en-GB" smtClean="0"/>
              <a:t>29</a:t>
            </a:fld>
            <a:endParaRPr lang="en-GB"/>
          </a:p>
        </p:txBody>
      </p:sp>
    </p:spTree>
    <p:extLst>
      <p:ext uri="{BB962C8B-B14F-4D97-AF65-F5344CB8AC3E}">
        <p14:creationId xmlns:p14="http://schemas.microsoft.com/office/powerpoint/2010/main" val="422254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Welcome focused on the importance of a united library field</a:t>
            </a:r>
          </a:p>
          <a:p>
            <a:pPr lvl="0"/>
            <a:r>
              <a:rPr lang="en-GB" sz="1200" kern="1200" dirty="0">
                <a:solidFill>
                  <a:schemeClr val="tx1"/>
                </a:solidFill>
                <a:effectLst/>
                <a:latin typeface="+mn-lt"/>
                <a:ea typeface="+mn-ea"/>
                <a:cs typeface="+mn-cs"/>
              </a:rPr>
              <a:t>Set out (briefly) some of the other things we’re doing</a:t>
            </a:r>
          </a:p>
          <a:p>
            <a:pPr lvl="0"/>
            <a:r>
              <a:rPr lang="en-GB" sz="1200" kern="1200" dirty="0">
                <a:solidFill>
                  <a:schemeClr val="tx1"/>
                </a:solidFill>
                <a:effectLst/>
                <a:latin typeface="+mn-lt"/>
                <a:ea typeface="+mn-ea"/>
                <a:cs typeface="+mn-cs"/>
              </a:rPr>
              <a:t>Significance of the DA2I report as a tool for libraries</a:t>
            </a:r>
          </a:p>
          <a:p>
            <a:endParaRPr lang="en-GB" dirty="0"/>
          </a:p>
        </p:txBody>
      </p:sp>
      <p:sp>
        <p:nvSpPr>
          <p:cNvPr id="4" name="Slide Number Placeholder 3"/>
          <p:cNvSpPr>
            <a:spLocks noGrp="1"/>
          </p:cNvSpPr>
          <p:nvPr>
            <p:ph type="sldNum" sz="quarter" idx="10"/>
          </p:nvPr>
        </p:nvSpPr>
        <p:spPr/>
        <p:txBody>
          <a:bodyPr/>
          <a:lstStyle/>
          <a:p>
            <a:fld id="{65296865-7556-4278-A194-62B3C31B3A52}" type="slidenum">
              <a:rPr lang="en-GB" smtClean="0"/>
              <a:t>3</a:t>
            </a:fld>
            <a:endParaRPr lang="en-GB"/>
          </a:p>
        </p:txBody>
      </p:sp>
    </p:spTree>
    <p:extLst>
      <p:ext uri="{BB962C8B-B14F-4D97-AF65-F5344CB8AC3E}">
        <p14:creationId xmlns:p14="http://schemas.microsoft.com/office/powerpoint/2010/main" val="1297924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21F-426F-40D6-B35B-60F66471AE6D}" type="slidenum">
              <a:rPr lang="en-GB" smtClean="0"/>
              <a:t>30</a:t>
            </a:fld>
            <a:endParaRPr lang="en-GB"/>
          </a:p>
        </p:txBody>
      </p:sp>
    </p:spTree>
    <p:extLst>
      <p:ext uri="{BB962C8B-B14F-4D97-AF65-F5344CB8AC3E}">
        <p14:creationId xmlns:p14="http://schemas.microsoft.com/office/powerpoint/2010/main" val="1940231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21F-426F-40D6-B35B-60F66471AE6D}" type="slidenum">
              <a:rPr lang="en-GB" smtClean="0"/>
              <a:t>31</a:t>
            </a:fld>
            <a:endParaRPr lang="en-GB"/>
          </a:p>
        </p:txBody>
      </p:sp>
    </p:spTree>
    <p:extLst>
      <p:ext uri="{BB962C8B-B14F-4D97-AF65-F5344CB8AC3E}">
        <p14:creationId xmlns:p14="http://schemas.microsoft.com/office/powerpoint/2010/main" val="763552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21F-426F-40D6-B35B-60F66471AE6D}" type="slidenum">
              <a:rPr lang="en-GB" smtClean="0"/>
              <a:t>32</a:t>
            </a:fld>
            <a:endParaRPr lang="en-GB"/>
          </a:p>
        </p:txBody>
      </p:sp>
    </p:spTree>
    <p:extLst>
      <p:ext uri="{BB962C8B-B14F-4D97-AF65-F5344CB8AC3E}">
        <p14:creationId xmlns:p14="http://schemas.microsoft.com/office/powerpoint/2010/main" val="3556803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High-level Political Forum, is the United Nations central platform for follow-up and review of the 2030 Agenda for Sustainable Development and the Sustainable Development Goals. It provides for the full and effective participation of all States Members of the United Nations and States members of specialized agencies.</a:t>
            </a:r>
          </a:p>
          <a:p>
            <a:endParaRPr lang="en-GB" dirty="0"/>
          </a:p>
          <a:p>
            <a:r>
              <a:rPr lang="en-GB" dirty="0"/>
              <a:t>HLPF 2017 in New York, focus on SDGs 1, 2, 3, 5, 5, 9, 14</a:t>
            </a:r>
          </a:p>
          <a:p>
            <a:endParaRPr lang="en-GB" dirty="0"/>
          </a:p>
          <a:p>
            <a:r>
              <a:rPr lang="en-GB" sz="1200" b="0" i="0" kern="1200" dirty="0">
                <a:solidFill>
                  <a:schemeClr val="tx1"/>
                </a:solidFill>
                <a:effectLst/>
                <a:latin typeface="+mn-lt"/>
                <a:ea typeface="+mn-ea"/>
                <a:cs typeface="+mn-cs"/>
              </a:rPr>
              <a:t>As part of its follow-up and review mechanisms, the 2030 Agenda for Sustainable Development encourages member states to “conduct regular and inclusive reviews of progress at the national and sub-national levels, which are country-led and country-driven” (paragraph 79).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These national reviews are expected to serve as a basis for the regular reviews by the high-level political forum (HLPF), meeting under the auspices of ECOSOC.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As stipulated in paragraph 84 of the 2030 Agenda, regular reviews by the HLPF are to be voluntary, state-led, undertaken by both developed and developing countries, and shall provide a platform for partnerships, including through the participation of major groups and other relevant stakeholders.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voluntary national reviews (VNRs) aim to facilitate the sharing of experiences, including successes, challenges and lessons learned, with a view to accelerating the implementation of the 2030 Agenda.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VNRs also seek to strengthen policies and institutions of governments and to mobilize multi-stakeholder support and partnerships for the implementation of the Sustainable Development Goals. Indeed, many will include civil society representatives in their delegations in order to underline this point.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VNR countries are expected to submit comprehensive written reports and main messages summarizing their key findings. While there is no standard format, they offer an opportunity to encourage member states to fulfil their commitments.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33</a:t>
            </a:fld>
            <a:endParaRPr lang="en-GB"/>
          </a:p>
        </p:txBody>
      </p:sp>
    </p:spTree>
    <p:extLst>
      <p:ext uri="{BB962C8B-B14F-4D97-AF65-F5344CB8AC3E}">
        <p14:creationId xmlns:p14="http://schemas.microsoft.com/office/powerpoint/2010/main" val="3301250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2017 there were: 43 Voluntary National Reviews</a:t>
            </a:r>
          </a:p>
          <a:p>
            <a:endParaRPr lang="en-GB" dirty="0"/>
          </a:p>
          <a:p>
            <a:r>
              <a:rPr lang="en-GB" dirty="0"/>
              <a:t>In this map you can see the regional distribution of countries volunteering for reviews.</a:t>
            </a:r>
          </a:p>
          <a:p>
            <a:endParaRPr lang="en-GB" dirty="0"/>
          </a:p>
          <a:p>
            <a:r>
              <a:rPr lang="en-GB" dirty="0"/>
              <a:t>11 LAC</a:t>
            </a:r>
          </a:p>
          <a:p>
            <a:r>
              <a:rPr lang="en-GB" dirty="0"/>
              <a:t>12 Europe</a:t>
            </a:r>
          </a:p>
          <a:p>
            <a:r>
              <a:rPr lang="en-GB" dirty="0"/>
              <a:t>7 Africa</a:t>
            </a:r>
          </a:p>
          <a:p>
            <a:r>
              <a:rPr lang="en-GB" dirty="0"/>
              <a:t>13 Asia Oceania</a:t>
            </a:r>
          </a:p>
        </p:txBody>
      </p:sp>
      <p:sp>
        <p:nvSpPr>
          <p:cNvPr id="4" name="Slide Number Placeholder 3"/>
          <p:cNvSpPr>
            <a:spLocks noGrp="1"/>
          </p:cNvSpPr>
          <p:nvPr>
            <p:ph type="sldNum" sz="quarter" idx="10"/>
          </p:nvPr>
        </p:nvSpPr>
        <p:spPr/>
        <p:txBody>
          <a:bodyPr/>
          <a:lstStyle/>
          <a:p>
            <a:fld id="{FF5B821F-426F-40D6-B35B-60F66471AE6D}" type="slidenum">
              <a:rPr lang="en-GB" smtClean="0"/>
              <a:t>34</a:t>
            </a:fld>
            <a:endParaRPr lang="en-GB"/>
          </a:p>
        </p:txBody>
      </p:sp>
    </p:spTree>
    <p:extLst>
      <p:ext uri="{BB962C8B-B14F-4D97-AF65-F5344CB8AC3E}">
        <p14:creationId xmlns:p14="http://schemas.microsoft.com/office/powerpoint/2010/main" val="2604637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IFLA was active at the UN High Level Political Forum (HLPF) – the most important event of the year relating to the UN SDGs – where we were advocating for access to information and libraries’ contribution to development.</a:t>
            </a:r>
            <a:endParaRPr lang="en-GB" dirty="0"/>
          </a:p>
          <a:p>
            <a:endParaRPr lang="en-GB" dirty="0"/>
          </a:p>
          <a:p>
            <a:r>
              <a:rPr lang="en-GB" dirty="0"/>
              <a:t>IFLA President Donna Scheeder</a:t>
            </a:r>
          </a:p>
          <a:p>
            <a:endParaRPr lang="en-GB" dirty="0"/>
          </a:p>
          <a:p>
            <a:r>
              <a:rPr lang="en-GB" dirty="0"/>
              <a:t>IFLA Leaders representing four regions: Mandiaye </a:t>
            </a:r>
            <a:r>
              <a:rPr lang="en-GB" dirty="0" err="1"/>
              <a:t>Ndiaye</a:t>
            </a:r>
            <a:r>
              <a:rPr lang="en-GB" dirty="0"/>
              <a:t> (Africa), Jonathan Hernández (LAC), Vesna Vuksan (Europe) and Elvira Lapuz (Asia Oceania)</a:t>
            </a:r>
          </a:p>
          <a:p>
            <a:endParaRPr lang="en-GB" dirty="0"/>
          </a:p>
          <a:p>
            <a:r>
              <a:rPr lang="en-GB" sz="1200" b="0" i="0" kern="1200" dirty="0">
                <a:solidFill>
                  <a:schemeClr val="tx1"/>
                </a:solidFill>
                <a:effectLst/>
                <a:latin typeface="+mn-lt"/>
                <a:ea typeface="+mn-ea"/>
                <a:cs typeface="+mn-cs"/>
              </a:rPr>
              <a:t>Helena Asamoah-Hassan (Executive Director of the </a:t>
            </a:r>
            <a:r>
              <a:rPr lang="en-GB" sz="1200" b="0" i="0" u="none" strike="noStrike" kern="1200" dirty="0">
                <a:solidFill>
                  <a:schemeClr val="tx1"/>
                </a:solidFill>
                <a:effectLst/>
                <a:latin typeface="+mn-lt"/>
                <a:ea typeface="+mn-ea"/>
                <a:cs typeface="+mn-cs"/>
              </a:rPr>
              <a:t>African Library and Information Associations and Institutions – AfLIA and Mentor of the ILP</a:t>
            </a:r>
            <a:r>
              <a:rPr lang="en-GB" sz="1200" b="0" i="0" kern="1200" dirty="0">
                <a:solidFill>
                  <a:schemeClr val="tx1"/>
                </a:solidFill>
                <a:effectLst/>
                <a:latin typeface="+mn-lt"/>
                <a:ea typeface="+mn-ea"/>
                <a:cs typeface="+mn-cs"/>
              </a:rPr>
              <a:t>) </a:t>
            </a:r>
            <a:endParaRPr lang="en-GB" dirty="0"/>
          </a:p>
          <a:p>
            <a:endParaRPr lang="en-GB" dirty="0"/>
          </a:p>
          <a:p>
            <a:r>
              <a:rPr lang="en-GB" dirty="0"/>
              <a:t>IFLA Manager Policy and Advocacy Stephen Wyber</a:t>
            </a:r>
          </a:p>
          <a:p>
            <a:endParaRPr lang="en-GB" dirty="0"/>
          </a:p>
          <a:p>
            <a:r>
              <a:rPr lang="en-GB" dirty="0"/>
              <a:t>IFLA Manager Development Programmes Ingrid Bon</a:t>
            </a:r>
          </a:p>
          <a:p>
            <a:endParaRPr lang="en-GB" dirty="0"/>
          </a:p>
          <a:p>
            <a:r>
              <a:rPr lang="en-GB" dirty="0"/>
              <a:t>And I, Advocacy Communications Officer</a:t>
            </a:r>
          </a:p>
        </p:txBody>
      </p:sp>
      <p:sp>
        <p:nvSpPr>
          <p:cNvPr id="4" name="Slide Number Placeholder 3"/>
          <p:cNvSpPr>
            <a:spLocks noGrp="1"/>
          </p:cNvSpPr>
          <p:nvPr>
            <p:ph type="sldNum" sz="quarter" idx="10"/>
          </p:nvPr>
        </p:nvSpPr>
        <p:spPr/>
        <p:txBody>
          <a:bodyPr/>
          <a:lstStyle/>
          <a:p>
            <a:fld id="{FF5B821F-426F-40D6-B35B-60F66471AE6D}" type="slidenum">
              <a:rPr lang="en-GB" smtClean="0"/>
              <a:t>35</a:t>
            </a:fld>
            <a:endParaRPr lang="en-GB"/>
          </a:p>
        </p:txBody>
      </p:sp>
    </p:spTree>
    <p:extLst>
      <p:ext uri="{BB962C8B-B14F-4D97-AF65-F5344CB8AC3E}">
        <p14:creationId xmlns:p14="http://schemas.microsoft.com/office/powerpoint/2010/main" val="3208423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On 11 July, IFLA’s side-event “Making development smart and inclusive: How access to information can deliver the SDGs” at the United Nations Headquarters was an opportunity to share the report’s findings and messages with government officials, development practitioners and civil society. Participants discussed how both to measure and increase the impact of access to information towards the achievement of the SDGs.</a:t>
            </a:r>
          </a:p>
          <a:p>
            <a:endParaRPr lang="en-GB" dirty="0"/>
          </a:p>
          <a:p>
            <a:r>
              <a:rPr lang="en-GB" dirty="0"/>
              <a:t>IFLA President, Donna Scheeder, alongside Maria Garrido (Technology and Social Change Group), Nancy Hafkin (Women in Global Science and Technology) and Quinn McKew (Deputy Executive Director, Article 19), set out the report’s key arguments: that access to information is a pre-condition for development across the board, and that for this access to be meaningful, it requires investment and support. Libraries have a unique role in providing this support, especially for those who need it most.</a:t>
            </a:r>
          </a:p>
          <a:p>
            <a:endParaRPr lang="en-GB" dirty="0"/>
          </a:p>
          <a:p>
            <a:r>
              <a:rPr lang="en-GB" dirty="0"/>
              <a:t>With the drive to eradicate poverty a key theme of this year’s HLPF, Donna Scheeder underlined the risk of information poverty. For individuals faced with low education and skills, poor health and employment performance, and politics driven by misinformation and ignorance, the outlook would be bleak.</a:t>
            </a:r>
          </a:p>
          <a:p>
            <a:r>
              <a:rPr lang="en-GB" dirty="0"/>
              <a:t> There was a positive scenario though, with empowered and critical citizens able to improve their own, and their communities’ lives through better health, good jobs, innovation, creativity and civic engagement. Libraries would be at the heart of this work.  </a:t>
            </a:r>
          </a:p>
          <a:p>
            <a:endParaRPr lang="en-GB" dirty="0"/>
          </a:p>
          <a:p>
            <a:r>
              <a:rPr lang="en-GB" dirty="0"/>
              <a:t>Maria Garrido set out the indicators chosen for the DA2I report, focusing on different dimensions of access –technical, skills-based, cultural and legal. Nancy Hafkin, drawing on long experience of working to give women the same rights and opportunities as men, underlined the risk that without action, inequalities in the physical world would just be replicated in the digital.</a:t>
            </a:r>
          </a:p>
        </p:txBody>
      </p:sp>
      <p:sp>
        <p:nvSpPr>
          <p:cNvPr id="4" name="Slide Number Placeholder 3"/>
          <p:cNvSpPr>
            <a:spLocks noGrp="1"/>
          </p:cNvSpPr>
          <p:nvPr>
            <p:ph type="sldNum" sz="quarter" idx="10"/>
          </p:nvPr>
        </p:nvSpPr>
        <p:spPr/>
        <p:txBody>
          <a:bodyPr/>
          <a:lstStyle/>
          <a:p>
            <a:fld id="{FF5B821F-426F-40D6-B35B-60F66471AE6D}" type="slidenum">
              <a:rPr lang="en-GB" smtClean="0"/>
              <a:t>36</a:t>
            </a:fld>
            <a:endParaRPr lang="en-GB"/>
          </a:p>
        </p:txBody>
      </p:sp>
    </p:spTree>
    <p:extLst>
      <p:ext uri="{BB962C8B-B14F-4D97-AF65-F5344CB8AC3E}">
        <p14:creationId xmlns:p14="http://schemas.microsoft.com/office/powerpoint/2010/main" val="3810438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DA2I side event “2030 Vision: How Libraries Support the UN’s Work on Sustainable Development” was a unique opportunity to highlight and illustrate the major role of libraries in delivering effective and meaningful access to information driving progress for development at the national and global levels.</a:t>
            </a:r>
          </a:p>
          <a:p>
            <a:endParaRPr lang="en-GB" dirty="0"/>
          </a:p>
          <a:p>
            <a:r>
              <a:rPr lang="en-GB" dirty="0"/>
              <a:t>The event kicked off with a welcome from the host, Thanos Giannakopoulos, Chief of the DHL. He recognized DA2I as an ambitious endeavour that offers inspiration as well as a roadmap for changing and transforming communities through libraries. As he underlined, “Libraries, supported by policies, can advance the SDGs. The achievement of the SDGs can only be advanced by access”.</a:t>
            </a:r>
          </a:p>
          <a:p>
            <a:endParaRPr lang="en-GB" dirty="0"/>
          </a:p>
          <a:p>
            <a:r>
              <a:rPr lang="en-GB" dirty="0"/>
              <a:t>The introduction was followed by a lead intervention by IFLA President Donna Scheeder, outlining IFLA’s advocacy work to ensure the inclusion of access to information in the UN 2030 Agenda. She explained why it is crucial for governments to invest in libraries, and give them the laws they need, if they are to leverage them as invaluable partners in development. She remarked that “there is no truly sustainable development without access to information, and no meaningful, inclusive access to information without libraries. The DA2I report, to be launched next Monday, makes the case”.</a:t>
            </a:r>
          </a:p>
          <a:p>
            <a:endParaRPr lang="en-GB" dirty="0"/>
          </a:p>
          <a:p>
            <a:r>
              <a:rPr lang="en-GB" dirty="0"/>
              <a:t>Maria Garrido (Senior Researcher at the Technology and Social Change Group, University of Washington) spoke about the DA2I Report. Her intervention introduced the DA2I project and first report, and focused particularly in the conceptual framework, including the dimensions that influence access to information and its ability to advance the SDGs. She set out details about the baseline indicators of the first DA2I report and next steps, but stressed: “We need more data, and we need better data, and the DA2I report is a first step to achieve this”.</a:t>
            </a:r>
          </a:p>
          <a:p>
            <a:endParaRPr lang="en-GB" dirty="0"/>
          </a:p>
          <a:p>
            <a:r>
              <a:rPr lang="en-GB" dirty="0"/>
              <a:t>With a presentation “Putting (UN) information to work on the ground – the case of Ghana”, Helena Asamoah-Hassan showed how the work of libraries in Africa is driving progress towards the achievement of different SDGs, particularly quality education, gender equality and inclusive societies.</a:t>
            </a:r>
          </a:p>
          <a:p>
            <a:endParaRPr lang="en-GB" dirty="0"/>
          </a:p>
          <a:p>
            <a:r>
              <a:rPr lang="en-GB" dirty="0"/>
              <a:t>The event included the participation of development experts working for the United Nations Department of Economic and Social Affairs (DESA), who offered their perspectives on access to information and libraries: Sami </a:t>
            </a:r>
            <a:r>
              <a:rPr lang="en-GB" dirty="0" err="1"/>
              <a:t>Areikat</a:t>
            </a:r>
            <a:r>
              <a:rPr lang="en-GB" dirty="0"/>
              <a:t>, (Sustainable Development Officer, Division for Sustainable Development), Richard Alexander Roehrl (Senior Economic Affairs Officer, Division for Sustainable Development), and </a:t>
            </a:r>
            <a:r>
              <a:rPr lang="en-GB" dirty="0" err="1"/>
              <a:t>Wenyan</a:t>
            </a:r>
            <a:r>
              <a:rPr lang="en-GB" dirty="0"/>
              <a:t> Yang (Chief of Service, Social Perspective on Development Branch). In their interventions they shared experiences related to the information access needed to perform their work and highlighted the key role libraries play in facilitating policy-relevant research. Libraries were crucial for work on the SDGs at the highest level.</a:t>
            </a:r>
          </a:p>
        </p:txBody>
      </p:sp>
      <p:sp>
        <p:nvSpPr>
          <p:cNvPr id="4" name="Slide Number Placeholder 3"/>
          <p:cNvSpPr>
            <a:spLocks noGrp="1"/>
          </p:cNvSpPr>
          <p:nvPr>
            <p:ph type="sldNum" sz="quarter" idx="10"/>
          </p:nvPr>
        </p:nvSpPr>
        <p:spPr/>
        <p:txBody>
          <a:bodyPr/>
          <a:lstStyle/>
          <a:p>
            <a:fld id="{FF5B821F-426F-40D6-B35B-60F66471AE6D}" type="slidenum">
              <a:rPr lang="en-GB" smtClean="0"/>
              <a:t>37</a:t>
            </a:fld>
            <a:endParaRPr lang="en-GB"/>
          </a:p>
        </p:txBody>
      </p:sp>
    </p:spTree>
    <p:extLst>
      <p:ext uri="{BB962C8B-B14F-4D97-AF65-F5344CB8AC3E}">
        <p14:creationId xmlns:p14="http://schemas.microsoft.com/office/powerpoint/2010/main" val="3473423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On Friday 14 July, at the main session of the United Nations High Level Political Forum:  "Science-policy interface and emerging issues", IFLA intervened, speaking on behalf of the NGO Major Group. The session focused on Science-Policy interactions, namely the need to make more effective connections between research and policy making.</a:t>
            </a:r>
          </a:p>
          <a:p>
            <a:endParaRPr lang="en-GB" dirty="0"/>
          </a:p>
          <a:p>
            <a:r>
              <a:rPr lang="en-GB" dirty="0"/>
              <a:t>IFLA underlined the need for meaningful access to information in order to succeed in the UN 2030 Agenda. Libraries play an essential role, both in supporting research within and across institutions, but also in bringing the results to wider society.</a:t>
            </a:r>
          </a:p>
          <a:p>
            <a:endParaRPr lang="en-GB" dirty="0"/>
          </a:p>
          <a:p>
            <a:r>
              <a:rPr lang="en-GB" sz="1200" b="0" i="0" kern="1200" dirty="0">
                <a:solidFill>
                  <a:schemeClr val="tx1"/>
                </a:solidFill>
                <a:effectLst/>
                <a:latin typeface="+mn-lt"/>
                <a:ea typeface="+mn-ea"/>
                <a:cs typeface="+mn-cs"/>
              </a:rPr>
              <a:t>IFLA also highlighted the importance of Open Access, and </a:t>
            </a:r>
            <a:r>
              <a:rPr lang="en-GB" sz="1200" b="1" i="0" u="none" strike="noStrike" kern="1200" dirty="0">
                <a:solidFill>
                  <a:schemeClr val="tx1"/>
                </a:solidFill>
                <a:effectLst/>
                <a:latin typeface="+mn-lt"/>
                <a:ea typeface="+mn-ea"/>
                <a:cs typeface="+mn-cs"/>
              </a:rPr>
              <a:t>called on the UN to take the lead by adopting its own policy</a:t>
            </a:r>
            <a:r>
              <a:rPr lang="en-GB"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38</a:t>
            </a:fld>
            <a:endParaRPr lang="en-GB"/>
          </a:p>
        </p:txBody>
      </p:sp>
    </p:spTree>
    <p:extLst>
      <p:ext uri="{BB962C8B-B14F-4D97-AF65-F5344CB8AC3E}">
        <p14:creationId xmlns:p14="http://schemas.microsoft.com/office/powerpoint/2010/main" val="2226346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report was officially launched on 17 July 2017 at The New York Public Library at a high-level event that included the participation of Permanent Representatives of Member States to the UN, United Nations officials, Civil Society leaders, other development stakeholders, as well as library representatives of the New York area, and specialised press.</a:t>
            </a:r>
          </a:p>
          <a:p>
            <a:endParaRPr lang="en-GB" dirty="0"/>
          </a:p>
          <a:p>
            <a:r>
              <a:rPr lang="en-GB" b="1" dirty="0"/>
              <a:t>Speakers: </a:t>
            </a:r>
          </a:p>
          <a:p>
            <a:pPr lvl="1"/>
            <a:r>
              <a:rPr lang="en-GB" dirty="0"/>
              <a:t>Opening and Closing by IFLA Secretary General Gerald Leitner</a:t>
            </a:r>
          </a:p>
          <a:p>
            <a:pPr lvl="1"/>
            <a:r>
              <a:rPr lang="en-GB" dirty="0"/>
              <a:t>Address by IFLA President Donna Scheeder</a:t>
            </a:r>
          </a:p>
          <a:p>
            <a:pPr lvl="1"/>
            <a:r>
              <a:rPr lang="en-GB" dirty="0"/>
              <a:t>Maher Nasser (UN Acting Under-Secretary General for Communications)</a:t>
            </a:r>
          </a:p>
          <a:p>
            <a:pPr lvl="1"/>
            <a:r>
              <a:rPr lang="en-GB" dirty="0"/>
              <a:t>Chris Coward (Co-Founder and Director of TASCHA)</a:t>
            </a:r>
          </a:p>
          <a:p>
            <a:pPr lvl="1"/>
            <a:r>
              <a:rPr lang="en-GB" dirty="0"/>
              <a:t>Nick Ashton Hart</a:t>
            </a:r>
          </a:p>
          <a:p>
            <a:pPr lvl="1"/>
            <a:r>
              <a:rPr lang="en-GB" dirty="0"/>
              <a:t>Vusumuzi Ntonga (Deputy Permanent Representative of Zimbabwe to the UN) </a:t>
            </a:r>
          </a:p>
          <a:p>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39</a:t>
            </a:fld>
            <a:endParaRPr lang="en-GB"/>
          </a:p>
        </p:txBody>
      </p:sp>
    </p:spTree>
    <p:extLst>
      <p:ext uri="{BB962C8B-B14F-4D97-AF65-F5344CB8AC3E}">
        <p14:creationId xmlns:p14="http://schemas.microsoft.com/office/powerpoint/2010/main" val="29198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Welcome focused on the importance of a united library field</a:t>
            </a:r>
          </a:p>
          <a:p>
            <a:pPr lvl="0"/>
            <a:r>
              <a:rPr lang="en-GB" sz="1200" kern="1200" dirty="0">
                <a:solidFill>
                  <a:schemeClr val="tx1"/>
                </a:solidFill>
                <a:effectLst/>
                <a:latin typeface="+mn-lt"/>
                <a:ea typeface="+mn-ea"/>
                <a:cs typeface="+mn-cs"/>
              </a:rPr>
              <a:t>Set out (briefly) some of the other things we’re doing</a:t>
            </a:r>
          </a:p>
          <a:p>
            <a:pPr lvl="0"/>
            <a:r>
              <a:rPr lang="en-GB" sz="1200" kern="1200" dirty="0">
                <a:solidFill>
                  <a:schemeClr val="tx1"/>
                </a:solidFill>
                <a:effectLst/>
                <a:latin typeface="+mn-lt"/>
                <a:ea typeface="+mn-ea"/>
                <a:cs typeface="+mn-cs"/>
              </a:rPr>
              <a:t>Significance of the DA2I report as a tool for libraries</a:t>
            </a:r>
          </a:p>
          <a:p>
            <a:endParaRPr lang="en-GB" dirty="0"/>
          </a:p>
        </p:txBody>
      </p:sp>
      <p:sp>
        <p:nvSpPr>
          <p:cNvPr id="4" name="Slide Number Placeholder 3"/>
          <p:cNvSpPr>
            <a:spLocks noGrp="1"/>
          </p:cNvSpPr>
          <p:nvPr>
            <p:ph type="sldNum" sz="quarter" idx="10"/>
          </p:nvPr>
        </p:nvSpPr>
        <p:spPr/>
        <p:txBody>
          <a:bodyPr/>
          <a:lstStyle/>
          <a:p>
            <a:fld id="{65296865-7556-4278-A194-62B3C31B3A52}" type="slidenum">
              <a:rPr lang="en-GB" smtClean="0"/>
              <a:t>4</a:t>
            </a:fld>
            <a:endParaRPr lang="en-GB"/>
          </a:p>
        </p:txBody>
      </p:sp>
    </p:spTree>
    <p:extLst>
      <p:ext uri="{BB962C8B-B14F-4D97-AF65-F5344CB8AC3E}">
        <p14:creationId xmlns:p14="http://schemas.microsoft.com/office/powerpoint/2010/main" val="20787145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Speakers: </a:t>
            </a:r>
          </a:p>
          <a:p>
            <a:pPr lvl="1"/>
            <a:r>
              <a:rPr lang="en-GB" dirty="0"/>
              <a:t>Opening and Closing by IFLA Secretary General Gerald Leitner</a:t>
            </a:r>
          </a:p>
          <a:p>
            <a:pPr lvl="1"/>
            <a:r>
              <a:rPr lang="en-GB" dirty="0"/>
              <a:t>Address by IFLA President Donna Scheeder</a:t>
            </a:r>
          </a:p>
          <a:p>
            <a:pPr lvl="1"/>
            <a:r>
              <a:rPr lang="en-GB" dirty="0"/>
              <a:t>Maher Nasser (UN Acting Under-Secretary General for Communications)</a:t>
            </a:r>
          </a:p>
          <a:p>
            <a:pPr lvl="1"/>
            <a:r>
              <a:rPr lang="en-GB" dirty="0"/>
              <a:t>Chris Coward (Co-Founder and Director of TASCHA)</a:t>
            </a:r>
          </a:p>
          <a:p>
            <a:pPr lvl="1"/>
            <a:r>
              <a:rPr lang="en-GB" dirty="0"/>
              <a:t>Nick Ashton Hart</a:t>
            </a:r>
          </a:p>
          <a:p>
            <a:pPr lvl="1"/>
            <a:r>
              <a:rPr lang="en-GB" dirty="0"/>
              <a:t>Vusumuzi Ntonga (Deputy Permanent Representative of Zimbabwe to the UN) </a:t>
            </a:r>
          </a:p>
          <a:p>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40</a:t>
            </a:fld>
            <a:endParaRPr lang="en-GB"/>
          </a:p>
        </p:txBody>
      </p:sp>
    </p:spTree>
    <p:extLst>
      <p:ext uri="{BB962C8B-B14F-4D97-AF65-F5344CB8AC3E}">
        <p14:creationId xmlns:p14="http://schemas.microsoft.com/office/powerpoint/2010/main" val="1707134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48 Voluntary National Reviews in 2018 (the list is now closed: https://sustainabledevelopment.un.org/content/documents/16985Letter_ECOSOC_President_VNRs_and_closing_country_list_for_2018_HLPF_14Sept17.pdf)</a:t>
            </a:r>
          </a:p>
          <a:p>
            <a:endParaRPr lang="en-GB" dirty="0"/>
          </a:p>
          <a:p>
            <a:r>
              <a:rPr lang="en-GB" dirty="0"/>
              <a:t>Theme: “Transformation towards sustainable and resilient societies”</a:t>
            </a:r>
          </a:p>
          <a:p>
            <a:r>
              <a:rPr lang="en-GB" dirty="0"/>
              <a:t>Focus SDGs:</a:t>
            </a:r>
          </a:p>
          <a:p>
            <a:r>
              <a:rPr lang="en-GB" dirty="0"/>
              <a:t>Goal 6. Clean water and sanitation</a:t>
            </a:r>
          </a:p>
          <a:p>
            <a:r>
              <a:rPr lang="en-GB" dirty="0"/>
              <a:t>Goal 7. Affordable and clean energy</a:t>
            </a:r>
          </a:p>
          <a:p>
            <a:r>
              <a:rPr lang="en-GB" dirty="0"/>
              <a:t>Goal 11. Sustainable cities and communities</a:t>
            </a:r>
          </a:p>
          <a:p>
            <a:r>
              <a:rPr lang="en-GB" dirty="0"/>
              <a:t>Goal 12. Responsible consumption and production</a:t>
            </a:r>
          </a:p>
          <a:p>
            <a:r>
              <a:rPr lang="en-GB" dirty="0"/>
              <a:t>Goal 15. Life on land</a:t>
            </a:r>
          </a:p>
          <a:p>
            <a:endParaRPr lang="en-GB" dirty="0"/>
          </a:p>
          <a:p>
            <a:r>
              <a:rPr lang="en-GB" dirty="0"/>
              <a:t>These are all areas where, once again, the role of access to information, and libraries in particular, will be strong. SDG11 is particularly important for libraries, given that it includes not only community building – a particular strong point for public libraries – but also safeguarding cultural heritage. </a:t>
            </a:r>
          </a:p>
        </p:txBody>
      </p:sp>
      <p:sp>
        <p:nvSpPr>
          <p:cNvPr id="4" name="Slide Number Placeholder 3"/>
          <p:cNvSpPr>
            <a:spLocks noGrp="1"/>
          </p:cNvSpPr>
          <p:nvPr>
            <p:ph type="sldNum" sz="quarter" idx="10"/>
          </p:nvPr>
        </p:nvSpPr>
        <p:spPr/>
        <p:txBody>
          <a:bodyPr/>
          <a:lstStyle/>
          <a:p>
            <a:fld id="{FF5B821F-426F-40D6-B35B-60F66471AE6D}" type="slidenum">
              <a:rPr lang="en-GB" smtClean="0"/>
              <a:t>41</a:t>
            </a:fld>
            <a:endParaRPr lang="en-GB"/>
          </a:p>
        </p:txBody>
      </p:sp>
    </p:spTree>
    <p:extLst>
      <p:ext uri="{BB962C8B-B14F-4D97-AF65-F5344CB8AC3E}">
        <p14:creationId xmlns:p14="http://schemas.microsoft.com/office/powerpoint/2010/main" val="1720686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Theme: “Empowering people and ensuring inclusiveness and equality”</a:t>
            </a:r>
          </a:p>
          <a:p>
            <a:endParaRPr lang="en-GB" dirty="0"/>
          </a:p>
          <a:p>
            <a:r>
              <a:rPr lang="en-GB" dirty="0"/>
              <a:t>Focus SDGs:</a:t>
            </a:r>
          </a:p>
          <a:p>
            <a:endParaRPr lang="en-GB" dirty="0"/>
          </a:p>
          <a:p>
            <a:r>
              <a:rPr lang="en-GB" dirty="0"/>
              <a:t>Goal 4. Quality education (VERY RELEVANT)</a:t>
            </a:r>
          </a:p>
          <a:p>
            <a:r>
              <a:rPr lang="en-GB" dirty="0"/>
              <a:t>Goal 8. Affordable and clean energy</a:t>
            </a:r>
          </a:p>
          <a:p>
            <a:r>
              <a:rPr lang="en-GB" dirty="0"/>
              <a:t>Goal 10. Reduced inequalities</a:t>
            </a:r>
          </a:p>
          <a:p>
            <a:r>
              <a:rPr lang="en-GB" dirty="0"/>
              <a:t>Goal 13. Climate action</a:t>
            </a:r>
          </a:p>
          <a:p>
            <a:r>
              <a:rPr lang="en-GB" dirty="0"/>
              <a:t>Goal 16. Peace, justice and strong institutions (ALSO VERY RELEVANT)</a:t>
            </a:r>
          </a:p>
          <a:p>
            <a:endParaRPr lang="en-GB" dirty="0"/>
          </a:p>
          <a:p>
            <a:r>
              <a:rPr lang="en-GB" dirty="0"/>
              <a:t>2019 will be also a particular year for the SDGs: 2016-2019 closes one “cycle” of HLPF sessions under ECOSOC auspices. At the conclusion of the cycle, the UN General Assembly will also convene an HLPF. This year two sessions of the Forum will take place. </a:t>
            </a:r>
          </a:p>
          <a:p>
            <a:endParaRPr lang="en-GB" dirty="0"/>
          </a:p>
          <a:p>
            <a:r>
              <a:rPr lang="en-GB" dirty="0"/>
              <a:t>The review of progress overall is an opportunity to highlight how the framework, and the indicators used could be better. </a:t>
            </a:r>
          </a:p>
          <a:p>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42</a:t>
            </a:fld>
            <a:endParaRPr lang="en-GB"/>
          </a:p>
        </p:txBody>
      </p:sp>
    </p:spTree>
    <p:extLst>
      <p:ext uri="{BB962C8B-B14F-4D97-AF65-F5344CB8AC3E}">
        <p14:creationId xmlns:p14="http://schemas.microsoft.com/office/powerpoint/2010/main" val="4682684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GB" sz="1200" dirty="0"/>
              <a:t>DA2I side events around the world </a:t>
            </a:r>
          </a:p>
          <a:p>
            <a:pPr marL="171450" indent="-171450">
              <a:lnSpc>
                <a:spcPct val="100000"/>
              </a:lnSpc>
              <a:buFont typeface="Arial" panose="020B0604020202020204" pitchFamily="34" charset="0"/>
              <a:buChar char="•"/>
            </a:pPr>
            <a:r>
              <a:rPr lang="en-GB" sz="1200" dirty="0"/>
              <a:t>Preparations for DA2I 2018 (and 2019)</a:t>
            </a:r>
          </a:p>
          <a:p>
            <a:pPr marL="171450" indent="-171450">
              <a:lnSpc>
                <a:spcPct val="100000"/>
              </a:lnSpc>
              <a:buFont typeface="Arial" panose="020B0604020202020204" pitchFamily="34" charset="0"/>
              <a:buChar char="•"/>
            </a:pPr>
            <a:r>
              <a:rPr lang="en-GB" sz="1200" dirty="0"/>
              <a:t>Help IFLA members, IAP participants, and the library community worldwide to use the DA2I as an advocacy tool to get libraries on the agenda</a:t>
            </a:r>
          </a:p>
          <a:p>
            <a:pPr marL="171450" indent="-171450">
              <a:lnSpc>
                <a:spcPct val="100000"/>
              </a:lnSpc>
              <a:buFont typeface="Arial" panose="020B0604020202020204" pitchFamily="34" charset="0"/>
              <a:buChar char="•"/>
            </a:pPr>
            <a:r>
              <a:rPr lang="en-GB" sz="1200" dirty="0"/>
              <a:t>Continue spreading the word!</a:t>
            </a:r>
          </a:p>
          <a:p>
            <a:endParaRPr lang="en-GB" dirty="0"/>
          </a:p>
        </p:txBody>
      </p:sp>
      <p:sp>
        <p:nvSpPr>
          <p:cNvPr id="4" name="Slide Number Placeholder 3"/>
          <p:cNvSpPr>
            <a:spLocks noGrp="1"/>
          </p:cNvSpPr>
          <p:nvPr>
            <p:ph type="sldNum" sz="quarter" idx="10"/>
          </p:nvPr>
        </p:nvSpPr>
        <p:spPr/>
        <p:txBody>
          <a:bodyPr/>
          <a:lstStyle/>
          <a:p>
            <a:fld id="{FF5B821F-426F-40D6-B35B-60F66471AE6D}" type="slidenum">
              <a:rPr lang="en-GB" smtClean="0"/>
              <a:t>43</a:t>
            </a:fld>
            <a:endParaRPr lang="en-GB"/>
          </a:p>
        </p:txBody>
      </p:sp>
    </p:spTree>
    <p:extLst>
      <p:ext uri="{BB962C8B-B14F-4D97-AF65-F5344CB8AC3E}">
        <p14:creationId xmlns:p14="http://schemas.microsoft.com/office/powerpoint/2010/main" val="730228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44</a:t>
            </a:fld>
            <a:endParaRPr lang="en-GB"/>
          </a:p>
        </p:txBody>
      </p:sp>
    </p:spTree>
    <p:extLst>
      <p:ext uri="{BB962C8B-B14F-4D97-AF65-F5344CB8AC3E}">
        <p14:creationId xmlns:p14="http://schemas.microsoft.com/office/powerpoint/2010/main" val="410027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296865-7556-4278-A194-62B3C31B3A52}" type="slidenum">
              <a:rPr lang="en-GB" smtClean="0"/>
              <a:t>5</a:t>
            </a:fld>
            <a:endParaRPr lang="en-GB"/>
          </a:p>
        </p:txBody>
      </p:sp>
    </p:spTree>
    <p:extLst>
      <p:ext uri="{BB962C8B-B14F-4D97-AF65-F5344CB8AC3E}">
        <p14:creationId xmlns:p14="http://schemas.microsoft.com/office/powerpoint/2010/main" val="422250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296865-7556-4278-A194-62B3C31B3A52}" type="slidenum">
              <a:rPr lang="en-GB" smtClean="0"/>
              <a:t>6</a:t>
            </a:fld>
            <a:endParaRPr lang="en-GB"/>
          </a:p>
        </p:txBody>
      </p:sp>
    </p:spTree>
    <p:extLst>
      <p:ext uri="{BB962C8B-B14F-4D97-AF65-F5344CB8AC3E}">
        <p14:creationId xmlns:p14="http://schemas.microsoft.com/office/powerpoint/2010/main" val="410598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United Nations 2030 Agenda was adopted two years ago, setting out 17 Goals, 169 targets and 232 indicators to monitor the progress towards 2030. It is important to highlight he interlinkages and integrated nature of the Sustainable Development Goals, this is of crucial importance in ensuring that the purpose of the new Agenda is realised. If we realize our ambitions across the full extent of the Agenda, the lives of all will be profoundly improved and our world will be transformed for the better.</a:t>
            </a:r>
          </a:p>
          <a:p>
            <a:endParaRPr lang="en-GB" dirty="0"/>
          </a:p>
          <a:p>
            <a:r>
              <a:rPr lang="en-GB" dirty="0"/>
              <a:t>Rather than simply promoting change in different policy areas, the UN 2030 Agenda underlines that there are interconnections and cross-overs. For example, improved gender equality in education will support economic growth, while more sustainable production will reduce the pollution that is harming agriculture. </a:t>
            </a:r>
          </a:p>
          <a:p>
            <a:endParaRPr lang="en-GB" dirty="0"/>
          </a:p>
          <a:p>
            <a:r>
              <a:rPr lang="en-GB" dirty="0"/>
              <a:t>Rather than simply setting out goals and then hoping that change will happen, the UN 2030 Agenda sets up a robust monitoring framework, with a set of 232 indicators, measuring progress against 169 targets. Every year, there is reporting against these, with many member states volunteering to report on how they are doing, at the UN’s High Level Political Forum. </a:t>
            </a:r>
          </a:p>
          <a:p>
            <a:endParaRPr lang="en-GB" dirty="0"/>
          </a:p>
          <a:p>
            <a:r>
              <a:rPr lang="en-GB" dirty="0"/>
              <a:t>Rather than talking only about what governments are doing, the UN 2030 Agenda promotes development as a right. The individual – all individuals – have a right to better lives, and more sustainable livelihoods. Development has to be delivered in a way that really means something for people and communities.</a:t>
            </a:r>
          </a:p>
          <a:p>
            <a:endParaRPr lang="en-GB" dirty="0"/>
          </a:p>
        </p:txBody>
      </p:sp>
      <p:sp>
        <p:nvSpPr>
          <p:cNvPr id="4" name="Slide Number Placeholder 3"/>
          <p:cNvSpPr>
            <a:spLocks noGrp="1"/>
          </p:cNvSpPr>
          <p:nvPr>
            <p:ph type="sldNum" sz="quarter" idx="10"/>
          </p:nvPr>
        </p:nvSpPr>
        <p:spPr/>
        <p:txBody>
          <a:bodyPr/>
          <a:lstStyle/>
          <a:p>
            <a:fld id="{65296865-7556-4278-A194-62B3C31B3A52}" type="slidenum">
              <a:rPr lang="en-GB" smtClean="0"/>
              <a:t>7</a:t>
            </a:fld>
            <a:endParaRPr lang="en-GB"/>
          </a:p>
        </p:txBody>
      </p:sp>
    </p:spTree>
    <p:extLst>
      <p:ext uri="{BB962C8B-B14F-4D97-AF65-F5344CB8AC3E}">
        <p14:creationId xmlns:p14="http://schemas.microsoft.com/office/powerpoint/2010/main" val="386681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this innovative, more holistic approach, there is something else special about the 2030 Agenda. Following intensive engagement by IFLA and partner organisations, the final result, agreed in 2015, represents a real affirmation of the role of libraries. </a:t>
            </a:r>
          </a:p>
          <a:p>
            <a:endParaRPr lang="en-GB" dirty="0"/>
          </a:p>
          <a:p>
            <a:r>
              <a:rPr lang="en-GB" dirty="0"/>
              <a:t>It does this in a number of ways, which we will discuss, but most importantly, it underlines that access to information is essential for development. </a:t>
            </a:r>
          </a:p>
          <a:p>
            <a:endParaRPr lang="en-GB" dirty="0"/>
          </a:p>
          <a:p>
            <a:r>
              <a:rPr lang="en-GB" dirty="0"/>
              <a:t>When people are able to find, understand, and use information, they can take better decisions about their own lives, and the lives of those around them. They can connect with others, near and far, and build new communities and networks. They can create and innovate, producing new ideas and knowledge. </a:t>
            </a:r>
          </a:p>
          <a:p>
            <a:endParaRPr lang="en-GB" dirty="0"/>
          </a:p>
          <a:p>
            <a:r>
              <a:rPr lang="en-GB" dirty="0"/>
              <a:t>This is exactly what libraries are there to do. </a:t>
            </a:r>
          </a:p>
          <a:p>
            <a:endParaRPr lang="en-GB" dirty="0"/>
          </a:p>
        </p:txBody>
      </p:sp>
      <p:sp>
        <p:nvSpPr>
          <p:cNvPr id="4" name="Slide Number Placeholder 3"/>
          <p:cNvSpPr>
            <a:spLocks noGrp="1"/>
          </p:cNvSpPr>
          <p:nvPr>
            <p:ph type="sldNum" sz="quarter" idx="10"/>
          </p:nvPr>
        </p:nvSpPr>
        <p:spPr/>
        <p:txBody>
          <a:bodyPr/>
          <a:lstStyle/>
          <a:p>
            <a:fld id="{65296865-7556-4278-A194-62B3C31B3A52}" type="slidenum">
              <a:rPr lang="en-GB" smtClean="0"/>
              <a:t>8</a:t>
            </a:fld>
            <a:endParaRPr lang="en-GB"/>
          </a:p>
        </p:txBody>
      </p:sp>
    </p:spTree>
    <p:extLst>
      <p:ext uri="{BB962C8B-B14F-4D97-AF65-F5344CB8AC3E}">
        <p14:creationId xmlns:p14="http://schemas.microsoft.com/office/powerpoint/2010/main" val="294974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reference to access to information comes under SDG16, which focuses on essential, cross-cutting drivers of development, alongside peace and justice. By including it, all of the UN’s 196 Member States, and so yours included, made this core objective of libraries their own. </a:t>
            </a:r>
          </a:p>
          <a:p>
            <a:endParaRPr lang="en-GB" dirty="0"/>
          </a:p>
          <a:p>
            <a:r>
              <a:rPr lang="en-GB" dirty="0"/>
              <a:t>In including access to information, governments accepted the key argument of the Lyon Declaration, with which many of you may be familiar. </a:t>
            </a:r>
            <a:r>
              <a:rPr lang="en-GB" sz="1200" b="0" i="0" kern="1200" dirty="0">
                <a:solidFill>
                  <a:schemeClr val="tx1"/>
                </a:solidFill>
                <a:effectLst/>
                <a:latin typeface="+mn-lt"/>
                <a:ea typeface="+mn-ea"/>
                <a:cs typeface="+mn-cs"/>
              </a:rPr>
              <a:t>This is an advocacy document that was used to positively influence the content of the UN 2030 Agenda. It was drafted by IFLA and a number of strategic partners in the library and development communities in 2014, and it was signed by 604 organisations from all over the world.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Declaration states clearly that access to information supports development by empowering people to:</a:t>
            </a:r>
          </a:p>
          <a:p>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Exercise their civil, political, economic, social and cultural rights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Learn and apply new skills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Make decisions and participate in an active and engaged civil society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Create community-based solutions to development challenges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Ensure accountability, transparency, good governance, and empowerment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Measure progress on public and private commitments on sustainable development.</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doing so, it underlined that we needed to understand ‘access to information’ broadly. This access had to be meaningful – people had to be able not only to find and read, but also understand, use and share the information necessary to promote sustainable development and democratic societies.</a:t>
            </a:r>
          </a:p>
          <a:p>
            <a:endParaRPr lang="en-GB" sz="1200" b="0" i="0" kern="1200" dirty="0">
              <a:solidFill>
                <a:schemeClr val="tx1"/>
              </a:solidFill>
              <a:effectLst/>
              <a:latin typeface="+mn-lt"/>
              <a:ea typeface="+mn-ea"/>
              <a:cs typeface="+mn-cs"/>
            </a:endParaRPr>
          </a:p>
          <a:p>
            <a:endParaRPr lang="en-GB" dirty="0"/>
          </a:p>
          <a:p>
            <a:r>
              <a:rPr lang="en-GB" dirty="0"/>
              <a:t>But this is not the only reference in the SDGs to the core missions of libraries.</a:t>
            </a:r>
          </a:p>
        </p:txBody>
      </p:sp>
      <p:sp>
        <p:nvSpPr>
          <p:cNvPr id="4" name="Slide Number Placeholder 3"/>
          <p:cNvSpPr>
            <a:spLocks noGrp="1"/>
          </p:cNvSpPr>
          <p:nvPr>
            <p:ph type="sldNum" sz="quarter" idx="10"/>
          </p:nvPr>
        </p:nvSpPr>
        <p:spPr/>
        <p:txBody>
          <a:bodyPr/>
          <a:lstStyle/>
          <a:p>
            <a:fld id="{975816A5-A100-4B0A-9AB1-2F9330BC094A}" type="slidenum">
              <a:rPr lang="en-GB" smtClean="0"/>
              <a:t>9</a:t>
            </a:fld>
            <a:endParaRPr lang="en-GB"/>
          </a:p>
        </p:txBody>
      </p:sp>
    </p:spTree>
    <p:extLst>
      <p:ext uri="{BB962C8B-B14F-4D97-AF65-F5344CB8AC3E}">
        <p14:creationId xmlns:p14="http://schemas.microsoft.com/office/powerpoint/2010/main" val="128349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72FF92-4610-9749-B21A-70113AB82210}"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EFF8C-BBDB-2E44-ADA9-30F3772230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72FF92-4610-9749-B21A-70113AB82210}"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EFF8C-BBDB-2E44-ADA9-30F3772230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72FF92-4610-9749-B21A-70113AB82210}"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EFF8C-BBDB-2E44-ADA9-30F3772230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72FF92-4610-9749-B21A-70113AB82210}"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EFF8C-BBDB-2E44-ADA9-30F3772230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2FF92-4610-9749-B21A-70113AB82210}"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EFF8C-BBDB-2E44-ADA9-30F3772230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72FF92-4610-9749-B21A-70113AB82210}"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EFF8C-BBDB-2E44-ADA9-30F3772230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72FF92-4610-9749-B21A-70113AB82210}" type="datetimeFigureOut">
              <a:rPr lang="en-US" smtClean="0"/>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EFF8C-BBDB-2E44-ADA9-30F3772230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72FF92-4610-9749-B21A-70113AB82210}" type="datetimeFigureOut">
              <a:rPr lang="en-US" smtClean="0"/>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EFF8C-BBDB-2E44-ADA9-30F3772230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2FF92-4610-9749-B21A-70113AB82210}" type="datetimeFigureOut">
              <a:rPr lang="en-US" smtClean="0"/>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EFF8C-BBDB-2E44-ADA9-30F3772230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2FF92-4610-9749-B21A-70113AB82210}"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EFF8C-BBDB-2E44-ADA9-30F3772230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2FF92-4610-9749-B21A-70113AB82210}"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EFF8C-BBDB-2E44-ADA9-30F3772230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2FF92-4610-9749-B21A-70113AB82210}" type="datetimeFigureOut">
              <a:rPr lang="en-US" smtClean="0"/>
              <a:t>9/21/2017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EFF8C-BBDB-2E44-ADA9-30F3772230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g"/><Relationship Id="rId7" Type="http://schemas.openxmlformats.org/officeDocument/2006/relationships/image" Target="../media/image49.jpg"/><Relationship Id="rId12" Type="http://schemas.openxmlformats.org/officeDocument/2006/relationships/image" Target="../media/image54.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8.jpg"/><Relationship Id="rId11" Type="http://schemas.openxmlformats.org/officeDocument/2006/relationships/image" Target="../media/image53.jpg"/><Relationship Id="rId5" Type="http://schemas.openxmlformats.org/officeDocument/2006/relationships/image" Target="../media/image47.jpg"/><Relationship Id="rId10" Type="http://schemas.openxmlformats.org/officeDocument/2006/relationships/image" Target="../media/image52.jpg"/><Relationship Id="rId4" Type="http://schemas.openxmlformats.org/officeDocument/2006/relationships/image" Target="../media/image46.jpg"/><Relationship Id="rId9"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4" name="TextBox 3"/>
          <p:cNvSpPr txBox="1"/>
          <p:nvPr/>
        </p:nvSpPr>
        <p:spPr>
          <a:xfrm>
            <a:off x="119336" y="5534561"/>
            <a:ext cx="5688632" cy="1323439"/>
          </a:xfrm>
          <a:prstGeom prst="rect">
            <a:avLst/>
          </a:prstGeom>
          <a:noFill/>
        </p:spPr>
        <p:txBody>
          <a:bodyPr wrap="square" rtlCol="0">
            <a:spAutoFit/>
          </a:bodyPr>
          <a:lstStyle/>
          <a:p>
            <a:pPr algn="ctr"/>
            <a:r>
              <a:rPr lang="en-US" sz="2000" b="1" dirty="0">
                <a:solidFill>
                  <a:schemeClr val="tx1">
                    <a:lumMod val="85000"/>
                    <a:lumOff val="15000"/>
                  </a:schemeClr>
                </a:solidFill>
                <a:latin typeface="Century Gothic" panose="020B0502020202020204" pitchFamily="34" charset="0"/>
                <a:ea typeface="Open Sans" charset="0"/>
                <a:cs typeface="Open Sans" charset="0"/>
              </a:rPr>
              <a:t>DA2I.IFLA.ORG   #DA2I   #Lib4Dev</a:t>
            </a:r>
          </a:p>
          <a:p>
            <a:pPr algn="ctr"/>
            <a:r>
              <a:rPr lang="en-US" sz="2000" b="1" dirty="0">
                <a:solidFill>
                  <a:schemeClr val="tx1">
                    <a:lumMod val="85000"/>
                    <a:lumOff val="15000"/>
                  </a:schemeClr>
                </a:solidFill>
                <a:latin typeface="Century Gothic" panose="020B0502020202020204" pitchFamily="34" charset="0"/>
                <a:ea typeface="Open Sans" charset="0"/>
                <a:cs typeface="Open Sans" charset="0"/>
              </a:rPr>
              <a:t> </a:t>
            </a:r>
          </a:p>
          <a:p>
            <a:pPr algn="ctr"/>
            <a:r>
              <a:rPr lang="en-US" sz="2000" dirty="0">
                <a:solidFill>
                  <a:schemeClr val="tx1">
                    <a:lumMod val="85000"/>
                    <a:lumOff val="15000"/>
                  </a:schemeClr>
                </a:solidFill>
                <a:latin typeface="Century Gothic" panose="020B0502020202020204" pitchFamily="34" charset="0"/>
                <a:ea typeface="Open Sans" charset="0"/>
                <a:cs typeface="Open Sans" charset="0"/>
              </a:rPr>
              <a:t>#SDGs   #GlobalGoals   </a:t>
            </a:r>
            <a:r>
              <a:rPr lang="en-GB" sz="2000" dirty="0">
                <a:latin typeface="Century Gothic" panose="020B0502020202020204" pitchFamily="34" charset="0"/>
              </a:rPr>
              <a:t>#Act4SDGs </a:t>
            </a:r>
            <a:r>
              <a:rPr lang="en-US" sz="2000" dirty="0">
                <a:solidFill>
                  <a:schemeClr val="tx1">
                    <a:lumMod val="85000"/>
                    <a:lumOff val="15000"/>
                  </a:schemeClr>
                </a:solidFill>
                <a:latin typeface="Century Gothic" panose="020B0502020202020204" pitchFamily="34" charset="0"/>
                <a:ea typeface="Open Sans" charset="0"/>
                <a:cs typeface="Open Sans" charset="0"/>
              </a:rPr>
              <a:t> </a:t>
            </a:r>
          </a:p>
          <a:p>
            <a:pPr algn="ctr"/>
            <a:endParaRPr lang="en-US" sz="2000" b="1" dirty="0">
              <a:solidFill>
                <a:schemeClr val="tx1">
                  <a:lumMod val="85000"/>
                  <a:lumOff val="15000"/>
                </a:schemeClr>
              </a:solidFill>
              <a:latin typeface="Futura Std Condensed" panose="020B0706020204030204" pitchFamily="34" charset="0"/>
              <a:ea typeface="Open Sans" charset="0"/>
              <a:cs typeface="Open Sans"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750" y="5373216"/>
            <a:ext cx="3139938" cy="9842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
        <p:nvSpPr>
          <p:cNvPr id="10" name="Rectangle 9">
            <a:extLst>
              <a:ext uri="{FF2B5EF4-FFF2-40B4-BE49-F238E27FC236}">
                <a16:creationId xmlns:a16="http://schemas.microsoft.com/office/drawing/2014/main" id="{5751DC8D-B675-4409-B1F8-3478B97E76F6}"/>
              </a:ext>
            </a:extLst>
          </p:cNvPr>
          <p:cNvSpPr/>
          <p:nvPr/>
        </p:nvSpPr>
        <p:spPr>
          <a:xfrm>
            <a:off x="-2523" y="2939261"/>
            <a:ext cx="12201273" cy="1744924"/>
          </a:xfrm>
          <a:prstGeom prst="rect">
            <a:avLst/>
          </a:prstGeom>
          <a:solidFill>
            <a:srgbClr val="80BD7D">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856" y="1962571"/>
            <a:ext cx="12192000" cy="2736304"/>
          </a:xfrm>
          <a:noFill/>
        </p:spPr>
        <p:txBody>
          <a:bodyPr anchor="t" anchorCtr="0">
            <a:noAutofit/>
          </a:bodyPr>
          <a:lstStyle/>
          <a:p>
            <a:r>
              <a:rPr lang="en-GB" sz="4000" b="1" dirty="0">
                <a:solidFill>
                  <a:schemeClr val="tx1">
                    <a:lumMod val="85000"/>
                    <a:lumOff val="15000"/>
                  </a:schemeClr>
                </a:solidFill>
                <a:highlight>
                  <a:srgbClr val="FF8265"/>
                </a:highlight>
                <a:latin typeface="Century Gothic" panose="020B0502020202020204" pitchFamily="34" charset="0"/>
              </a:rPr>
              <a:t>Webinar:</a:t>
            </a:r>
            <a:br>
              <a:rPr lang="en-GB" sz="4000" b="1" dirty="0">
                <a:solidFill>
                  <a:schemeClr val="tx1">
                    <a:lumMod val="85000"/>
                    <a:lumOff val="15000"/>
                  </a:schemeClr>
                </a:solidFill>
                <a:latin typeface="Futura Hv BT" panose="020B0702020204020204" pitchFamily="34" charset="0"/>
              </a:rPr>
            </a:br>
            <a:br>
              <a:rPr lang="en-GB" sz="4000" b="1" dirty="0">
                <a:solidFill>
                  <a:schemeClr val="tx1">
                    <a:lumMod val="85000"/>
                    <a:lumOff val="15000"/>
                  </a:schemeClr>
                </a:solidFill>
                <a:latin typeface="Futura Hv BT" panose="020B0702020204020204" pitchFamily="34" charset="0"/>
              </a:rPr>
            </a:br>
            <a:r>
              <a:rPr lang="en-US" sz="4000" b="1" dirty="0">
                <a:latin typeface="Century Gothic" panose="020B0502020202020204" pitchFamily="34" charset="0"/>
              </a:rPr>
              <a:t>MEANINGFUL ACCESS TO INFORMATION </a:t>
            </a:r>
            <a:br>
              <a:rPr lang="en-US" sz="4000" b="1" dirty="0">
                <a:latin typeface="Century Gothic" panose="020B0502020202020204" pitchFamily="34" charset="0"/>
              </a:rPr>
            </a:br>
            <a:r>
              <a:rPr lang="en-US" sz="4000" b="1" dirty="0">
                <a:latin typeface="Century Gothic" panose="020B0502020202020204" pitchFamily="34" charset="0"/>
              </a:rPr>
              <a:t>TO LEAVE NO ONE BEHIND</a:t>
            </a:r>
          </a:p>
        </p:txBody>
      </p:sp>
      <p:pic>
        <p:nvPicPr>
          <p:cNvPr id="11" name="Picture 10">
            <a:extLst>
              <a:ext uri="{FF2B5EF4-FFF2-40B4-BE49-F238E27FC236}">
                <a16:creationId xmlns:a16="http://schemas.microsoft.com/office/drawing/2014/main" id="{550B9A3D-01C7-446E-9A38-B14DEC102A8B}"/>
              </a:ext>
            </a:extLst>
          </p:cNvPr>
          <p:cNvPicPr>
            <a:picLocks noChangeAspect="1"/>
          </p:cNvPicPr>
          <p:nvPr/>
        </p:nvPicPr>
        <p:blipFill>
          <a:blip r:embed="rId5"/>
          <a:stretch>
            <a:fillRect/>
          </a:stretch>
        </p:blipFill>
        <p:spPr>
          <a:xfrm>
            <a:off x="334797" y="235878"/>
            <a:ext cx="5226371" cy="15369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CBA9AD-F388-46E8-AD6D-E198BB77A0CB}"/>
              </a:ext>
            </a:extLst>
          </p:cNvPr>
          <p:cNvSpPr txBox="1"/>
          <p:nvPr/>
        </p:nvSpPr>
        <p:spPr>
          <a:xfrm>
            <a:off x="2135560" y="980728"/>
            <a:ext cx="6215190" cy="1015663"/>
          </a:xfrm>
          <a:prstGeom prst="rect">
            <a:avLst/>
          </a:prstGeom>
          <a:noFill/>
        </p:spPr>
        <p:txBody>
          <a:bodyPr wrap="square" rtlCol="0">
            <a:spAutoFit/>
          </a:bodyPr>
          <a:lstStyle/>
          <a:p>
            <a:r>
              <a:rPr lang="en-GB" sz="2000" b="1" dirty="0">
                <a:latin typeface="Century Gothic" panose="020B0502020202020204" pitchFamily="34" charset="0"/>
              </a:rPr>
              <a:t>4.6</a:t>
            </a:r>
            <a:r>
              <a:rPr lang="en-GB" sz="2000" dirty="0">
                <a:latin typeface="Century Gothic" panose="020B0502020202020204" pitchFamily="34" charset="0"/>
              </a:rPr>
              <a:t>: By 2030, ensure that </a:t>
            </a:r>
            <a:r>
              <a:rPr lang="en-GB" sz="2000" b="1" dirty="0">
                <a:latin typeface="Century Gothic" panose="020B0502020202020204" pitchFamily="34" charset="0"/>
              </a:rPr>
              <a:t>all youth and a substantial proportion of adults</a:t>
            </a:r>
            <a:r>
              <a:rPr lang="en-GB" sz="2000" dirty="0">
                <a:latin typeface="Century Gothic" panose="020B0502020202020204" pitchFamily="34" charset="0"/>
              </a:rPr>
              <a:t>, both men and women, </a:t>
            </a:r>
            <a:r>
              <a:rPr lang="en-GB" sz="2000" b="1" dirty="0">
                <a:latin typeface="Century Gothic" panose="020B0502020202020204" pitchFamily="34" charset="0"/>
              </a:rPr>
              <a:t>achieve literacy </a:t>
            </a:r>
            <a:r>
              <a:rPr lang="en-GB" sz="2000" dirty="0">
                <a:latin typeface="Century Gothic" panose="020B0502020202020204" pitchFamily="34" charset="0"/>
              </a:rPr>
              <a:t>and numeracy</a:t>
            </a:r>
          </a:p>
        </p:txBody>
      </p:sp>
      <p:sp>
        <p:nvSpPr>
          <p:cNvPr id="9" name="Rectangle 8">
            <a:extLst>
              <a:ext uri="{FF2B5EF4-FFF2-40B4-BE49-F238E27FC236}">
                <a16:creationId xmlns:a16="http://schemas.microsoft.com/office/drawing/2014/main" id="{5B9CB377-2F64-4F8B-849E-8432AC44F800}"/>
              </a:ext>
            </a:extLst>
          </p:cNvPr>
          <p:cNvSpPr/>
          <p:nvPr/>
        </p:nvSpPr>
        <p:spPr>
          <a:xfrm>
            <a:off x="2135560" y="2358460"/>
            <a:ext cx="9433047" cy="1015663"/>
          </a:xfrm>
          <a:prstGeom prst="rect">
            <a:avLst/>
          </a:prstGeom>
        </p:spPr>
        <p:txBody>
          <a:bodyPr wrap="square">
            <a:spAutoFit/>
          </a:bodyPr>
          <a:lstStyle/>
          <a:p>
            <a:r>
              <a:rPr lang="en-GB" sz="2000" b="1" dirty="0">
                <a:latin typeface="Century Gothic" panose="020B0502020202020204" pitchFamily="34" charset="0"/>
              </a:rPr>
              <a:t>9C</a:t>
            </a:r>
            <a:r>
              <a:rPr lang="en-GB" sz="2000" dirty="0">
                <a:latin typeface="Century Gothic" panose="020B0502020202020204" pitchFamily="34" charset="0"/>
              </a:rPr>
              <a:t>: Significantly increase access to information and communications technology and strive to </a:t>
            </a:r>
            <a:r>
              <a:rPr lang="en-GB" sz="2000" b="1" dirty="0">
                <a:latin typeface="Century Gothic" panose="020B0502020202020204" pitchFamily="34" charset="0"/>
              </a:rPr>
              <a:t>provide universal and affordable access to the Internet in least developed countries </a:t>
            </a:r>
            <a:r>
              <a:rPr lang="en-GB" sz="2000" dirty="0">
                <a:latin typeface="Century Gothic" panose="020B0502020202020204" pitchFamily="34" charset="0"/>
              </a:rPr>
              <a:t>by 2020</a:t>
            </a:r>
          </a:p>
        </p:txBody>
      </p:sp>
      <p:sp>
        <p:nvSpPr>
          <p:cNvPr id="10" name="TextBox 9">
            <a:extLst>
              <a:ext uri="{FF2B5EF4-FFF2-40B4-BE49-F238E27FC236}">
                <a16:creationId xmlns:a16="http://schemas.microsoft.com/office/drawing/2014/main" id="{1301B85F-0649-46FB-BD09-1A93E697D640}"/>
              </a:ext>
            </a:extLst>
          </p:cNvPr>
          <p:cNvSpPr txBox="1"/>
          <p:nvPr/>
        </p:nvSpPr>
        <p:spPr>
          <a:xfrm>
            <a:off x="2135560" y="3734827"/>
            <a:ext cx="8928992" cy="707886"/>
          </a:xfrm>
          <a:prstGeom prst="rect">
            <a:avLst/>
          </a:prstGeom>
          <a:noFill/>
        </p:spPr>
        <p:txBody>
          <a:bodyPr wrap="square" rtlCol="0">
            <a:spAutoFit/>
          </a:bodyPr>
          <a:lstStyle/>
          <a:p>
            <a:r>
              <a:rPr lang="en-GB" sz="2000" b="1" dirty="0">
                <a:latin typeface="Century Gothic" panose="020B0502020202020204" pitchFamily="34" charset="0"/>
              </a:rPr>
              <a:t>11.4</a:t>
            </a:r>
            <a:r>
              <a:rPr lang="en-GB" sz="2000" dirty="0">
                <a:latin typeface="Century Gothic" panose="020B0502020202020204" pitchFamily="34" charset="0"/>
              </a:rPr>
              <a:t>: Strengthen efforts to </a:t>
            </a:r>
            <a:r>
              <a:rPr lang="en-GB" sz="2000" b="1" dirty="0">
                <a:latin typeface="Century Gothic" panose="020B0502020202020204" pitchFamily="34" charset="0"/>
              </a:rPr>
              <a:t>protect and safeguard the world’s cultural </a:t>
            </a:r>
            <a:r>
              <a:rPr lang="en-GB" sz="2000" dirty="0">
                <a:latin typeface="Century Gothic" panose="020B0502020202020204" pitchFamily="34" charset="0"/>
              </a:rPr>
              <a:t>and natural </a:t>
            </a:r>
            <a:r>
              <a:rPr lang="en-GB" sz="2000" b="1" dirty="0">
                <a:latin typeface="Century Gothic" panose="020B0502020202020204" pitchFamily="34" charset="0"/>
              </a:rPr>
              <a:t>heritage</a:t>
            </a:r>
          </a:p>
        </p:txBody>
      </p:sp>
      <p:sp>
        <p:nvSpPr>
          <p:cNvPr id="11" name="TextBox 10">
            <a:extLst>
              <a:ext uri="{FF2B5EF4-FFF2-40B4-BE49-F238E27FC236}">
                <a16:creationId xmlns:a16="http://schemas.microsoft.com/office/drawing/2014/main" id="{E9B1D142-4705-4790-ABF3-95647347F484}"/>
              </a:ext>
            </a:extLst>
          </p:cNvPr>
          <p:cNvSpPr txBox="1"/>
          <p:nvPr/>
        </p:nvSpPr>
        <p:spPr>
          <a:xfrm>
            <a:off x="2135561" y="5104352"/>
            <a:ext cx="9289032" cy="1323439"/>
          </a:xfrm>
          <a:prstGeom prst="rect">
            <a:avLst/>
          </a:prstGeom>
          <a:noFill/>
        </p:spPr>
        <p:txBody>
          <a:bodyPr wrap="square" rtlCol="0">
            <a:spAutoFit/>
          </a:bodyPr>
          <a:lstStyle/>
          <a:p>
            <a:r>
              <a:rPr lang="en-GB" sz="2000" b="1" dirty="0">
                <a:latin typeface="Century Gothic" panose="020B0502020202020204" pitchFamily="34" charset="0"/>
              </a:rPr>
              <a:t>17.8</a:t>
            </a:r>
            <a:r>
              <a:rPr lang="en-GB" sz="2000" dirty="0">
                <a:latin typeface="Century Gothic" panose="020B0502020202020204" pitchFamily="34" charset="0"/>
              </a:rPr>
              <a:t>: Fully operationalize the technology bank and science, technology and innovation capacity-building mechanism for least developed countries by 2017 and </a:t>
            </a:r>
            <a:r>
              <a:rPr lang="en-GB" sz="2000" b="1" dirty="0">
                <a:latin typeface="Century Gothic" panose="020B0502020202020204" pitchFamily="34" charset="0"/>
              </a:rPr>
              <a:t>enhance the use of enabling technology, in particular information and communications technology</a:t>
            </a:r>
          </a:p>
        </p:txBody>
      </p:sp>
      <p:pic>
        <p:nvPicPr>
          <p:cNvPr id="15" name="Picture 14">
            <a:extLst>
              <a:ext uri="{FF2B5EF4-FFF2-40B4-BE49-F238E27FC236}">
                <a16:creationId xmlns:a16="http://schemas.microsoft.com/office/drawing/2014/main" id="{605A411E-CDBC-45C9-92C8-D4676DAB8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02" y="3731406"/>
            <a:ext cx="1288553" cy="1282827"/>
          </a:xfrm>
          <a:prstGeom prst="rect">
            <a:avLst/>
          </a:prstGeom>
          <a:effectLst>
            <a:outerShdw blurRad="292100" dist="50800" dir="2700000" sx="80000" sy="80000" algn="ctr" rotWithShape="0">
              <a:srgbClr val="000000">
                <a:alpha val="57000"/>
              </a:srgbClr>
            </a:outerShdw>
          </a:effectLst>
        </p:spPr>
      </p:pic>
      <p:pic>
        <p:nvPicPr>
          <p:cNvPr id="17" name="Picture 16">
            <a:extLst>
              <a:ext uri="{FF2B5EF4-FFF2-40B4-BE49-F238E27FC236}">
                <a16:creationId xmlns:a16="http://schemas.microsoft.com/office/drawing/2014/main" id="{388FC4CD-74B7-4B11-9A86-2E0622FD1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02" y="2358460"/>
            <a:ext cx="1288553" cy="1282827"/>
          </a:xfrm>
          <a:prstGeom prst="rect">
            <a:avLst/>
          </a:prstGeom>
          <a:effectLst>
            <a:outerShdw blurRad="292100" dist="50800" dir="2700000" sx="80000" sy="80000" algn="ctr" rotWithShape="0">
              <a:srgbClr val="000000">
                <a:alpha val="57000"/>
              </a:srgbClr>
            </a:outerShdw>
          </a:effectLst>
        </p:spPr>
      </p:pic>
      <p:pic>
        <p:nvPicPr>
          <p:cNvPr id="19" name="Picture 18">
            <a:extLst>
              <a:ext uri="{FF2B5EF4-FFF2-40B4-BE49-F238E27FC236}">
                <a16:creationId xmlns:a16="http://schemas.microsoft.com/office/drawing/2014/main" id="{D72734E8-30B9-4AEF-86A5-8E4297E14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204" y="5104352"/>
            <a:ext cx="1288553" cy="1282825"/>
          </a:xfrm>
          <a:prstGeom prst="rect">
            <a:avLst/>
          </a:prstGeom>
          <a:effectLst>
            <a:outerShdw blurRad="292100" dist="50800" dir="2700000" sx="80000" sy="80000" algn="ctr" rotWithShape="0">
              <a:srgbClr val="000000">
                <a:alpha val="57000"/>
              </a:srgbClr>
            </a:outerShdw>
          </a:effectLst>
        </p:spPr>
      </p:pic>
      <p:pic>
        <p:nvPicPr>
          <p:cNvPr id="21" name="Picture 20">
            <a:extLst>
              <a:ext uri="{FF2B5EF4-FFF2-40B4-BE49-F238E27FC236}">
                <a16:creationId xmlns:a16="http://schemas.microsoft.com/office/drawing/2014/main" id="{434E9325-A0F4-435A-BF91-4BADB12A73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204" y="980728"/>
            <a:ext cx="1288557" cy="1285336"/>
          </a:xfrm>
          <a:prstGeom prst="rect">
            <a:avLst/>
          </a:prstGeom>
          <a:effectLst>
            <a:outerShdw blurRad="292100" dist="50800" dir="2700000" sx="80000" sy="80000" algn="ctr" rotWithShape="0">
              <a:srgbClr val="000000">
                <a:alpha val="57000"/>
              </a:srgbClr>
            </a:outerShdw>
          </a:effectLst>
        </p:spPr>
      </p:pic>
      <p:pic>
        <p:nvPicPr>
          <p:cNvPr id="12" name="Picture 11">
            <a:extLst>
              <a:ext uri="{FF2B5EF4-FFF2-40B4-BE49-F238E27FC236}">
                <a16:creationId xmlns:a16="http://schemas.microsoft.com/office/drawing/2014/main" id="{EFB920BF-0858-463B-BBE3-CD07E56A7F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387217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EA853E-95CF-48FA-AE60-F00B5CA99845}"/>
              </a:ext>
            </a:extLst>
          </p:cNvPr>
          <p:cNvSpPr txBox="1">
            <a:spLocks/>
          </p:cNvSpPr>
          <p:nvPr/>
        </p:nvSpPr>
        <p:spPr>
          <a:xfrm>
            <a:off x="0" y="2780928"/>
            <a:ext cx="12192000" cy="1423780"/>
          </a:xfrm>
          <a:prstGeom prst="rect">
            <a:avLst/>
          </a:prstGeom>
          <a:solidFill>
            <a:srgbClr val="FF8265"/>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7200" b="1" dirty="0">
                <a:latin typeface="Century Gothic" panose="020B0502020202020204" pitchFamily="34" charset="0"/>
              </a:rPr>
              <a:t>OPPORTUNITY</a:t>
            </a:r>
          </a:p>
        </p:txBody>
      </p:sp>
      <p:pic>
        <p:nvPicPr>
          <p:cNvPr id="6" name="Picture 5">
            <a:extLst>
              <a:ext uri="{FF2B5EF4-FFF2-40B4-BE49-F238E27FC236}">
                <a16:creationId xmlns:a16="http://schemas.microsoft.com/office/drawing/2014/main" id="{67867311-6E6B-4870-B95E-C23B12478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97873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407368" y="223578"/>
            <a:ext cx="5256584" cy="1261206"/>
          </a:xfrm>
        </p:spPr>
        <p:txBody>
          <a:bodyPr>
            <a:normAutofit/>
          </a:bodyPr>
          <a:lstStyle/>
          <a:p>
            <a:pPr algn="l"/>
            <a:r>
              <a:rPr lang="en-GB" b="1" dirty="0">
                <a:highlight>
                  <a:srgbClr val="80BD7D"/>
                </a:highlight>
                <a:latin typeface="Century Gothic" panose="020B0502020202020204" pitchFamily="34" charset="0"/>
              </a:rPr>
              <a:t>DA2I REPORT</a:t>
            </a:r>
          </a:p>
        </p:txBody>
      </p:sp>
      <p:pic>
        <p:nvPicPr>
          <p:cNvPr id="4" name="Picture 3">
            <a:extLst>
              <a:ext uri="{FF2B5EF4-FFF2-40B4-BE49-F238E27FC236}">
                <a16:creationId xmlns:a16="http://schemas.microsoft.com/office/drawing/2014/main" id="{8EE709B2-F66E-4480-A3FC-5BC0DF8EF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1501686"/>
            <a:ext cx="3312368" cy="4684178"/>
          </a:xfrm>
          <a:prstGeom prst="rect">
            <a:avLst/>
          </a:prstGeom>
          <a:effectLst>
            <a:outerShdw blurRad="292100" dist="50800" dir="2700000" algn="ctr" rotWithShape="0">
              <a:srgbClr val="000000">
                <a:alpha val="57000"/>
              </a:srgbClr>
            </a:outerShdw>
          </a:effectLst>
        </p:spPr>
      </p:pic>
      <p:sp>
        <p:nvSpPr>
          <p:cNvPr id="5" name="Rectangle 4">
            <a:extLst>
              <a:ext uri="{FF2B5EF4-FFF2-40B4-BE49-F238E27FC236}">
                <a16:creationId xmlns:a16="http://schemas.microsoft.com/office/drawing/2014/main" id="{187FF7DC-5E0B-49B6-96AF-D946455CDC31}"/>
              </a:ext>
            </a:extLst>
          </p:cNvPr>
          <p:cNvSpPr/>
          <p:nvPr/>
        </p:nvSpPr>
        <p:spPr>
          <a:xfrm>
            <a:off x="4583832" y="2060848"/>
            <a:ext cx="6336704" cy="3885679"/>
          </a:xfrm>
          <a:prstGeom prst="rect">
            <a:avLst/>
          </a:prstGeom>
        </p:spPr>
        <p:txBody>
          <a:bodyPr wrap="square">
            <a:spAutoFit/>
          </a:bodyPr>
          <a:lstStyle/>
          <a:p>
            <a:pPr marL="214313" indent="-214313">
              <a:spcBef>
                <a:spcPts val="900"/>
              </a:spcBef>
              <a:buFont typeface="Arial" panose="020B0604020202020204" pitchFamily="34" charset="0"/>
              <a:buChar char="•"/>
            </a:pPr>
            <a:r>
              <a:rPr lang="en-GB" sz="3200" dirty="0">
                <a:latin typeface="Century Gothic" panose="020B0502020202020204" pitchFamily="34" charset="0"/>
              </a:rPr>
              <a:t>Partnership with TASCHA </a:t>
            </a:r>
          </a:p>
          <a:p>
            <a:pPr marL="214313" indent="-214313">
              <a:spcBef>
                <a:spcPts val="900"/>
              </a:spcBef>
              <a:buFont typeface="Arial" panose="020B0604020202020204" pitchFamily="34" charset="0"/>
              <a:buChar char="•"/>
            </a:pPr>
            <a:r>
              <a:rPr lang="en-GB" sz="3200" dirty="0">
                <a:latin typeface="Century Gothic" panose="020B0502020202020204" pitchFamily="34" charset="0"/>
              </a:rPr>
              <a:t>Annual report, closely linked to the UN’s 2030 Agenda</a:t>
            </a:r>
            <a:endParaRPr lang="en-GB" sz="3200" b="1" dirty="0">
              <a:latin typeface="Century Gothic" panose="020B0502020202020204" pitchFamily="34" charset="0"/>
            </a:endParaRPr>
          </a:p>
          <a:p>
            <a:pPr marL="214313" indent="-214313">
              <a:spcBef>
                <a:spcPts val="900"/>
              </a:spcBef>
              <a:buFont typeface="Arial" panose="020B0604020202020204" pitchFamily="34" charset="0"/>
              <a:buChar char="•"/>
            </a:pPr>
            <a:r>
              <a:rPr lang="en-GB" sz="3200" dirty="0">
                <a:latin typeface="Century Gothic" panose="020B0502020202020204" pitchFamily="34" charset="0"/>
              </a:rPr>
              <a:t>Delivery on a commitment in the Lyon Declaration</a:t>
            </a:r>
          </a:p>
          <a:p>
            <a:pPr marL="214313" indent="-214313">
              <a:spcBef>
                <a:spcPts val="900"/>
              </a:spcBef>
              <a:buFont typeface="Arial" panose="020B0604020202020204" pitchFamily="34" charset="0"/>
              <a:buChar char="•"/>
            </a:pPr>
            <a:r>
              <a:rPr lang="en-GB" sz="3200" b="1" dirty="0">
                <a:latin typeface="Century Gothic" panose="020B0502020202020204" pitchFamily="34" charset="0"/>
              </a:rPr>
              <a:t>First report </a:t>
            </a:r>
            <a:r>
              <a:rPr lang="en-GB" sz="3200" dirty="0">
                <a:latin typeface="Century Gothic" panose="020B0502020202020204" pitchFamily="34" charset="0"/>
              </a:rPr>
              <a:t>launched on 17 July 2017 in New York</a:t>
            </a:r>
          </a:p>
        </p:txBody>
      </p:sp>
      <p:pic>
        <p:nvPicPr>
          <p:cNvPr id="6" name="Picture 5">
            <a:extLst>
              <a:ext uri="{FF2B5EF4-FFF2-40B4-BE49-F238E27FC236}">
                <a16:creationId xmlns:a16="http://schemas.microsoft.com/office/drawing/2014/main" id="{52512E3F-4557-4079-BAA2-2521D46EA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29517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03993-E9F2-4863-B46A-018B62FC194B}"/>
              </a:ext>
            </a:extLst>
          </p:cNvPr>
          <p:cNvSpPr txBox="1"/>
          <p:nvPr/>
        </p:nvSpPr>
        <p:spPr>
          <a:xfrm>
            <a:off x="911424" y="1196752"/>
            <a:ext cx="8784975" cy="5519460"/>
          </a:xfrm>
          <a:prstGeom prst="rect">
            <a:avLst/>
          </a:prstGeom>
          <a:noFill/>
        </p:spPr>
        <p:txBody>
          <a:bodyPr wrap="square" rtlCol="0">
            <a:spAutoFit/>
          </a:bodyPr>
          <a:lstStyle/>
          <a:p>
            <a:pPr marL="257175" indent="-257175">
              <a:spcBef>
                <a:spcPts val="450"/>
              </a:spcBef>
              <a:buFont typeface="Arial" panose="020B0604020202020204" pitchFamily="34" charset="0"/>
              <a:buChar char="•"/>
            </a:pPr>
            <a:r>
              <a:rPr lang="en-GB" sz="2800" b="1" dirty="0">
                <a:latin typeface="Century Gothic" panose="020B0502020202020204" pitchFamily="34" charset="0"/>
              </a:rPr>
              <a:t>Access to information is essential for development</a:t>
            </a:r>
            <a:r>
              <a:rPr lang="en-GB" sz="2800" dirty="0">
                <a:latin typeface="Century Gothic" panose="020B0502020202020204" pitchFamily="34" charset="0"/>
              </a:rPr>
              <a:t>, but to make a difference, it needs to be meaningful.</a:t>
            </a:r>
          </a:p>
          <a:p>
            <a:pPr marL="257175" indent="-257175">
              <a:spcBef>
                <a:spcPts val="450"/>
              </a:spcBef>
              <a:buFont typeface="Arial" panose="020B0604020202020204" pitchFamily="34" charset="0"/>
              <a:buChar char="•"/>
            </a:pPr>
            <a:r>
              <a:rPr lang="en-GB" sz="2800" dirty="0">
                <a:latin typeface="Century Gothic" panose="020B0502020202020204" pitchFamily="34" charset="0"/>
              </a:rPr>
              <a:t>In areas such as health, agriculture, and innovation, </a:t>
            </a:r>
            <a:r>
              <a:rPr lang="en-GB" sz="2800" b="1" dirty="0">
                <a:latin typeface="Century Gothic" panose="020B0502020202020204" pitchFamily="34" charset="0"/>
              </a:rPr>
              <a:t>access can empower individuals and communities</a:t>
            </a:r>
            <a:r>
              <a:rPr lang="en-GB" sz="2800" dirty="0">
                <a:latin typeface="Century Gothic" panose="020B0502020202020204" pitchFamily="34" charset="0"/>
              </a:rPr>
              <a:t>.</a:t>
            </a:r>
          </a:p>
          <a:p>
            <a:pPr marL="257175" indent="-257175">
              <a:spcBef>
                <a:spcPts val="450"/>
              </a:spcBef>
              <a:buFont typeface="Arial" panose="020B0604020202020204" pitchFamily="34" charset="0"/>
              <a:buChar char="•"/>
            </a:pPr>
            <a:r>
              <a:rPr lang="en-GB" sz="2800" dirty="0">
                <a:latin typeface="Century Gothic" panose="020B0502020202020204" pitchFamily="34" charset="0"/>
              </a:rPr>
              <a:t>There can, however be </a:t>
            </a:r>
            <a:r>
              <a:rPr lang="en-GB" sz="2800" b="1" dirty="0">
                <a:latin typeface="Century Gothic" panose="020B0502020202020204" pitchFamily="34" charset="0"/>
              </a:rPr>
              <a:t>economic, legal, social and technical barriers </a:t>
            </a:r>
            <a:r>
              <a:rPr lang="en-GB" sz="2800" dirty="0">
                <a:latin typeface="Century Gothic" panose="020B0502020202020204" pitchFamily="34" charset="0"/>
              </a:rPr>
              <a:t>to this.</a:t>
            </a:r>
          </a:p>
          <a:p>
            <a:pPr marL="257175" indent="-257175">
              <a:spcBef>
                <a:spcPts val="450"/>
              </a:spcBef>
              <a:buFont typeface="Arial" panose="020B0604020202020204" pitchFamily="34" charset="0"/>
              <a:buChar char="•"/>
            </a:pPr>
            <a:r>
              <a:rPr lang="en-GB" sz="2800" dirty="0">
                <a:latin typeface="Century Gothic" panose="020B0502020202020204" pitchFamily="34" charset="0"/>
              </a:rPr>
              <a:t>Libraries have a </a:t>
            </a:r>
            <a:r>
              <a:rPr lang="en-GB" sz="2800" b="1" dirty="0">
                <a:latin typeface="Century Gothic" panose="020B0502020202020204" pitchFamily="34" charset="0"/>
              </a:rPr>
              <a:t>unique potential to overcome these</a:t>
            </a:r>
            <a:r>
              <a:rPr lang="en-GB" sz="2800" dirty="0">
                <a:latin typeface="Century Gothic" panose="020B0502020202020204" pitchFamily="34" charset="0"/>
              </a:rPr>
              <a:t>, through their facilities, staff, and status in the community. </a:t>
            </a:r>
          </a:p>
          <a:p>
            <a:pPr marL="257175" indent="-257175">
              <a:spcBef>
                <a:spcPts val="450"/>
              </a:spcBef>
              <a:buFont typeface="Arial" panose="020B0604020202020204" pitchFamily="34" charset="0"/>
              <a:buChar char="•"/>
            </a:pPr>
            <a:r>
              <a:rPr lang="en-GB" sz="2800" dirty="0">
                <a:latin typeface="Century Gothic" panose="020B0502020202020204" pitchFamily="34" charset="0"/>
              </a:rPr>
              <a:t>They </a:t>
            </a:r>
            <a:r>
              <a:rPr lang="en-GB" sz="2800" b="1" dirty="0">
                <a:latin typeface="Century Gothic" panose="020B0502020202020204" pitchFamily="34" charset="0"/>
              </a:rPr>
              <a:t>need to be supported accordingly</a:t>
            </a:r>
            <a:r>
              <a:rPr lang="en-GB" sz="2800" dirty="0">
                <a:latin typeface="Century Gothic" panose="020B0502020202020204" pitchFamily="34" charset="0"/>
              </a:rPr>
              <a:t>.</a:t>
            </a:r>
          </a:p>
        </p:txBody>
      </p:sp>
      <p:sp>
        <p:nvSpPr>
          <p:cNvPr id="3" name="Title 1">
            <a:extLst>
              <a:ext uri="{FF2B5EF4-FFF2-40B4-BE49-F238E27FC236}">
                <a16:creationId xmlns:a16="http://schemas.microsoft.com/office/drawing/2014/main" id="{81CCF356-01F6-4D51-98AE-79931D107811}"/>
              </a:ext>
            </a:extLst>
          </p:cNvPr>
          <p:cNvSpPr>
            <a:spLocks noGrp="1"/>
          </p:cNvSpPr>
          <p:nvPr>
            <p:ph type="title"/>
          </p:nvPr>
        </p:nvSpPr>
        <p:spPr>
          <a:xfrm>
            <a:off x="407368" y="188640"/>
            <a:ext cx="8930235" cy="1138339"/>
          </a:xfrm>
        </p:spPr>
        <p:txBody>
          <a:bodyPr>
            <a:normAutofit/>
          </a:bodyPr>
          <a:lstStyle/>
          <a:p>
            <a:pPr algn="l"/>
            <a:r>
              <a:rPr lang="en-GB" b="1" dirty="0">
                <a:highlight>
                  <a:srgbClr val="FF8265"/>
                </a:highlight>
                <a:latin typeface="Century Gothic" panose="020B0502020202020204" pitchFamily="34" charset="0"/>
              </a:rPr>
              <a:t>THE DA2I MESSAGE</a:t>
            </a:r>
          </a:p>
        </p:txBody>
      </p:sp>
      <p:pic>
        <p:nvPicPr>
          <p:cNvPr id="4" name="Picture 3">
            <a:extLst>
              <a:ext uri="{FF2B5EF4-FFF2-40B4-BE49-F238E27FC236}">
                <a16:creationId xmlns:a16="http://schemas.microsoft.com/office/drawing/2014/main" id="{D92B9B60-52AC-43DA-856E-38DFCB3B4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43785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263352" y="315019"/>
            <a:ext cx="6840760" cy="881733"/>
          </a:xfrm>
        </p:spPr>
        <p:txBody>
          <a:bodyPr>
            <a:normAutofit fontScale="90000"/>
          </a:bodyPr>
          <a:lstStyle/>
          <a:p>
            <a:r>
              <a:rPr lang="en-GB" b="1" dirty="0">
                <a:highlight>
                  <a:srgbClr val="80BD7D"/>
                </a:highlight>
                <a:latin typeface="Century Gothic" panose="020B0502020202020204" pitchFamily="34" charset="0"/>
              </a:rPr>
              <a:t>DA2I PROJECT OBJECTIVES</a:t>
            </a:r>
          </a:p>
        </p:txBody>
      </p:sp>
      <p:sp>
        <p:nvSpPr>
          <p:cNvPr id="5" name="Rectangle 4">
            <a:extLst>
              <a:ext uri="{FF2B5EF4-FFF2-40B4-BE49-F238E27FC236}">
                <a16:creationId xmlns:a16="http://schemas.microsoft.com/office/drawing/2014/main" id="{187FF7DC-5E0B-49B6-96AF-D946455CDC31}"/>
              </a:ext>
            </a:extLst>
          </p:cNvPr>
          <p:cNvSpPr/>
          <p:nvPr/>
        </p:nvSpPr>
        <p:spPr>
          <a:xfrm>
            <a:off x="839416" y="1340768"/>
            <a:ext cx="9427737" cy="5147563"/>
          </a:xfrm>
          <a:prstGeom prst="rect">
            <a:avLst/>
          </a:prstGeom>
        </p:spPr>
        <p:txBody>
          <a:bodyPr wrap="square">
            <a:spAutoFit/>
          </a:bodyPr>
          <a:lstStyle/>
          <a:p>
            <a:pPr marL="428625" indent="-428625">
              <a:spcBef>
                <a:spcPts val="900"/>
              </a:spcBef>
              <a:buFont typeface="Arial" panose="020B0604020202020204" pitchFamily="34" charset="0"/>
              <a:buChar char="•"/>
            </a:pPr>
            <a:r>
              <a:rPr lang="en-GB" sz="3400" dirty="0">
                <a:latin typeface="Century Gothic" panose="020B0502020202020204" pitchFamily="34" charset="0"/>
              </a:rPr>
              <a:t>Demonstrate how </a:t>
            </a:r>
            <a:r>
              <a:rPr lang="en-GB" sz="3400" b="1" dirty="0">
                <a:latin typeface="Century Gothic" panose="020B0502020202020204" pitchFamily="34" charset="0"/>
              </a:rPr>
              <a:t>access to information contributes to development</a:t>
            </a:r>
          </a:p>
          <a:p>
            <a:pPr marL="428625" indent="-428625">
              <a:spcBef>
                <a:spcPts val="900"/>
              </a:spcBef>
              <a:buFont typeface="Arial" panose="020B0604020202020204" pitchFamily="34" charset="0"/>
              <a:buChar char="•"/>
            </a:pPr>
            <a:r>
              <a:rPr lang="en-GB" sz="3400" dirty="0">
                <a:latin typeface="Century Gothic" panose="020B0502020202020204" pitchFamily="34" charset="0"/>
              </a:rPr>
              <a:t>Demonstrate </a:t>
            </a:r>
            <a:r>
              <a:rPr lang="en-GB" sz="3400" b="1" dirty="0">
                <a:latin typeface="Century Gothic" panose="020B0502020202020204" pitchFamily="34" charset="0"/>
              </a:rPr>
              <a:t>libraries’ contributions </a:t>
            </a:r>
            <a:r>
              <a:rPr lang="en-GB" sz="3400" dirty="0">
                <a:latin typeface="Century Gothic" panose="020B0502020202020204" pitchFamily="34" charset="0"/>
              </a:rPr>
              <a:t>to providing equitable access to information</a:t>
            </a:r>
          </a:p>
          <a:p>
            <a:pPr marL="428625" indent="-428625">
              <a:spcBef>
                <a:spcPts val="900"/>
              </a:spcBef>
              <a:buFont typeface="Arial" panose="020B0604020202020204" pitchFamily="34" charset="0"/>
              <a:buChar char="•"/>
            </a:pPr>
            <a:r>
              <a:rPr lang="en-GB" sz="3400" b="1" dirty="0">
                <a:latin typeface="Century Gothic" panose="020B0502020202020204" pitchFamily="34" charset="0"/>
              </a:rPr>
              <a:t>Raise the visibility of libraries </a:t>
            </a:r>
            <a:r>
              <a:rPr lang="en-GB" sz="3400" dirty="0">
                <a:latin typeface="Century Gothic" panose="020B0502020202020204" pitchFamily="34" charset="0"/>
              </a:rPr>
              <a:t>in development</a:t>
            </a:r>
          </a:p>
          <a:p>
            <a:pPr marL="428625" indent="-428625">
              <a:spcBef>
                <a:spcPts val="900"/>
              </a:spcBef>
              <a:buFont typeface="Arial" panose="020B0604020202020204" pitchFamily="34" charset="0"/>
              <a:buChar char="•"/>
            </a:pPr>
            <a:r>
              <a:rPr lang="en-GB" sz="3400" dirty="0">
                <a:latin typeface="Century Gothic" panose="020B0502020202020204" pitchFamily="34" charset="0"/>
              </a:rPr>
              <a:t>Serve as a </a:t>
            </a:r>
            <a:r>
              <a:rPr lang="en-GB" sz="3400" b="1" dirty="0">
                <a:latin typeface="Century Gothic" panose="020B0502020202020204" pitchFamily="34" charset="0"/>
              </a:rPr>
              <a:t>tool to advocate and to generate conversations </a:t>
            </a:r>
            <a:r>
              <a:rPr lang="en-GB" sz="3400" dirty="0">
                <a:latin typeface="Century Gothic" panose="020B0502020202020204" pitchFamily="34" charset="0"/>
              </a:rPr>
              <a:t>around the contributions of libraries to development</a:t>
            </a:r>
          </a:p>
        </p:txBody>
      </p:sp>
      <p:pic>
        <p:nvPicPr>
          <p:cNvPr id="4" name="Picture 3">
            <a:extLst>
              <a:ext uri="{FF2B5EF4-FFF2-40B4-BE49-F238E27FC236}">
                <a16:creationId xmlns:a16="http://schemas.microsoft.com/office/drawing/2014/main" id="{0164844A-F32B-45FD-8050-3BA3E99EE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2221936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263352" y="260648"/>
            <a:ext cx="7886700" cy="994172"/>
          </a:xfrm>
        </p:spPr>
        <p:txBody>
          <a:bodyPr>
            <a:normAutofit fontScale="90000"/>
          </a:bodyPr>
          <a:lstStyle/>
          <a:p>
            <a:r>
              <a:rPr lang="en-US" b="1" dirty="0">
                <a:highlight>
                  <a:srgbClr val="FF8265"/>
                </a:highlight>
                <a:latin typeface="Century Gothic" panose="020B0502020202020204" pitchFamily="34" charset="0"/>
              </a:rPr>
              <a:t>ACCESS TO INFORMATION (A2I)</a:t>
            </a:r>
          </a:p>
        </p:txBody>
      </p:sp>
      <p:sp>
        <p:nvSpPr>
          <p:cNvPr id="3" name="Content Placeholder 2">
            <a:extLst>
              <a:ext uri="{FF2B5EF4-FFF2-40B4-BE49-F238E27FC236}">
                <a16:creationId xmlns:a16="http://schemas.microsoft.com/office/drawing/2014/main" id="{D84F9717-92A0-47E9-BD8E-2120CADC31E8}"/>
              </a:ext>
            </a:extLst>
          </p:cNvPr>
          <p:cNvSpPr>
            <a:spLocks noGrp="1"/>
          </p:cNvSpPr>
          <p:nvPr>
            <p:ph idx="1"/>
          </p:nvPr>
        </p:nvSpPr>
        <p:spPr>
          <a:xfrm>
            <a:off x="1321441" y="2319072"/>
            <a:ext cx="9343950" cy="2987377"/>
          </a:xfrm>
        </p:spPr>
        <p:txBody>
          <a:bodyPr>
            <a:normAutofit fontScale="92500" lnSpcReduction="10000"/>
          </a:bodyPr>
          <a:lstStyle/>
          <a:p>
            <a:pPr marL="0" indent="0" algn="ctr">
              <a:buNone/>
            </a:pPr>
            <a:r>
              <a:rPr lang="en-US" sz="4400" i="1" dirty="0">
                <a:latin typeface="Century Gothic" panose="020B0502020202020204" pitchFamily="34" charset="0"/>
              </a:rPr>
              <a:t>The rights and capacity to use, create, and share information in ways that are meaningful to each individual, community, or </a:t>
            </a:r>
            <a:r>
              <a:rPr lang="en-US" sz="4400" i="1" dirty="0" err="1">
                <a:latin typeface="Century Gothic" panose="020B0502020202020204" pitchFamily="34" charset="0"/>
              </a:rPr>
              <a:t>organisation</a:t>
            </a:r>
            <a:r>
              <a:rPr lang="en-US" sz="4400" i="1" dirty="0">
                <a:latin typeface="Century Gothic" panose="020B0502020202020204" pitchFamily="34" charset="0"/>
              </a:rPr>
              <a:t>.</a:t>
            </a:r>
          </a:p>
        </p:txBody>
      </p:sp>
      <p:pic>
        <p:nvPicPr>
          <p:cNvPr id="4" name="Picture 3">
            <a:extLst>
              <a:ext uri="{FF2B5EF4-FFF2-40B4-BE49-F238E27FC236}">
                <a16:creationId xmlns:a16="http://schemas.microsoft.com/office/drawing/2014/main" id="{85AB1DCE-51EB-45A2-B7BF-F68F3ED9F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1588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263352" y="188640"/>
            <a:ext cx="7886700" cy="994172"/>
          </a:xfrm>
        </p:spPr>
        <p:txBody>
          <a:bodyPr/>
          <a:lstStyle/>
          <a:p>
            <a:pPr algn="l"/>
            <a:r>
              <a:rPr lang="en-US" b="1" dirty="0">
                <a:highlight>
                  <a:srgbClr val="80BD7D"/>
                </a:highlight>
                <a:latin typeface="Century Gothic" panose="020B0502020202020204" pitchFamily="34" charset="0"/>
              </a:rPr>
              <a:t>DA2I FRAMEWORK</a:t>
            </a:r>
          </a:p>
        </p:txBody>
      </p:sp>
      <p:sp>
        <p:nvSpPr>
          <p:cNvPr id="3" name="Content Placeholder 2">
            <a:extLst>
              <a:ext uri="{FF2B5EF4-FFF2-40B4-BE49-F238E27FC236}">
                <a16:creationId xmlns:a16="http://schemas.microsoft.com/office/drawing/2014/main" id="{D84F9717-92A0-47E9-BD8E-2120CADC31E8}"/>
              </a:ext>
            </a:extLst>
          </p:cNvPr>
          <p:cNvSpPr>
            <a:spLocks noGrp="1"/>
          </p:cNvSpPr>
          <p:nvPr>
            <p:ph idx="1"/>
          </p:nvPr>
        </p:nvSpPr>
        <p:spPr>
          <a:xfrm>
            <a:off x="858330" y="1628800"/>
            <a:ext cx="9054094" cy="4752528"/>
          </a:xfrm>
        </p:spPr>
        <p:txBody>
          <a:bodyPr>
            <a:normAutofit lnSpcReduction="10000"/>
          </a:bodyPr>
          <a:lstStyle/>
          <a:p>
            <a:pPr>
              <a:spcBef>
                <a:spcPts val="1350"/>
              </a:spcBef>
            </a:pPr>
            <a:r>
              <a:rPr lang="en-GB" sz="4800" dirty="0">
                <a:latin typeface="Century Gothic" panose="020B0502020202020204" pitchFamily="34" charset="0"/>
              </a:rPr>
              <a:t>Information and communications access infrastructure</a:t>
            </a:r>
          </a:p>
          <a:p>
            <a:pPr>
              <a:spcBef>
                <a:spcPts val="1350"/>
              </a:spcBef>
            </a:pPr>
            <a:r>
              <a:rPr lang="en-GB" sz="4800" dirty="0">
                <a:latin typeface="Century Gothic" panose="020B0502020202020204" pitchFamily="34" charset="0"/>
              </a:rPr>
              <a:t>Social context of use</a:t>
            </a:r>
          </a:p>
          <a:p>
            <a:pPr>
              <a:spcBef>
                <a:spcPts val="1350"/>
              </a:spcBef>
            </a:pPr>
            <a:r>
              <a:rPr lang="en-GB" sz="4800" dirty="0">
                <a:latin typeface="Century Gothic" panose="020B0502020202020204" pitchFamily="34" charset="0"/>
              </a:rPr>
              <a:t>Capabilities</a:t>
            </a:r>
          </a:p>
          <a:p>
            <a:pPr>
              <a:spcBef>
                <a:spcPts val="1350"/>
              </a:spcBef>
            </a:pPr>
            <a:r>
              <a:rPr lang="en-GB" sz="4800" dirty="0">
                <a:latin typeface="Century Gothic" panose="020B0502020202020204" pitchFamily="34" charset="0"/>
              </a:rPr>
              <a:t>Legal and policy landscape</a:t>
            </a:r>
            <a:endParaRPr lang="en-US" sz="4800" dirty="0">
              <a:latin typeface="Century Gothic" panose="020B0502020202020204" pitchFamily="34" charset="0"/>
            </a:endParaRPr>
          </a:p>
        </p:txBody>
      </p:sp>
      <p:pic>
        <p:nvPicPr>
          <p:cNvPr id="4" name="Picture 3">
            <a:extLst>
              <a:ext uri="{FF2B5EF4-FFF2-40B4-BE49-F238E27FC236}">
                <a16:creationId xmlns:a16="http://schemas.microsoft.com/office/drawing/2014/main" id="{01E22BB3-ED31-47C7-9851-13B2ECE6B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829489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35666" y="188640"/>
            <a:ext cx="8580613" cy="664205"/>
          </a:xfrm>
        </p:spPr>
        <p:txBody>
          <a:bodyPr>
            <a:noAutofit/>
          </a:bodyPr>
          <a:lstStyle/>
          <a:p>
            <a:r>
              <a:rPr lang="en-US" b="1" dirty="0">
                <a:highlight>
                  <a:srgbClr val="FF8265"/>
                </a:highlight>
                <a:latin typeface="Century Gothic" panose="020B0502020202020204" pitchFamily="34" charset="0"/>
              </a:rPr>
              <a:t>DA2I BASELINE</a:t>
            </a:r>
            <a:r>
              <a:rPr lang="en-US" b="1" dirty="0">
                <a:latin typeface="Century Gothic" panose="020B0502020202020204" pitchFamily="34" charset="0"/>
              </a:rPr>
              <a:t>: 17 INDICATORS</a:t>
            </a:r>
          </a:p>
        </p:txBody>
      </p:sp>
      <p:pic>
        <p:nvPicPr>
          <p:cNvPr id="6" name="Content Placeholder 5">
            <a:extLst>
              <a:ext uri="{FF2B5EF4-FFF2-40B4-BE49-F238E27FC236}">
                <a16:creationId xmlns:a16="http://schemas.microsoft.com/office/drawing/2014/main" id="{6A11E747-DD33-46DF-A7BB-CFCFAA7904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7448" y="1052736"/>
            <a:ext cx="7056784" cy="5365311"/>
          </a:xfrm>
          <a:prstGeom prst="rect">
            <a:avLst/>
          </a:prstGeom>
          <a:effectLst>
            <a:outerShdw blurRad="292100" dist="50800" dir="2700000" algn="ctr" rotWithShape="0">
              <a:srgbClr val="000000">
                <a:alpha val="57000"/>
              </a:srgbClr>
            </a:outerShdw>
          </a:effectLst>
        </p:spPr>
      </p:pic>
      <p:pic>
        <p:nvPicPr>
          <p:cNvPr id="4" name="Picture 3">
            <a:extLst>
              <a:ext uri="{FF2B5EF4-FFF2-40B4-BE49-F238E27FC236}">
                <a16:creationId xmlns:a16="http://schemas.microsoft.com/office/drawing/2014/main" id="{24B35FB1-556B-41BF-A92C-0BF3E31EC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978247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336908" y="548680"/>
            <a:ext cx="9865096" cy="648072"/>
          </a:xfrm>
        </p:spPr>
        <p:txBody>
          <a:bodyPr>
            <a:noAutofit/>
          </a:bodyPr>
          <a:lstStyle/>
          <a:p>
            <a:pPr algn="l"/>
            <a:r>
              <a:rPr lang="en-GB" b="1" dirty="0">
                <a:highlight>
                  <a:srgbClr val="80BD7D"/>
                </a:highlight>
                <a:latin typeface="Century Gothic" panose="020B0502020202020204" pitchFamily="34" charset="0"/>
              </a:rPr>
              <a:t>A2I INFRASTRUCTURE</a:t>
            </a:r>
            <a:r>
              <a:rPr lang="en-GB" b="1" dirty="0">
                <a:latin typeface="Century Gothic" panose="020B0502020202020204" pitchFamily="34" charset="0"/>
              </a:rPr>
              <a:t>: </a:t>
            </a:r>
            <a:br>
              <a:rPr lang="en-GB" b="1" dirty="0">
                <a:latin typeface="Century Gothic" panose="020B0502020202020204" pitchFamily="34" charset="0"/>
              </a:rPr>
            </a:br>
            <a:r>
              <a:rPr lang="en-GB" b="1" dirty="0">
                <a:latin typeface="Century Gothic" panose="020B0502020202020204" pitchFamily="34" charset="0"/>
              </a:rPr>
              <a:t>THE STATE IN 2015 </a:t>
            </a:r>
          </a:p>
        </p:txBody>
      </p:sp>
      <p:pic>
        <p:nvPicPr>
          <p:cNvPr id="7" name="Picture 6">
            <a:extLst>
              <a:ext uri="{FF2B5EF4-FFF2-40B4-BE49-F238E27FC236}">
                <a16:creationId xmlns:a16="http://schemas.microsoft.com/office/drawing/2014/main" id="{F3C118E1-4F8A-4D57-9470-8FC0EEB0A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08" y="1700808"/>
            <a:ext cx="7282073" cy="4906998"/>
          </a:xfrm>
          <a:prstGeom prst="rect">
            <a:avLst/>
          </a:prstGeom>
          <a:effectLst>
            <a:outerShdw blurRad="292100" dist="50800" dir="2700000" algn="ctr" rotWithShape="0">
              <a:srgbClr val="000000">
                <a:alpha val="57000"/>
              </a:srgbClr>
            </a:outerShdw>
          </a:effectLst>
        </p:spPr>
      </p:pic>
      <p:sp>
        <p:nvSpPr>
          <p:cNvPr id="3" name="Rectangle 2">
            <a:extLst>
              <a:ext uri="{FF2B5EF4-FFF2-40B4-BE49-F238E27FC236}">
                <a16:creationId xmlns:a16="http://schemas.microsoft.com/office/drawing/2014/main" id="{B91C5FCA-8D52-43FC-8E5B-BB8A643D132B}"/>
              </a:ext>
            </a:extLst>
          </p:cNvPr>
          <p:cNvSpPr/>
          <p:nvPr/>
        </p:nvSpPr>
        <p:spPr>
          <a:xfrm>
            <a:off x="7717348" y="2339138"/>
            <a:ext cx="3995276" cy="4093428"/>
          </a:xfrm>
          <a:prstGeom prst="rect">
            <a:avLst/>
          </a:prstGeom>
        </p:spPr>
        <p:txBody>
          <a:bodyPr wrap="square">
            <a:spAutoFit/>
          </a:bodyPr>
          <a:lstStyle/>
          <a:p>
            <a:pPr marL="214313" indent="-214313">
              <a:buFont typeface="Arial" panose="020B0604020202020204" pitchFamily="34" charset="0"/>
              <a:buChar char="•"/>
            </a:pPr>
            <a:r>
              <a:rPr lang="en-GB" sz="2000" dirty="0">
                <a:latin typeface="Century Gothic" panose="020B0502020202020204" pitchFamily="34" charset="0"/>
              </a:rPr>
              <a:t>By 2016, </a:t>
            </a:r>
            <a:r>
              <a:rPr lang="en-GB" sz="2000" b="1" dirty="0">
                <a:highlight>
                  <a:srgbClr val="80BD7D"/>
                </a:highlight>
                <a:latin typeface="Century Gothic" panose="020B0502020202020204" pitchFamily="34" charset="0"/>
              </a:rPr>
              <a:t>almost 45 percent of the world’s population used the internet</a:t>
            </a:r>
            <a:r>
              <a:rPr lang="en-GB" sz="2000" dirty="0">
                <a:latin typeface="Century Gothic" panose="020B0502020202020204" pitchFamily="34" charset="0"/>
              </a:rPr>
              <a:t> and 80 percent of people lived in areas covered with a 3G network or better. </a:t>
            </a:r>
          </a:p>
          <a:p>
            <a:pPr marL="214313" indent="-214313">
              <a:buFont typeface="Arial" panose="020B0604020202020204" pitchFamily="34" charset="0"/>
              <a:buChar char="•"/>
            </a:pPr>
            <a:endParaRPr lang="en-GB" sz="2000" dirty="0">
              <a:latin typeface="Century Gothic" panose="020B0502020202020204" pitchFamily="34" charset="0"/>
            </a:endParaRPr>
          </a:p>
          <a:p>
            <a:pPr marL="214313" indent="-214313">
              <a:buFont typeface="Arial" panose="020B0604020202020204" pitchFamily="34" charset="0"/>
              <a:buChar char="•"/>
            </a:pPr>
            <a:r>
              <a:rPr lang="en-GB" sz="2000" b="1" dirty="0">
                <a:highlight>
                  <a:srgbClr val="80BD7D"/>
                </a:highlight>
                <a:latin typeface="Century Gothic" panose="020B0502020202020204" pitchFamily="34" charset="0"/>
              </a:rPr>
              <a:t>Affordability of mobile services and devices a challenge</a:t>
            </a:r>
            <a:r>
              <a:rPr lang="en-GB" sz="2000" dirty="0">
                <a:latin typeface="Century Gothic" panose="020B0502020202020204" pitchFamily="34" charset="0"/>
              </a:rPr>
              <a:t>.  In Sub-Saharan Africa, mobile broadband costs almost 13 percent of monthly GNI per capita </a:t>
            </a:r>
          </a:p>
        </p:txBody>
      </p:sp>
      <p:pic>
        <p:nvPicPr>
          <p:cNvPr id="5" name="Picture 4">
            <a:extLst>
              <a:ext uri="{FF2B5EF4-FFF2-40B4-BE49-F238E27FC236}">
                <a16:creationId xmlns:a16="http://schemas.microsoft.com/office/drawing/2014/main" id="{CD351336-2B1D-4909-B95E-36EBC3F9F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2754042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191344" y="155240"/>
            <a:ext cx="8928992" cy="1617576"/>
          </a:xfrm>
        </p:spPr>
        <p:txBody>
          <a:bodyPr>
            <a:normAutofit/>
          </a:bodyPr>
          <a:lstStyle/>
          <a:p>
            <a:pPr algn="l"/>
            <a:r>
              <a:rPr lang="en-GB" b="1" dirty="0">
                <a:latin typeface="Century Gothic" panose="020B0502020202020204" pitchFamily="34" charset="0"/>
              </a:rPr>
              <a:t>A2I CAPABILITIES: </a:t>
            </a:r>
            <a:r>
              <a:rPr lang="en-GB" b="1" dirty="0">
                <a:highlight>
                  <a:srgbClr val="FF8265"/>
                </a:highlight>
                <a:latin typeface="Century Gothic" panose="020B0502020202020204" pitchFamily="34" charset="0"/>
              </a:rPr>
              <a:t>WHO IS USING IT AND FOR WHAT PURPOSES</a:t>
            </a:r>
          </a:p>
        </p:txBody>
      </p:sp>
      <p:pic>
        <p:nvPicPr>
          <p:cNvPr id="5" name="Picture 4">
            <a:extLst>
              <a:ext uri="{FF2B5EF4-FFF2-40B4-BE49-F238E27FC236}">
                <a16:creationId xmlns:a16="http://schemas.microsoft.com/office/drawing/2014/main" id="{1B0A4B13-1DBB-4830-B544-3FDB07897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1924144"/>
            <a:ext cx="6336704" cy="4637475"/>
          </a:xfrm>
          <a:prstGeom prst="rect">
            <a:avLst/>
          </a:prstGeom>
          <a:effectLst>
            <a:outerShdw blurRad="292100" dist="50800" dir="2700000" algn="ctr" rotWithShape="0">
              <a:srgbClr val="000000">
                <a:alpha val="57000"/>
              </a:srgbClr>
            </a:outerShdw>
          </a:effectLst>
        </p:spPr>
      </p:pic>
      <p:sp>
        <p:nvSpPr>
          <p:cNvPr id="3" name="Rectangle 2">
            <a:extLst>
              <a:ext uri="{FF2B5EF4-FFF2-40B4-BE49-F238E27FC236}">
                <a16:creationId xmlns:a16="http://schemas.microsoft.com/office/drawing/2014/main" id="{4AF2ACEE-21B4-4449-BB75-E1AB467E66CF}"/>
              </a:ext>
            </a:extLst>
          </p:cNvPr>
          <p:cNvSpPr/>
          <p:nvPr/>
        </p:nvSpPr>
        <p:spPr>
          <a:xfrm>
            <a:off x="6977056" y="2420888"/>
            <a:ext cx="4820468" cy="4226798"/>
          </a:xfrm>
          <a:prstGeom prst="rect">
            <a:avLst/>
          </a:prstGeom>
        </p:spPr>
        <p:txBody>
          <a:bodyPr wrap="square">
            <a:spAutoFit/>
          </a:bodyPr>
          <a:lstStyle/>
          <a:p>
            <a:pPr marL="202406" indent="-194072">
              <a:spcBef>
                <a:spcPts val="450"/>
              </a:spcBef>
              <a:spcAft>
                <a:spcPts val="450"/>
              </a:spcAft>
              <a:buClr>
                <a:schemeClr val="tx1">
                  <a:lumMod val="65000"/>
                  <a:lumOff val="35000"/>
                </a:schemeClr>
              </a:buClr>
              <a:buFont typeface="Arial" charset="0"/>
              <a:buChar char="•"/>
              <a:tabLst>
                <a:tab pos="5825729" algn="l"/>
              </a:tabLst>
            </a:pPr>
            <a:r>
              <a:rPr lang="en-US" dirty="0">
                <a:latin typeface="Century Gothic" panose="020B0502020202020204" pitchFamily="34" charset="0"/>
                <a:ea typeface="Corbel" charset="0"/>
                <a:cs typeface="Calibri" panose="020F0502020204030204" pitchFamily="34" charset="0"/>
              </a:rPr>
              <a:t>People in less-developed countries are </a:t>
            </a:r>
            <a:r>
              <a:rPr lang="en-US" b="1" dirty="0">
                <a:highlight>
                  <a:srgbClr val="FF8265"/>
                </a:highlight>
                <a:latin typeface="Century Gothic" panose="020B0502020202020204" pitchFamily="34" charset="0"/>
                <a:ea typeface="Corbel" charset="0"/>
                <a:cs typeface="Calibri" panose="020F0502020204030204" pitchFamily="34" charset="0"/>
              </a:rPr>
              <a:t>using social networking sites more actively </a:t>
            </a:r>
            <a:r>
              <a:rPr lang="en-US" dirty="0">
                <a:latin typeface="Century Gothic" panose="020B0502020202020204" pitchFamily="34" charset="0"/>
                <a:ea typeface="Corbel" charset="0"/>
                <a:cs typeface="Calibri" panose="020F0502020204030204" pitchFamily="34" charset="0"/>
              </a:rPr>
              <a:t>than people in developed ones.</a:t>
            </a:r>
          </a:p>
          <a:p>
            <a:pPr marL="202406" indent="-194072">
              <a:spcBef>
                <a:spcPts val="450"/>
              </a:spcBef>
              <a:spcAft>
                <a:spcPts val="450"/>
              </a:spcAft>
              <a:buClr>
                <a:schemeClr val="tx1">
                  <a:lumMod val="65000"/>
                  <a:lumOff val="35000"/>
                </a:schemeClr>
              </a:buClr>
              <a:buFont typeface="Arial" charset="0"/>
              <a:buChar char="•"/>
              <a:tabLst>
                <a:tab pos="5825729" algn="l"/>
              </a:tabLst>
            </a:pPr>
            <a:r>
              <a:rPr lang="en-US" dirty="0">
                <a:latin typeface="Century Gothic" panose="020B0502020202020204" pitchFamily="34" charset="0"/>
                <a:ea typeface="Corbel" charset="0"/>
                <a:cs typeface="Calibri" panose="020F0502020204030204" pitchFamily="34" charset="0"/>
              </a:rPr>
              <a:t>People in less-developed countries use the internet </a:t>
            </a:r>
            <a:r>
              <a:rPr lang="en-US" b="1" dirty="0">
                <a:highlight>
                  <a:srgbClr val="FF8265"/>
                </a:highlight>
                <a:latin typeface="Century Gothic" panose="020B0502020202020204" pitchFamily="34" charset="0"/>
                <a:ea typeface="Corbel" charset="0"/>
                <a:cs typeface="Calibri" panose="020F0502020204030204" pitchFamily="34" charset="0"/>
              </a:rPr>
              <a:t>for online courses </a:t>
            </a:r>
            <a:r>
              <a:rPr lang="en-US" dirty="0">
                <a:latin typeface="Century Gothic" panose="020B0502020202020204" pitchFamily="34" charset="0"/>
                <a:ea typeface="Corbel" charset="0"/>
                <a:cs typeface="Calibri" panose="020F0502020204030204" pitchFamily="34" charset="0"/>
              </a:rPr>
              <a:t>more actively than people in more-developed countries. </a:t>
            </a:r>
            <a:endParaRPr lang="en-GB" dirty="0">
              <a:latin typeface="Century Gothic" panose="020B0502020202020204" pitchFamily="34" charset="0"/>
              <a:ea typeface="Corbel" charset="0"/>
              <a:cs typeface="Calibri" panose="020F0502020204030204" pitchFamily="34" charset="0"/>
            </a:endParaRPr>
          </a:p>
          <a:p>
            <a:pPr marL="202406" indent="-194072">
              <a:spcBef>
                <a:spcPts val="450"/>
              </a:spcBef>
              <a:spcAft>
                <a:spcPts val="450"/>
              </a:spcAft>
              <a:buClr>
                <a:schemeClr val="tx1">
                  <a:lumMod val="65000"/>
                  <a:lumOff val="35000"/>
                </a:schemeClr>
              </a:buClr>
              <a:buFont typeface="Arial" charset="0"/>
              <a:buChar char="•"/>
              <a:tabLst>
                <a:tab pos="5825729" algn="l"/>
              </a:tabLst>
            </a:pPr>
            <a:r>
              <a:rPr lang="en-US" b="1" dirty="0">
                <a:highlight>
                  <a:srgbClr val="FF8265"/>
                </a:highlight>
                <a:latin typeface="Century Gothic" panose="020B0502020202020204" pitchFamily="34" charset="0"/>
                <a:ea typeface="Corbel" charset="0"/>
                <a:cs typeface="Calibri" panose="020F0502020204030204" pitchFamily="34" charset="0"/>
              </a:rPr>
              <a:t>Only 39 percent of people in less-developed countries use the internet to access blogs, forums, or discussion sites </a:t>
            </a:r>
            <a:r>
              <a:rPr lang="en-US" dirty="0">
                <a:latin typeface="Century Gothic" panose="020B0502020202020204" pitchFamily="34" charset="0"/>
                <a:ea typeface="Corbel" charset="0"/>
                <a:cs typeface="Calibri" panose="020F0502020204030204" pitchFamily="34" charset="0"/>
              </a:rPr>
              <a:t>and to read or download news or books, compared with 75 percent in more-developed countries</a:t>
            </a:r>
            <a:endParaRPr lang="en-GB" dirty="0">
              <a:latin typeface="Century Gothic" panose="020B0502020202020204" pitchFamily="34" charset="0"/>
              <a:ea typeface="Corbel" charset="0"/>
              <a:cs typeface="Calibri" panose="020F0502020204030204" pitchFamily="34" charset="0"/>
            </a:endParaRPr>
          </a:p>
        </p:txBody>
      </p:sp>
      <p:pic>
        <p:nvPicPr>
          <p:cNvPr id="6" name="Picture 5">
            <a:extLst>
              <a:ext uri="{FF2B5EF4-FFF2-40B4-BE49-F238E27FC236}">
                <a16:creationId xmlns:a16="http://schemas.microsoft.com/office/drawing/2014/main" id="{54D8B495-6453-4109-AF4A-30D832F72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336" y="-392771"/>
            <a:ext cx="3378143" cy="2711843"/>
          </a:xfrm>
          <a:prstGeom prst="rect">
            <a:avLst/>
          </a:prstGeom>
        </p:spPr>
      </p:pic>
    </p:spTree>
    <p:extLst>
      <p:ext uri="{BB962C8B-B14F-4D97-AF65-F5344CB8AC3E}">
        <p14:creationId xmlns:p14="http://schemas.microsoft.com/office/powerpoint/2010/main" val="348232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4F0">
            <a:alpha val="50196"/>
          </a:srgb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
        <p:nvSpPr>
          <p:cNvPr id="11" name="Rectangle 10">
            <a:extLst>
              <a:ext uri="{FF2B5EF4-FFF2-40B4-BE49-F238E27FC236}">
                <a16:creationId xmlns:a16="http://schemas.microsoft.com/office/drawing/2014/main" id="{A6748728-3309-4D8B-A645-39A4DDC82925}"/>
              </a:ext>
            </a:extLst>
          </p:cNvPr>
          <p:cNvSpPr/>
          <p:nvPr/>
        </p:nvSpPr>
        <p:spPr>
          <a:xfrm>
            <a:off x="4151784" y="2623013"/>
            <a:ext cx="5686878" cy="1938992"/>
          </a:xfrm>
          <a:prstGeom prst="rect">
            <a:avLst/>
          </a:prstGeom>
        </p:spPr>
        <p:txBody>
          <a:bodyPr wrap="none">
            <a:spAutoFit/>
          </a:bodyPr>
          <a:lstStyle/>
          <a:p>
            <a:pPr>
              <a:lnSpc>
                <a:spcPct val="150000"/>
              </a:lnSpc>
            </a:pPr>
            <a:r>
              <a:rPr lang="en-GB" sz="4000" b="1" dirty="0"/>
              <a:t>Glòria Pérez-Salmerón</a:t>
            </a:r>
          </a:p>
          <a:p>
            <a:pPr>
              <a:lnSpc>
                <a:spcPct val="150000"/>
              </a:lnSpc>
            </a:pPr>
            <a:r>
              <a:rPr lang="en-GB" sz="4000" dirty="0">
                <a:highlight>
                  <a:srgbClr val="FF8265"/>
                </a:highlight>
              </a:rPr>
              <a:t>IFLA President 2017-2019 </a:t>
            </a:r>
          </a:p>
        </p:txBody>
      </p:sp>
      <p:pic>
        <p:nvPicPr>
          <p:cNvPr id="13" name="Picture 12">
            <a:extLst>
              <a:ext uri="{FF2B5EF4-FFF2-40B4-BE49-F238E27FC236}">
                <a16:creationId xmlns:a16="http://schemas.microsoft.com/office/drawing/2014/main" id="{A791FB10-A84A-4C2A-8A81-ED22F469C151}"/>
              </a:ext>
            </a:extLst>
          </p:cNvPr>
          <p:cNvPicPr>
            <a:picLocks noChangeAspect="1"/>
          </p:cNvPicPr>
          <p:nvPr/>
        </p:nvPicPr>
        <p:blipFill>
          <a:blip r:embed="rId5"/>
          <a:stretch>
            <a:fillRect/>
          </a:stretch>
        </p:blipFill>
        <p:spPr>
          <a:xfrm>
            <a:off x="1343472" y="1844824"/>
            <a:ext cx="2326477" cy="3511315"/>
          </a:xfrm>
          <a:prstGeom prst="rect">
            <a:avLst/>
          </a:prstGeom>
          <a:effectLst>
            <a:outerShdw blurRad="292100" dist="50800" dir="2700000" algn="ctr" rotWithShape="0">
              <a:srgbClr val="000000">
                <a:alpha val="57000"/>
              </a:srgbClr>
            </a:outerShdw>
          </a:effectLst>
        </p:spPr>
      </p:pic>
    </p:spTree>
    <p:extLst>
      <p:ext uri="{BB962C8B-B14F-4D97-AF65-F5344CB8AC3E}">
        <p14:creationId xmlns:p14="http://schemas.microsoft.com/office/powerpoint/2010/main" val="86781024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191344" y="122382"/>
            <a:ext cx="8712968" cy="930354"/>
          </a:xfrm>
        </p:spPr>
        <p:txBody>
          <a:bodyPr>
            <a:normAutofit fontScale="90000"/>
          </a:bodyPr>
          <a:lstStyle/>
          <a:p>
            <a:pPr algn="l"/>
            <a:r>
              <a:rPr lang="en-GB" b="1" dirty="0">
                <a:latin typeface="Century Gothic" panose="020B0502020202020204" pitchFamily="34" charset="0"/>
              </a:rPr>
              <a:t>A2I CAPABILITIES: THE </a:t>
            </a:r>
            <a:r>
              <a:rPr lang="en-GB" b="1" dirty="0">
                <a:highlight>
                  <a:srgbClr val="80BD7D"/>
                </a:highlight>
                <a:latin typeface="Century Gothic" panose="020B0502020202020204" pitchFamily="34" charset="0"/>
              </a:rPr>
              <a:t>GENDER GAP</a:t>
            </a:r>
          </a:p>
        </p:txBody>
      </p:sp>
      <p:pic>
        <p:nvPicPr>
          <p:cNvPr id="4" name="Picture 3">
            <a:extLst>
              <a:ext uri="{FF2B5EF4-FFF2-40B4-BE49-F238E27FC236}">
                <a16:creationId xmlns:a16="http://schemas.microsoft.com/office/drawing/2014/main" id="{C7D06A75-8D72-42AE-B1D5-9381563AC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32" y="1396384"/>
            <a:ext cx="7603072" cy="4896544"/>
          </a:xfrm>
          <a:prstGeom prst="rect">
            <a:avLst/>
          </a:prstGeom>
          <a:effectLst>
            <a:outerShdw blurRad="292100" dist="50800" dir="2700000" algn="ctr" rotWithShape="0">
              <a:srgbClr val="000000">
                <a:alpha val="57000"/>
              </a:srgbClr>
            </a:outerShdw>
          </a:effectLst>
        </p:spPr>
      </p:pic>
      <p:sp>
        <p:nvSpPr>
          <p:cNvPr id="3" name="Rectangle 2">
            <a:extLst>
              <a:ext uri="{FF2B5EF4-FFF2-40B4-BE49-F238E27FC236}">
                <a16:creationId xmlns:a16="http://schemas.microsoft.com/office/drawing/2014/main" id="{EB98C496-32B2-4242-B7F6-840504F900F5}"/>
              </a:ext>
            </a:extLst>
          </p:cNvPr>
          <p:cNvSpPr/>
          <p:nvPr/>
        </p:nvSpPr>
        <p:spPr>
          <a:xfrm>
            <a:off x="7968208" y="2564904"/>
            <a:ext cx="3786608" cy="3785652"/>
          </a:xfrm>
          <a:prstGeom prst="rect">
            <a:avLst/>
          </a:prstGeom>
        </p:spPr>
        <p:txBody>
          <a:bodyPr wrap="square">
            <a:spAutoFit/>
          </a:bodyPr>
          <a:lstStyle/>
          <a:p>
            <a:pPr marL="222647" indent="-214313">
              <a:spcBef>
                <a:spcPts val="450"/>
              </a:spcBef>
              <a:spcAft>
                <a:spcPts val="450"/>
              </a:spcAft>
              <a:buClr>
                <a:schemeClr val="tx1">
                  <a:lumMod val="65000"/>
                  <a:lumOff val="35000"/>
                </a:schemeClr>
              </a:buClr>
              <a:buFont typeface="Arial" panose="020B0604020202020204" pitchFamily="34" charset="0"/>
              <a:buChar char="•"/>
              <a:tabLst>
                <a:tab pos="5825729" algn="l"/>
              </a:tabLst>
            </a:pPr>
            <a:r>
              <a:rPr lang="en-US" sz="2400" b="1" dirty="0">
                <a:highlight>
                  <a:srgbClr val="80BD7D"/>
                </a:highlight>
                <a:latin typeface="Century Gothic" panose="020B0502020202020204" pitchFamily="34" charset="0"/>
              </a:rPr>
              <a:t>Almost 40% of women in less-developed regions are now online compared to 80% in more developed regions</a:t>
            </a:r>
            <a:r>
              <a:rPr lang="en-US" sz="2400" dirty="0">
                <a:latin typeface="Century Gothic" panose="020B0502020202020204" pitchFamily="34" charset="0"/>
              </a:rPr>
              <a:t>. The internet user gender gap is the widest in Africa (23%) followed by Arab States (20%)</a:t>
            </a:r>
          </a:p>
        </p:txBody>
      </p:sp>
      <p:pic>
        <p:nvPicPr>
          <p:cNvPr id="5" name="Picture 4">
            <a:extLst>
              <a:ext uri="{FF2B5EF4-FFF2-40B4-BE49-F238E27FC236}">
                <a16:creationId xmlns:a16="http://schemas.microsoft.com/office/drawing/2014/main" id="{A270D9E0-681F-4BC3-A59C-3D7479447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pic>
        <p:nvPicPr>
          <p:cNvPr id="6" name="Picture 5">
            <a:extLst>
              <a:ext uri="{FF2B5EF4-FFF2-40B4-BE49-F238E27FC236}">
                <a16:creationId xmlns:a16="http://schemas.microsoft.com/office/drawing/2014/main" id="{932990C4-2C96-4EC4-83FF-87A52F167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968" y="4005064"/>
            <a:ext cx="1338168" cy="1297619"/>
          </a:xfrm>
          <a:prstGeom prst="rect">
            <a:avLst/>
          </a:prstGeom>
        </p:spPr>
      </p:pic>
    </p:spTree>
    <p:extLst>
      <p:ext uri="{BB962C8B-B14F-4D97-AF65-F5344CB8AC3E}">
        <p14:creationId xmlns:p14="http://schemas.microsoft.com/office/powerpoint/2010/main" val="1983743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405582" y="188640"/>
            <a:ext cx="8568414" cy="1368152"/>
          </a:xfrm>
        </p:spPr>
        <p:txBody>
          <a:bodyPr>
            <a:normAutofit fontScale="90000"/>
          </a:bodyPr>
          <a:lstStyle/>
          <a:p>
            <a:pPr algn="l"/>
            <a:r>
              <a:rPr lang="en-GB" b="1" dirty="0">
                <a:latin typeface="Century Gothic" panose="020B0502020202020204" pitchFamily="34" charset="0"/>
              </a:rPr>
              <a:t>THE </a:t>
            </a:r>
            <a:r>
              <a:rPr lang="en-GB" b="1" dirty="0">
                <a:highlight>
                  <a:srgbClr val="FF8265"/>
                </a:highlight>
                <a:latin typeface="Century Gothic" panose="020B0502020202020204" pitchFamily="34" charset="0"/>
              </a:rPr>
              <a:t>SOCIAL CONTEXT </a:t>
            </a:r>
            <a:r>
              <a:rPr lang="en-GB" b="1" dirty="0">
                <a:latin typeface="Century Gothic" panose="020B0502020202020204" pitchFamily="34" charset="0"/>
              </a:rPr>
              <a:t>OF DA2I: POVERTY</a:t>
            </a:r>
          </a:p>
        </p:txBody>
      </p:sp>
      <p:pic>
        <p:nvPicPr>
          <p:cNvPr id="5" name="Picture 4">
            <a:extLst>
              <a:ext uri="{FF2B5EF4-FFF2-40B4-BE49-F238E27FC236}">
                <a16:creationId xmlns:a16="http://schemas.microsoft.com/office/drawing/2014/main" id="{F02D7E34-629D-40E2-8989-7E13D363E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1556792"/>
            <a:ext cx="5832648" cy="5090840"/>
          </a:xfrm>
          <a:prstGeom prst="rect">
            <a:avLst/>
          </a:prstGeom>
          <a:effectLst>
            <a:outerShdw blurRad="292100" dist="50800" dir="2700000" algn="ctr" rotWithShape="0">
              <a:srgbClr val="000000">
                <a:alpha val="57000"/>
              </a:srgbClr>
            </a:outerShdw>
          </a:effectLst>
        </p:spPr>
      </p:pic>
      <p:sp>
        <p:nvSpPr>
          <p:cNvPr id="3" name="Rectangle 2">
            <a:extLst>
              <a:ext uri="{FF2B5EF4-FFF2-40B4-BE49-F238E27FC236}">
                <a16:creationId xmlns:a16="http://schemas.microsoft.com/office/drawing/2014/main" id="{D57B3B03-195C-400E-9B34-5038598A91DC}"/>
              </a:ext>
            </a:extLst>
          </p:cNvPr>
          <p:cNvSpPr/>
          <p:nvPr/>
        </p:nvSpPr>
        <p:spPr>
          <a:xfrm>
            <a:off x="6453716" y="2305618"/>
            <a:ext cx="5040560" cy="4154984"/>
          </a:xfrm>
          <a:prstGeom prst="rect">
            <a:avLst/>
          </a:prstGeom>
        </p:spPr>
        <p:txBody>
          <a:bodyPr wrap="square">
            <a:spAutoFit/>
          </a:bodyPr>
          <a:lstStyle/>
          <a:p>
            <a:pPr marL="214313" indent="-214313">
              <a:buFont typeface="Arial" panose="020B0604020202020204" pitchFamily="34" charset="0"/>
              <a:buChar char="•"/>
            </a:pPr>
            <a:r>
              <a:rPr lang="en-GB" sz="2400" dirty="0">
                <a:latin typeface="Century Gothic" panose="020B0502020202020204" pitchFamily="34" charset="0"/>
              </a:rPr>
              <a:t>Poverty and economic standing significantly affect people’s ability to use information meaningfully. At the same time, </a:t>
            </a:r>
            <a:r>
              <a:rPr lang="en-GB" sz="2400" b="1" dirty="0">
                <a:highlight>
                  <a:srgbClr val="FF8265"/>
                </a:highlight>
                <a:latin typeface="Century Gothic" panose="020B0502020202020204" pitchFamily="34" charset="0"/>
              </a:rPr>
              <a:t>access does offer an avenue for reducing poverty</a:t>
            </a:r>
            <a:r>
              <a:rPr lang="en-GB" sz="2400" dirty="0">
                <a:latin typeface="Century Gothic" panose="020B0502020202020204" pitchFamily="34" charset="0"/>
              </a:rPr>
              <a:t> and creating economic opportunity, </a:t>
            </a:r>
            <a:r>
              <a:rPr lang="en-GB" sz="2400" b="1" dirty="0">
                <a:highlight>
                  <a:srgbClr val="FF8265"/>
                </a:highlight>
                <a:latin typeface="Century Gothic" panose="020B0502020202020204" pitchFamily="34" charset="0"/>
              </a:rPr>
              <a:t>though what people can do with this access is still bounded by structural inequalities</a:t>
            </a:r>
            <a:r>
              <a:rPr lang="en-GB" sz="2400" dirty="0">
                <a:highlight>
                  <a:srgbClr val="FF8265"/>
                </a:highlight>
                <a:latin typeface="Century Gothic" panose="020B0502020202020204" pitchFamily="34" charset="0"/>
              </a:rPr>
              <a:t>.</a:t>
            </a:r>
          </a:p>
        </p:txBody>
      </p:sp>
      <p:pic>
        <p:nvPicPr>
          <p:cNvPr id="6" name="Picture 5">
            <a:extLst>
              <a:ext uri="{FF2B5EF4-FFF2-40B4-BE49-F238E27FC236}">
                <a16:creationId xmlns:a16="http://schemas.microsoft.com/office/drawing/2014/main" id="{472165DB-F402-4719-9AF6-46BE2FE69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24083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415408" y="624190"/>
            <a:ext cx="8591577" cy="590580"/>
          </a:xfrm>
        </p:spPr>
        <p:txBody>
          <a:bodyPr>
            <a:noAutofit/>
          </a:bodyPr>
          <a:lstStyle/>
          <a:p>
            <a:pPr algn="l"/>
            <a:r>
              <a:rPr lang="en-GB" b="1" dirty="0">
                <a:highlight>
                  <a:srgbClr val="80BD7D"/>
                </a:highlight>
                <a:latin typeface="Century Gothic" panose="020B0502020202020204" pitchFamily="34" charset="0"/>
              </a:rPr>
              <a:t>LEGAL CONTEXT </a:t>
            </a:r>
            <a:r>
              <a:rPr lang="en-GB" b="1" dirty="0">
                <a:latin typeface="Century Gothic" panose="020B0502020202020204" pitchFamily="34" charset="0"/>
              </a:rPr>
              <a:t>OF A2I: </a:t>
            </a:r>
            <a:br>
              <a:rPr lang="en-GB" b="1" dirty="0">
                <a:latin typeface="Century Gothic" panose="020B0502020202020204" pitchFamily="34" charset="0"/>
              </a:rPr>
            </a:br>
            <a:r>
              <a:rPr lang="en-GB" b="1" dirty="0">
                <a:latin typeface="Century Gothic" panose="020B0502020202020204" pitchFamily="34" charset="0"/>
              </a:rPr>
              <a:t>FREEDOM ON THE NET</a:t>
            </a:r>
          </a:p>
        </p:txBody>
      </p:sp>
      <p:pic>
        <p:nvPicPr>
          <p:cNvPr id="6" name="Picture 5">
            <a:extLst>
              <a:ext uri="{FF2B5EF4-FFF2-40B4-BE49-F238E27FC236}">
                <a16:creationId xmlns:a16="http://schemas.microsoft.com/office/drawing/2014/main" id="{693F3C5E-56C9-4474-A890-A0BA60B24645}"/>
              </a:ext>
            </a:extLst>
          </p:cNvPr>
          <p:cNvPicPr>
            <a:picLocks noChangeAspect="1"/>
          </p:cNvPicPr>
          <p:nvPr/>
        </p:nvPicPr>
        <p:blipFill rotWithShape="1">
          <a:blip r:embed="rId3">
            <a:extLst>
              <a:ext uri="{28A0092B-C50C-407E-A947-70E740481C1C}">
                <a14:useLocalDpi xmlns:a14="http://schemas.microsoft.com/office/drawing/2010/main" val="0"/>
              </a:ext>
            </a:extLst>
          </a:blip>
          <a:srcRect r="497" b="6739"/>
          <a:stretch/>
        </p:blipFill>
        <p:spPr>
          <a:xfrm>
            <a:off x="551384" y="1651824"/>
            <a:ext cx="6666858" cy="4915593"/>
          </a:xfrm>
          <a:prstGeom prst="rect">
            <a:avLst/>
          </a:prstGeom>
          <a:effectLst>
            <a:outerShdw blurRad="292100" dist="50800" dir="2700000" algn="ctr" rotWithShape="0">
              <a:srgbClr val="000000">
                <a:alpha val="57000"/>
              </a:srgbClr>
            </a:outerShdw>
          </a:effectLst>
        </p:spPr>
      </p:pic>
      <p:sp>
        <p:nvSpPr>
          <p:cNvPr id="3" name="Rectangle 2">
            <a:extLst>
              <a:ext uri="{FF2B5EF4-FFF2-40B4-BE49-F238E27FC236}">
                <a16:creationId xmlns:a16="http://schemas.microsoft.com/office/drawing/2014/main" id="{C63AF0B9-D429-41AD-BEB1-DAFC8C03DE65}"/>
              </a:ext>
            </a:extLst>
          </p:cNvPr>
          <p:cNvSpPr/>
          <p:nvPr/>
        </p:nvSpPr>
        <p:spPr>
          <a:xfrm>
            <a:off x="7392144" y="2750988"/>
            <a:ext cx="4658927" cy="3816429"/>
          </a:xfrm>
          <a:prstGeom prst="rect">
            <a:avLst/>
          </a:prstGeom>
        </p:spPr>
        <p:txBody>
          <a:bodyPr wrap="square">
            <a:spAutoFit/>
          </a:bodyPr>
          <a:lstStyle/>
          <a:p>
            <a:pPr marL="214313" indent="-214313">
              <a:buFont typeface="Arial" panose="020B0604020202020204" pitchFamily="34" charset="0"/>
              <a:buChar char="•"/>
            </a:pPr>
            <a:r>
              <a:rPr lang="en-US" sz="2200" dirty="0">
                <a:latin typeface="Century Gothic" panose="020B0502020202020204" pitchFamily="34" charset="0"/>
              </a:rPr>
              <a:t>In 2016, </a:t>
            </a:r>
            <a:r>
              <a:rPr lang="en-US" sz="2200" b="1" dirty="0">
                <a:highlight>
                  <a:srgbClr val="80BD7D"/>
                </a:highlight>
                <a:latin typeface="Century Gothic" panose="020B0502020202020204" pitchFamily="34" charset="0"/>
              </a:rPr>
              <a:t>60 percent of internet users lived in countries where people were arrested or imprisoned for posting content on political, social, and religious issues online</a:t>
            </a:r>
            <a:r>
              <a:rPr lang="en-US" sz="2200" dirty="0">
                <a:latin typeface="Century Gothic" panose="020B0502020202020204" pitchFamily="34" charset="0"/>
              </a:rPr>
              <a:t>; while 49 percent of users live in countries where people have been attacked or killed for their online activities. (Freedom House, 2016)</a:t>
            </a:r>
            <a:endParaRPr lang="en-GB" sz="2200" dirty="0">
              <a:latin typeface="Century Gothic" panose="020B0502020202020204" pitchFamily="34" charset="0"/>
            </a:endParaRPr>
          </a:p>
        </p:txBody>
      </p:sp>
      <p:pic>
        <p:nvPicPr>
          <p:cNvPr id="5" name="Picture 4">
            <a:extLst>
              <a:ext uri="{FF2B5EF4-FFF2-40B4-BE49-F238E27FC236}">
                <a16:creationId xmlns:a16="http://schemas.microsoft.com/office/drawing/2014/main" id="{7E09C16D-4ED0-4B70-967E-1CF7DA681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221228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D33E-699E-4CB3-A0FE-22E29B2E5304}"/>
              </a:ext>
            </a:extLst>
          </p:cNvPr>
          <p:cNvSpPr>
            <a:spLocks noGrp="1"/>
          </p:cNvSpPr>
          <p:nvPr>
            <p:ph type="title"/>
          </p:nvPr>
        </p:nvSpPr>
        <p:spPr>
          <a:xfrm>
            <a:off x="335360" y="278146"/>
            <a:ext cx="10972800" cy="1143000"/>
          </a:xfrm>
        </p:spPr>
        <p:txBody>
          <a:bodyPr/>
          <a:lstStyle/>
          <a:p>
            <a:pPr algn="l"/>
            <a:r>
              <a:rPr lang="en-GB" b="1" dirty="0">
                <a:latin typeface="Century Gothic" panose="020B0502020202020204" pitchFamily="34" charset="0"/>
              </a:rPr>
              <a:t>STORIES FROM DA2I: </a:t>
            </a:r>
            <a:r>
              <a:rPr lang="en-GB" b="1" dirty="0">
                <a:highlight>
                  <a:srgbClr val="FF8265"/>
                </a:highlight>
                <a:latin typeface="Century Gothic" panose="020B0502020202020204" pitchFamily="34" charset="0"/>
              </a:rPr>
              <a:t>SDG 2</a:t>
            </a:r>
          </a:p>
        </p:txBody>
      </p:sp>
      <p:pic>
        <p:nvPicPr>
          <p:cNvPr id="7" name="Content Placeholder 6">
            <a:extLst>
              <a:ext uri="{FF2B5EF4-FFF2-40B4-BE49-F238E27FC236}">
                <a16:creationId xmlns:a16="http://schemas.microsoft.com/office/drawing/2014/main" id="{32CF113D-A1B3-4F2E-8B5E-45D8F9F82A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3472" y="1556792"/>
            <a:ext cx="2854448" cy="2854448"/>
          </a:xfrm>
          <a:effectLst>
            <a:outerShdw blurRad="292100" dist="50800" dir="2700000" algn="ctr" rotWithShape="0">
              <a:srgbClr val="000000">
                <a:alpha val="57000"/>
              </a:srgbClr>
            </a:outerShdw>
          </a:effectLst>
        </p:spPr>
      </p:pic>
      <p:sp>
        <p:nvSpPr>
          <p:cNvPr id="8" name="Rectangle 7">
            <a:extLst>
              <a:ext uri="{FF2B5EF4-FFF2-40B4-BE49-F238E27FC236}">
                <a16:creationId xmlns:a16="http://schemas.microsoft.com/office/drawing/2014/main" id="{6E7110D7-00E8-42D0-973A-A174428F603A}"/>
              </a:ext>
            </a:extLst>
          </p:cNvPr>
          <p:cNvSpPr/>
          <p:nvPr/>
        </p:nvSpPr>
        <p:spPr>
          <a:xfrm>
            <a:off x="4583832" y="1484784"/>
            <a:ext cx="4572000" cy="3046988"/>
          </a:xfrm>
          <a:prstGeom prst="rect">
            <a:avLst/>
          </a:prstGeom>
        </p:spPr>
        <p:txBody>
          <a:bodyPr>
            <a:spAutoFit/>
          </a:bodyPr>
          <a:lstStyle/>
          <a:p>
            <a:r>
              <a:rPr lang="en-GB" sz="3200" dirty="0">
                <a:latin typeface="Century Gothic" panose="020B0502020202020204" pitchFamily="34" charset="0"/>
              </a:rPr>
              <a:t>End hunger, achieve food security and improved nutrition and promote sustainable agriculture</a:t>
            </a:r>
          </a:p>
        </p:txBody>
      </p:sp>
      <p:sp>
        <p:nvSpPr>
          <p:cNvPr id="3" name="Rectangle 2">
            <a:extLst>
              <a:ext uri="{FF2B5EF4-FFF2-40B4-BE49-F238E27FC236}">
                <a16:creationId xmlns:a16="http://schemas.microsoft.com/office/drawing/2014/main" id="{D91D2EFE-0E83-4F47-A39A-D1A68A57C2E6}"/>
              </a:ext>
            </a:extLst>
          </p:cNvPr>
          <p:cNvSpPr/>
          <p:nvPr/>
        </p:nvSpPr>
        <p:spPr>
          <a:xfrm>
            <a:off x="1199456" y="5157192"/>
            <a:ext cx="7112845" cy="707886"/>
          </a:xfrm>
          <a:prstGeom prst="rect">
            <a:avLst/>
          </a:prstGeom>
        </p:spPr>
        <p:txBody>
          <a:bodyPr wrap="none">
            <a:spAutoFit/>
          </a:bodyPr>
          <a:lstStyle/>
          <a:p>
            <a:pPr marL="428625" indent="-428625">
              <a:buFont typeface="Arial" panose="020B0604020202020204" pitchFamily="34" charset="0"/>
              <a:buChar char="•"/>
            </a:pPr>
            <a:r>
              <a:rPr lang="en-GB" sz="4000" b="1" dirty="0" err="1">
                <a:latin typeface="Century Gothic" panose="020B0502020202020204" pitchFamily="34" charset="0"/>
              </a:rPr>
              <a:t>AgroLibJa</a:t>
            </a:r>
            <a:r>
              <a:rPr lang="en-GB" sz="4000" b="1" dirty="0">
                <a:latin typeface="Century Gothic" panose="020B0502020202020204" pitchFamily="34" charset="0"/>
              </a:rPr>
              <a:t> project (Serbia)</a:t>
            </a:r>
          </a:p>
        </p:txBody>
      </p:sp>
      <p:pic>
        <p:nvPicPr>
          <p:cNvPr id="6" name="Picture 5">
            <a:extLst>
              <a:ext uri="{FF2B5EF4-FFF2-40B4-BE49-F238E27FC236}">
                <a16:creationId xmlns:a16="http://schemas.microsoft.com/office/drawing/2014/main" id="{0EA12AE0-A2CB-425F-97FD-C2DFC7002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584006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D33E-699E-4CB3-A0FE-22E29B2E5304}"/>
              </a:ext>
            </a:extLst>
          </p:cNvPr>
          <p:cNvSpPr>
            <a:spLocks noGrp="1"/>
          </p:cNvSpPr>
          <p:nvPr>
            <p:ph type="title"/>
          </p:nvPr>
        </p:nvSpPr>
        <p:spPr>
          <a:xfrm>
            <a:off x="407368" y="294748"/>
            <a:ext cx="10972800" cy="1143000"/>
          </a:xfrm>
        </p:spPr>
        <p:txBody>
          <a:bodyPr>
            <a:normAutofit/>
          </a:bodyPr>
          <a:lstStyle/>
          <a:p>
            <a:pPr algn="l"/>
            <a:r>
              <a:rPr lang="en-GB" b="1" dirty="0">
                <a:latin typeface="Century Gothic" panose="020B0502020202020204" pitchFamily="34" charset="0"/>
              </a:rPr>
              <a:t>STORIES FROM DA2I: </a:t>
            </a:r>
            <a:r>
              <a:rPr lang="en-GB" b="1" dirty="0">
                <a:highlight>
                  <a:srgbClr val="80BD7D"/>
                </a:highlight>
                <a:latin typeface="Century Gothic" panose="020B0502020202020204" pitchFamily="34" charset="0"/>
              </a:rPr>
              <a:t>SDG 3</a:t>
            </a:r>
          </a:p>
        </p:txBody>
      </p:sp>
      <p:pic>
        <p:nvPicPr>
          <p:cNvPr id="7" name="Content Placeholder 6">
            <a:extLst>
              <a:ext uri="{FF2B5EF4-FFF2-40B4-BE49-F238E27FC236}">
                <a16:creationId xmlns:a16="http://schemas.microsoft.com/office/drawing/2014/main" id="{32CF113D-A1B3-4F2E-8B5E-45D8F9F82A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3472" y="1628800"/>
            <a:ext cx="2762618" cy="2762618"/>
          </a:xfrm>
          <a:effectLst>
            <a:outerShdw blurRad="292100" dist="50800" dir="2700000" algn="ctr" rotWithShape="0">
              <a:srgbClr val="000000">
                <a:alpha val="57000"/>
              </a:srgbClr>
            </a:outerShdw>
          </a:effectLst>
        </p:spPr>
      </p:pic>
      <p:sp>
        <p:nvSpPr>
          <p:cNvPr id="4" name="Rectangle 3">
            <a:extLst>
              <a:ext uri="{FF2B5EF4-FFF2-40B4-BE49-F238E27FC236}">
                <a16:creationId xmlns:a16="http://schemas.microsoft.com/office/drawing/2014/main" id="{FC479C53-4FA9-4A6B-A071-335346878F94}"/>
              </a:ext>
            </a:extLst>
          </p:cNvPr>
          <p:cNvSpPr/>
          <p:nvPr/>
        </p:nvSpPr>
        <p:spPr>
          <a:xfrm>
            <a:off x="4610146" y="1556792"/>
            <a:ext cx="3862118" cy="2062103"/>
          </a:xfrm>
          <a:prstGeom prst="rect">
            <a:avLst/>
          </a:prstGeom>
        </p:spPr>
        <p:txBody>
          <a:bodyPr wrap="square">
            <a:spAutoFit/>
          </a:bodyPr>
          <a:lstStyle/>
          <a:p>
            <a:r>
              <a:rPr lang="en-GB" sz="3200" dirty="0">
                <a:latin typeface="Century Gothic" panose="020B0502020202020204" pitchFamily="34" charset="0"/>
              </a:rPr>
              <a:t>Ensure healthy lives and promote well-being for all at all ages</a:t>
            </a:r>
          </a:p>
        </p:txBody>
      </p:sp>
      <p:sp>
        <p:nvSpPr>
          <p:cNvPr id="5" name="Rectangle 4">
            <a:extLst>
              <a:ext uri="{FF2B5EF4-FFF2-40B4-BE49-F238E27FC236}">
                <a16:creationId xmlns:a16="http://schemas.microsoft.com/office/drawing/2014/main" id="{3A7A8750-47E5-4DA6-A5E6-CE396DE4C7C2}"/>
              </a:ext>
            </a:extLst>
          </p:cNvPr>
          <p:cNvSpPr/>
          <p:nvPr/>
        </p:nvSpPr>
        <p:spPr>
          <a:xfrm>
            <a:off x="903255" y="5157192"/>
            <a:ext cx="10809369" cy="707886"/>
          </a:xfrm>
          <a:prstGeom prst="rect">
            <a:avLst/>
          </a:prstGeom>
        </p:spPr>
        <p:txBody>
          <a:bodyPr wrap="none">
            <a:spAutoFit/>
          </a:bodyPr>
          <a:lstStyle/>
          <a:p>
            <a:pPr marL="428625" indent="-428625">
              <a:buFont typeface="Arial" panose="020B0604020202020204" pitchFamily="34" charset="0"/>
              <a:buChar char="•"/>
            </a:pPr>
            <a:r>
              <a:rPr lang="en-GB" sz="4000" b="1" dirty="0">
                <a:latin typeface="Century Gothic" panose="020B0502020202020204" pitchFamily="34" charset="0"/>
              </a:rPr>
              <a:t>READ Global rural health libraries (Nepal)</a:t>
            </a:r>
          </a:p>
        </p:txBody>
      </p:sp>
      <p:pic>
        <p:nvPicPr>
          <p:cNvPr id="6" name="Picture 5">
            <a:extLst>
              <a:ext uri="{FF2B5EF4-FFF2-40B4-BE49-F238E27FC236}">
                <a16:creationId xmlns:a16="http://schemas.microsoft.com/office/drawing/2014/main" id="{B3DB921B-A31A-4B56-B346-277325484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3048741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D33E-699E-4CB3-A0FE-22E29B2E5304}"/>
              </a:ext>
            </a:extLst>
          </p:cNvPr>
          <p:cNvSpPr>
            <a:spLocks noGrp="1"/>
          </p:cNvSpPr>
          <p:nvPr>
            <p:ph type="title"/>
          </p:nvPr>
        </p:nvSpPr>
        <p:spPr>
          <a:xfrm>
            <a:off x="479376" y="391650"/>
            <a:ext cx="10972800" cy="1143000"/>
          </a:xfrm>
        </p:spPr>
        <p:txBody>
          <a:bodyPr/>
          <a:lstStyle/>
          <a:p>
            <a:pPr algn="l"/>
            <a:r>
              <a:rPr lang="en-GB" b="1" dirty="0">
                <a:latin typeface="Century Gothic" panose="020B0502020202020204" pitchFamily="34" charset="0"/>
              </a:rPr>
              <a:t>STORIES FROM DA2I: </a:t>
            </a:r>
            <a:r>
              <a:rPr lang="en-GB" b="1" dirty="0">
                <a:highlight>
                  <a:srgbClr val="FF8265"/>
                </a:highlight>
                <a:latin typeface="Century Gothic" panose="020B0502020202020204" pitchFamily="34" charset="0"/>
              </a:rPr>
              <a:t>SDG 5</a:t>
            </a:r>
          </a:p>
        </p:txBody>
      </p:sp>
      <p:pic>
        <p:nvPicPr>
          <p:cNvPr id="7" name="Content Placeholder 6">
            <a:extLst>
              <a:ext uri="{FF2B5EF4-FFF2-40B4-BE49-F238E27FC236}">
                <a16:creationId xmlns:a16="http://schemas.microsoft.com/office/drawing/2014/main" id="{32CF113D-A1B3-4F2E-8B5E-45D8F9F82A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1464" y="1713342"/>
            <a:ext cx="2721422" cy="2721422"/>
          </a:xfrm>
          <a:effectLst>
            <a:outerShdw blurRad="292100" dist="50800" dir="2700000" algn="ctr" rotWithShape="0">
              <a:srgbClr val="000000">
                <a:alpha val="57000"/>
              </a:srgbClr>
            </a:outerShdw>
          </a:effectLst>
        </p:spPr>
      </p:pic>
      <p:sp>
        <p:nvSpPr>
          <p:cNvPr id="4" name="Rectangle 3">
            <a:extLst>
              <a:ext uri="{FF2B5EF4-FFF2-40B4-BE49-F238E27FC236}">
                <a16:creationId xmlns:a16="http://schemas.microsoft.com/office/drawing/2014/main" id="{FC39F634-D022-4361-B9BE-2D4AB3DA0AA0}"/>
              </a:ext>
            </a:extLst>
          </p:cNvPr>
          <p:cNvSpPr/>
          <p:nvPr/>
        </p:nvSpPr>
        <p:spPr>
          <a:xfrm>
            <a:off x="4426271" y="1693142"/>
            <a:ext cx="4572000" cy="2308324"/>
          </a:xfrm>
          <a:prstGeom prst="rect">
            <a:avLst/>
          </a:prstGeom>
        </p:spPr>
        <p:txBody>
          <a:bodyPr>
            <a:spAutoFit/>
          </a:bodyPr>
          <a:lstStyle/>
          <a:p>
            <a:r>
              <a:rPr lang="en-GB" sz="3600" dirty="0">
                <a:latin typeface="Century Gothic" panose="020B0502020202020204" pitchFamily="34" charset="0"/>
              </a:rPr>
              <a:t>Achieve gender equality and empower all women and girls</a:t>
            </a:r>
          </a:p>
        </p:txBody>
      </p:sp>
      <p:sp>
        <p:nvSpPr>
          <p:cNvPr id="5" name="Rectangle 4">
            <a:extLst>
              <a:ext uri="{FF2B5EF4-FFF2-40B4-BE49-F238E27FC236}">
                <a16:creationId xmlns:a16="http://schemas.microsoft.com/office/drawing/2014/main" id="{3EE03289-35A5-4982-A0CB-3074EC82EDEB}"/>
              </a:ext>
            </a:extLst>
          </p:cNvPr>
          <p:cNvSpPr/>
          <p:nvPr/>
        </p:nvSpPr>
        <p:spPr>
          <a:xfrm>
            <a:off x="1055440" y="5286765"/>
            <a:ext cx="5198859" cy="707886"/>
          </a:xfrm>
          <a:prstGeom prst="rect">
            <a:avLst/>
          </a:prstGeom>
        </p:spPr>
        <p:txBody>
          <a:bodyPr wrap="none">
            <a:spAutoFit/>
          </a:bodyPr>
          <a:lstStyle/>
          <a:p>
            <a:pPr marL="428625" indent="-428625">
              <a:buFont typeface="Arial" panose="020B0604020202020204" pitchFamily="34" charset="0"/>
              <a:buChar char="•"/>
            </a:pPr>
            <a:r>
              <a:rPr lang="en-GB" sz="4000" b="1" dirty="0" err="1">
                <a:latin typeface="Century Gothic" panose="020B0502020202020204" pitchFamily="34" charset="0"/>
              </a:rPr>
              <a:t>Infocentros</a:t>
            </a:r>
            <a:r>
              <a:rPr lang="en-GB" sz="4000" b="1" dirty="0">
                <a:latin typeface="Century Gothic" panose="020B0502020202020204" pitchFamily="34" charset="0"/>
              </a:rPr>
              <a:t> (Chile)</a:t>
            </a:r>
          </a:p>
        </p:txBody>
      </p:sp>
      <p:pic>
        <p:nvPicPr>
          <p:cNvPr id="6" name="Picture 5">
            <a:extLst>
              <a:ext uri="{FF2B5EF4-FFF2-40B4-BE49-F238E27FC236}">
                <a16:creationId xmlns:a16="http://schemas.microsoft.com/office/drawing/2014/main" id="{496A3D32-082D-45E1-BBDB-187E04D00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2532000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D33E-699E-4CB3-A0FE-22E29B2E5304}"/>
              </a:ext>
            </a:extLst>
          </p:cNvPr>
          <p:cNvSpPr>
            <a:spLocks noGrp="1"/>
          </p:cNvSpPr>
          <p:nvPr>
            <p:ph type="title"/>
          </p:nvPr>
        </p:nvSpPr>
        <p:spPr>
          <a:xfrm>
            <a:off x="407368" y="281150"/>
            <a:ext cx="10972800" cy="1143000"/>
          </a:xfrm>
        </p:spPr>
        <p:txBody>
          <a:bodyPr/>
          <a:lstStyle/>
          <a:p>
            <a:pPr algn="l"/>
            <a:r>
              <a:rPr lang="en-GB" b="1" dirty="0">
                <a:latin typeface="Century Gothic" panose="020B0502020202020204" pitchFamily="34" charset="0"/>
              </a:rPr>
              <a:t>STORIES FROM DA2I: </a:t>
            </a:r>
            <a:r>
              <a:rPr lang="en-GB" b="1" dirty="0">
                <a:highlight>
                  <a:srgbClr val="80BD7D"/>
                </a:highlight>
                <a:latin typeface="Century Gothic" panose="020B0502020202020204" pitchFamily="34" charset="0"/>
              </a:rPr>
              <a:t>SDG 9</a:t>
            </a:r>
          </a:p>
        </p:txBody>
      </p:sp>
      <p:pic>
        <p:nvPicPr>
          <p:cNvPr id="7" name="Content Placeholder 6">
            <a:extLst>
              <a:ext uri="{FF2B5EF4-FFF2-40B4-BE49-F238E27FC236}">
                <a16:creationId xmlns:a16="http://schemas.microsoft.com/office/drawing/2014/main" id="{32CF113D-A1B3-4F2E-8B5E-45D8F9F82A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9455" y="1700808"/>
            <a:ext cx="2694855" cy="2694855"/>
          </a:xfrm>
          <a:effectLst>
            <a:outerShdw blurRad="292100" dist="50800" dir="2700000" algn="ctr" rotWithShape="0">
              <a:srgbClr val="000000">
                <a:alpha val="57000"/>
              </a:srgbClr>
            </a:outerShdw>
          </a:effectLst>
        </p:spPr>
      </p:pic>
      <p:sp>
        <p:nvSpPr>
          <p:cNvPr id="4" name="Rectangle 3">
            <a:extLst>
              <a:ext uri="{FF2B5EF4-FFF2-40B4-BE49-F238E27FC236}">
                <a16:creationId xmlns:a16="http://schemas.microsoft.com/office/drawing/2014/main" id="{0CD73516-1F49-4882-B5A2-EF4905853FEA}"/>
              </a:ext>
            </a:extLst>
          </p:cNvPr>
          <p:cNvSpPr/>
          <p:nvPr/>
        </p:nvSpPr>
        <p:spPr>
          <a:xfrm>
            <a:off x="4330036" y="1700808"/>
            <a:ext cx="4574276" cy="3046988"/>
          </a:xfrm>
          <a:prstGeom prst="rect">
            <a:avLst/>
          </a:prstGeom>
        </p:spPr>
        <p:txBody>
          <a:bodyPr wrap="square">
            <a:spAutoFit/>
          </a:bodyPr>
          <a:lstStyle/>
          <a:p>
            <a:r>
              <a:rPr lang="en-GB" sz="3200" dirty="0">
                <a:latin typeface="Century Gothic" panose="020B0502020202020204" pitchFamily="34" charset="0"/>
              </a:rPr>
              <a:t>Build resilient infrastructure, promote inclusive and sustainable industrialization and foster innovation</a:t>
            </a:r>
          </a:p>
        </p:txBody>
      </p:sp>
      <p:sp>
        <p:nvSpPr>
          <p:cNvPr id="5" name="Rectangle 4">
            <a:extLst>
              <a:ext uri="{FF2B5EF4-FFF2-40B4-BE49-F238E27FC236}">
                <a16:creationId xmlns:a16="http://schemas.microsoft.com/office/drawing/2014/main" id="{F6F68A49-34B2-4BDD-995E-903516DD409C}"/>
              </a:ext>
            </a:extLst>
          </p:cNvPr>
          <p:cNvSpPr/>
          <p:nvPr/>
        </p:nvSpPr>
        <p:spPr>
          <a:xfrm>
            <a:off x="911424" y="5235297"/>
            <a:ext cx="10689145" cy="707886"/>
          </a:xfrm>
          <a:prstGeom prst="rect">
            <a:avLst/>
          </a:prstGeom>
        </p:spPr>
        <p:txBody>
          <a:bodyPr wrap="none">
            <a:spAutoFit/>
          </a:bodyPr>
          <a:lstStyle/>
          <a:p>
            <a:pPr marL="428625" indent="-428625">
              <a:buFont typeface="Arial" panose="020B0604020202020204" pitchFamily="34" charset="0"/>
              <a:buChar char="•"/>
            </a:pPr>
            <a:r>
              <a:rPr lang="en-GB" sz="4000" b="1" dirty="0">
                <a:latin typeface="Century Gothic" panose="020B0502020202020204" pitchFamily="34" charset="0"/>
              </a:rPr>
              <a:t>Business and IP Centre (United Kingdom)</a:t>
            </a:r>
          </a:p>
        </p:txBody>
      </p:sp>
      <p:pic>
        <p:nvPicPr>
          <p:cNvPr id="6" name="Picture 5">
            <a:extLst>
              <a:ext uri="{FF2B5EF4-FFF2-40B4-BE49-F238E27FC236}">
                <a16:creationId xmlns:a16="http://schemas.microsoft.com/office/drawing/2014/main" id="{6FFB4F38-FE71-4FF6-A19B-F4ADFE99F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861526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1C5C1-A369-444D-9503-98E78242F77F}"/>
              </a:ext>
            </a:extLst>
          </p:cNvPr>
          <p:cNvPicPr>
            <a:picLocks noChangeAspect="1"/>
          </p:cNvPicPr>
          <p:nvPr/>
        </p:nvPicPr>
        <p:blipFill rotWithShape="1">
          <a:blip r:embed="rId3"/>
          <a:srcRect b="18488"/>
          <a:stretch/>
        </p:blipFill>
        <p:spPr>
          <a:xfrm>
            <a:off x="0" y="2058120"/>
            <a:ext cx="10462059" cy="4796908"/>
          </a:xfrm>
          <a:prstGeom prst="rect">
            <a:avLst/>
          </a:prstGeom>
          <a:effectLst>
            <a:outerShdw blurRad="292100" dist="50800" dir="2700000" algn="ctr" rotWithShape="0">
              <a:srgbClr val="000000">
                <a:alpha val="57000"/>
              </a:srgbClr>
            </a:outerShdw>
          </a:effectLst>
        </p:spPr>
      </p:pic>
      <p:sp>
        <p:nvSpPr>
          <p:cNvPr id="6" name="TextBox 5">
            <a:extLst>
              <a:ext uri="{FF2B5EF4-FFF2-40B4-BE49-F238E27FC236}">
                <a16:creationId xmlns:a16="http://schemas.microsoft.com/office/drawing/2014/main" id="{D3477EBB-D71A-4869-BDE8-E99C69B1BC5E}"/>
              </a:ext>
            </a:extLst>
          </p:cNvPr>
          <p:cNvSpPr txBox="1"/>
          <p:nvPr/>
        </p:nvSpPr>
        <p:spPr>
          <a:xfrm>
            <a:off x="407368" y="201088"/>
            <a:ext cx="7724948" cy="1446550"/>
          </a:xfrm>
          <a:prstGeom prst="rect">
            <a:avLst/>
          </a:prstGeom>
          <a:noFill/>
        </p:spPr>
        <p:txBody>
          <a:bodyPr wrap="square" rtlCol="0">
            <a:spAutoFit/>
          </a:bodyPr>
          <a:lstStyle/>
          <a:p>
            <a:r>
              <a:rPr lang="en-GB" sz="4400" b="1" dirty="0">
                <a:latin typeface="Century Gothic" panose="020B0502020202020204" pitchFamily="34" charset="0"/>
              </a:rPr>
              <a:t>LEARN MORE: </a:t>
            </a:r>
            <a:r>
              <a:rPr lang="en-GB" sz="4400" b="1" dirty="0">
                <a:highlight>
                  <a:srgbClr val="FF8265"/>
                </a:highlight>
                <a:latin typeface="Century Gothic" panose="020B0502020202020204" pitchFamily="34" charset="0"/>
              </a:rPr>
              <a:t>DA2I.IFLA.ORG</a:t>
            </a:r>
          </a:p>
        </p:txBody>
      </p:sp>
      <p:pic>
        <p:nvPicPr>
          <p:cNvPr id="4" name="Picture 3">
            <a:extLst>
              <a:ext uri="{FF2B5EF4-FFF2-40B4-BE49-F238E27FC236}">
                <a16:creationId xmlns:a16="http://schemas.microsoft.com/office/drawing/2014/main" id="{28B9A75D-E473-424B-B8F9-BFA300ADB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399022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407368" y="188640"/>
            <a:ext cx="9649072" cy="1008112"/>
          </a:xfrm>
        </p:spPr>
        <p:txBody>
          <a:bodyPr>
            <a:normAutofit/>
          </a:bodyPr>
          <a:lstStyle/>
          <a:p>
            <a:pPr algn="l"/>
            <a:r>
              <a:rPr lang="en-GB" b="1" dirty="0">
                <a:latin typeface="Century Gothic" panose="020B0502020202020204" pitchFamily="34" charset="0"/>
              </a:rPr>
              <a:t>DA2I </a:t>
            </a:r>
            <a:r>
              <a:rPr lang="en-GB" b="1" dirty="0">
                <a:highlight>
                  <a:srgbClr val="80BD7D"/>
                </a:highlight>
                <a:latin typeface="Century Gothic" panose="020B0502020202020204" pitchFamily="34" charset="0"/>
              </a:rPr>
              <a:t>EXECUTIVE SUMMARIES</a:t>
            </a:r>
          </a:p>
        </p:txBody>
      </p:sp>
      <p:sp>
        <p:nvSpPr>
          <p:cNvPr id="3" name="Rectangle 2">
            <a:extLst>
              <a:ext uri="{FF2B5EF4-FFF2-40B4-BE49-F238E27FC236}">
                <a16:creationId xmlns:a16="http://schemas.microsoft.com/office/drawing/2014/main" id="{EB16082C-6E50-4941-9A40-9343A36990EC}"/>
              </a:ext>
            </a:extLst>
          </p:cNvPr>
          <p:cNvSpPr/>
          <p:nvPr/>
        </p:nvSpPr>
        <p:spPr>
          <a:xfrm>
            <a:off x="5922578" y="1340768"/>
            <a:ext cx="3341774" cy="4896544"/>
          </a:xfrm>
          <a:prstGeom prst="rect">
            <a:avLst/>
          </a:prstGeom>
        </p:spPr>
        <p:txBody>
          <a:bodyPr wrap="square">
            <a:spAutoFit/>
          </a:bodyPr>
          <a:lstStyle/>
          <a:p>
            <a:pPr marL="214313" indent="-214313">
              <a:spcBef>
                <a:spcPts val="450"/>
              </a:spcBef>
              <a:buFont typeface="Arial" panose="020B0604020202020204" pitchFamily="34" charset="0"/>
              <a:buChar char="•"/>
            </a:pPr>
            <a:r>
              <a:rPr lang="en-GB" sz="4000" dirty="0"/>
              <a:t>Arabic</a:t>
            </a:r>
          </a:p>
          <a:p>
            <a:pPr marL="214313" indent="-214313">
              <a:spcBef>
                <a:spcPts val="450"/>
              </a:spcBef>
              <a:buFont typeface="Arial" panose="020B0604020202020204" pitchFamily="34" charset="0"/>
              <a:buChar char="•"/>
            </a:pPr>
            <a:r>
              <a:rPr lang="en-GB" sz="4000" dirty="0"/>
              <a:t>Chinese</a:t>
            </a:r>
          </a:p>
          <a:p>
            <a:pPr marL="214313" indent="-214313">
              <a:spcBef>
                <a:spcPts val="450"/>
              </a:spcBef>
              <a:buFont typeface="Arial" panose="020B0604020202020204" pitchFamily="34" charset="0"/>
              <a:buChar char="•"/>
            </a:pPr>
            <a:r>
              <a:rPr lang="en-GB" sz="4000" dirty="0"/>
              <a:t>English</a:t>
            </a:r>
          </a:p>
          <a:p>
            <a:pPr marL="214313" indent="-214313">
              <a:spcBef>
                <a:spcPts val="450"/>
              </a:spcBef>
              <a:buFont typeface="Arial" panose="020B0604020202020204" pitchFamily="34" charset="0"/>
              <a:buChar char="•"/>
            </a:pPr>
            <a:r>
              <a:rPr lang="en-GB" sz="4000" dirty="0"/>
              <a:t>French</a:t>
            </a:r>
          </a:p>
          <a:p>
            <a:pPr marL="214313" indent="-214313">
              <a:spcBef>
                <a:spcPts val="450"/>
              </a:spcBef>
              <a:buFont typeface="Arial" panose="020B0604020202020204" pitchFamily="34" charset="0"/>
              <a:buChar char="•"/>
            </a:pPr>
            <a:r>
              <a:rPr lang="en-GB" sz="4000" dirty="0"/>
              <a:t>German</a:t>
            </a:r>
          </a:p>
          <a:p>
            <a:pPr marL="214313" indent="-214313">
              <a:spcBef>
                <a:spcPts val="450"/>
              </a:spcBef>
              <a:buFont typeface="Arial" panose="020B0604020202020204" pitchFamily="34" charset="0"/>
              <a:buChar char="•"/>
            </a:pPr>
            <a:r>
              <a:rPr lang="en-GB" sz="4000" dirty="0"/>
              <a:t>Russian</a:t>
            </a:r>
          </a:p>
          <a:p>
            <a:pPr marL="214313" indent="-214313">
              <a:spcBef>
                <a:spcPts val="450"/>
              </a:spcBef>
              <a:buFont typeface="Arial" panose="020B0604020202020204" pitchFamily="34" charset="0"/>
              <a:buChar char="•"/>
            </a:pPr>
            <a:r>
              <a:rPr lang="en-GB" sz="4000" dirty="0"/>
              <a:t>Spanish</a:t>
            </a:r>
          </a:p>
        </p:txBody>
      </p:sp>
      <p:pic>
        <p:nvPicPr>
          <p:cNvPr id="1026" name="Picture 2" descr="Executive Summary">
            <a:extLst>
              <a:ext uri="{FF2B5EF4-FFF2-40B4-BE49-F238E27FC236}">
                <a16:creationId xmlns:a16="http://schemas.microsoft.com/office/drawing/2014/main" id="{36802EDB-940B-4107-8381-D44A55AE2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839" y="1340768"/>
            <a:ext cx="3521745" cy="4980014"/>
          </a:xfrm>
          <a:prstGeom prst="rect">
            <a:avLst/>
          </a:prstGeom>
          <a:noFill/>
          <a:ln>
            <a:solidFill>
              <a:srgbClr val="80BD7D"/>
            </a:solidFill>
          </a:ln>
          <a:effectLst>
            <a:outerShdw blurRad="292100" dist="50800" dir="2700000" algn="ctr" rotWithShape="0">
              <a:srgbClr val="000000">
                <a:alpha val="57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1DF7466-F6D4-462E-BD91-EB8885FFE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2940222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376413" y="372570"/>
            <a:ext cx="8591577" cy="590580"/>
          </a:xfrm>
        </p:spPr>
        <p:txBody>
          <a:bodyPr>
            <a:noAutofit/>
          </a:bodyPr>
          <a:lstStyle/>
          <a:p>
            <a:pPr algn="l"/>
            <a:r>
              <a:rPr lang="en-GB" b="1" dirty="0">
                <a:latin typeface="Century Gothic" panose="020B0502020202020204" pitchFamily="34" charset="0"/>
              </a:rPr>
              <a:t>DA2I FACT SHEET: </a:t>
            </a:r>
            <a:r>
              <a:rPr lang="en-GB" b="1" dirty="0">
                <a:highlight>
                  <a:srgbClr val="FF8265"/>
                </a:highlight>
                <a:latin typeface="Century Gothic" panose="020B0502020202020204" pitchFamily="34" charset="0"/>
              </a:rPr>
              <a:t>THE DATA</a:t>
            </a:r>
          </a:p>
        </p:txBody>
      </p:sp>
      <p:pic>
        <p:nvPicPr>
          <p:cNvPr id="2050" name="Picture 2" descr="Fact Sheet">
            <a:extLst>
              <a:ext uri="{FF2B5EF4-FFF2-40B4-BE49-F238E27FC236}">
                <a16:creationId xmlns:a16="http://schemas.microsoft.com/office/drawing/2014/main" id="{A6C68D03-DB53-46F9-BF63-C0E7760F8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907" y="1299228"/>
            <a:ext cx="3578823" cy="5074011"/>
          </a:xfrm>
          <a:prstGeom prst="rect">
            <a:avLst/>
          </a:prstGeom>
          <a:noFill/>
          <a:ln>
            <a:solidFill>
              <a:srgbClr val="FF8265"/>
            </a:solidFill>
          </a:ln>
          <a:effectLst>
            <a:outerShdw blurRad="292100" dist="50800" dir="2700000" algn="ctr" rotWithShape="0">
              <a:srgbClr val="000000">
                <a:alpha val="57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56025A0-FBAF-4A02-9A9A-176A01A4D6CA}"/>
              </a:ext>
            </a:extLst>
          </p:cNvPr>
          <p:cNvPicPr>
            <a:picLocks noChangeAspect="1"/>
          </p:cNvPicPr>
          <p:nvPr/>
        </p:nvPicPr>
        <p:blipFill>
          <a:blip r:embed="rId4"/>
          <a:stretch>
            <a:fillRect/>
          </a:stretch>
        </p:blipFill>
        <p:spPr>
          <a:xfrm>
            <a:off x="5411719" y="1299228"/>
            <a:ext cx="3571957" cy="5074011"/>
          </a:xfrm>
          <a:prstGeom prst="rect">
            <a:avLst/>
          </a:prstGeom>
          <a:noFill/>
          <a:ln>
            <a:solidFill>
              <a:srgbClr val="FF8265"/>
            </a:solidFill>
          </a:ln>
          <a:effectLst>
            <a:outerShdw blurRad="292100" dist="50800" dir="2700000" algn="ctr" rotWithShape="0">
              <a:srgbClr val="000000">
                <a:alpha val="57000"/>
              </a:srgbClr>
            </a:outerShdw>
          </a:effectLst>
        </p:spPr>
      </p:pic>
      <p:pic>
        <p:nvPicPr>
          <p:cNvPr id="5" name="Picture 4">
            <a:extLst>
              <a:ext uri="{FF2B5EF4-FFF2-40B4-BE49-F238E27FC236}">
                <a16:creationId xmlns:a16="http://schemas.microsoft.com/office/drawing/2014/main" id="{693C69F5-5B4F-4520-9EE8-D82043CAA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38070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4F0">
            <a:alpha val="50196"/>
          </a:srgb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
        <p:nvSpPr>
          <p:cNvPr id="4" name="Rectangle 3">
            <a:extLst>
              <a:ext uri="{FF2B5EF4-FFF2-40B4-BE49-F238E27FC236}">
                <a16:creationId xmlns:a16="http://schemas.microsoft.com/office/drawing/2014/main" id="{548A5A61-6985-47AB-8EEA-AA1FAF40A6C4}"/>
              </a:ext>
            </a:extLst>
          </p:cNvPr>
          <p:cNvSpPr/>
          <p:nvPr/>
        </p:nvSpPr>
        <p:spPr>
          <a:xfrm>
            <a:off x="3935760" y="2319072"/>
            <a:ext cx="5782428" cy="1843582"/>
          </a:xfrm>
          <a:prstGeom prst="rect">
            <a:avLst/>
          </a:prstGeom>
        </p:spPr>
        <p:txBody>
          <a:bodyPr wrap="square">
            <a:spAutoFit/>
          </a:bodyPr>
          <a:lstStyle/>
          <a:p>
            <a:pPr>
              <a:lnSpc>
                <a:spcPct val="150000"/>
              </a:lnSpc>
            </a:pPr>
            <a:r>
              <a:rPr lang="en-GB" sz="4000" b="1" dirty="0"/>
              <a:t>Gerald Leitner</a:t>
            </a:r>
          </a:p>
          <a:p>
            <a:pPr>
              <a:lnSpc>
                <a:spcPct val="150000"/>
              </a:lnSpc>
            </a:pPr>
            <a:r>
              <a:rPr lang="en-GB" sz="4000" dirty="0">
                <a:highlight>
                  <a:srgbClr val="80BD7D"/>
                </a:highlight>
              </a:rPr>
              <a:t>IFLA Secretary General</a:t>
            </a:r>
          </a:p>
        </p:txBody>
      </p:sp>
      <p:pic>
        <p:nvPicPr>
          <p:cNvPr id="2" name="Picture 1">
            <a:extLst>
              <a:ext uri="{FF2B5EF4-FFF2-40B4-BE49-F238E27FC236}">
                <a16:creationId xmlns:a16="http://schemas.microsoft.com/office/drawing/2014/main" id="{70D1B541-9AC4-4250-B506-7AA0E442B8FD}"/>
              </a:ext>
            </a:extLst>
          </p:cNvPr>
          <p:cNvPicPr>
            <a:picLocks noChangeAspect="1"/>
          </p:cNvPicPr>
          <p:nvPr/>
        </p:nvPicPr>
        <p:blipFill>
          <a:blip r:embed="rId4"/>
          <a:stretch>
            <a:fillRect/>
          </a:stretch>
        </p:blipFill>
        <p:spPr>
          <a:xfrm>
            <a:off x="989715" y="1516400"/>
            <a:ext cx="2448272" cy="3544336"/>
          </a:xfrm>
          <a:prstGeom prst="rect">
            <a:avLst/>
          </a:prstGeom>
          <a:effectLst>
            <a:outerShdw blurRad="292100" dist="50800" dir="2700000" algn="ctr" rotWithShape="0">
              <a:srgbClr val="000000">
                <a:alpha val="57000"/>
              </a:srgbClr>
            </a:outerShdw>
          </a:effectLst>
        </p:spPr>
      </p:pic>
    </p:spTree>
    <p:extLst>
      <p:ext uri="{BB962C8B-B14F-4D97-AF65-F5344CB8AC3E}">
        <p14:creationId xmlns:p14="http://schemas.microsoft.com/office/powerpoint/2010/main" val="2156751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420697" y="185802"/>
            <a:ext cx="7835543" cy="1554696"/>
          </a:xfrm>
        </p:spPr>
        <p:txBody>
          <a:bodyPr>
            <a:normAutofit fontScale="90000"/>
          </a:bodyPr>
          <a:lstStyle/>
          <a:p>
            <a:pPr algn="l"/>
            <a:r>
              <a:rPr lang="en-GB" b="1" dirty="0">
                <a:latin typeface="Century Gothic" panose="020B0502020202020204" pitchFamily="34" charset="0"/>
              </a:rPr>
              <a:t>DA2I LEAFLET: </a:t>
            </a:r>
            <a:br>
              <a:rPr lang="en-GB" b="1" dirty="0">
                <a:latin typeface="Century Gothic" panose="020B0502020202020204" pitchFamily="34" charset="0"/>
              </a:rPr>
            </a:br>
            <a:r>
              <a:rPr lang="en-GB" b="1" dirty="0">
                <a:highlight>
                  <a:srgbClr val="80BD7D"/>
                </a:highlight>
                <a:latin typeface="Century Gothic" panose="020B0502020202020204" pitchFamily="34" charset="0"/>
              </a:rPr>
              <a:t>HOW TO USE THE DA2I REPORT</a:t>
            </a:r>
          </a:p>
        </p:txBody>
      </p:sp>
      <p:pic>
        <p:nvPicPr>
          <p:cNvPr id="4" name="Picture 3">
            <a:extLst>
              <a:ext uri="{FF2B5EF4-FFF2-40B4-BE49-F238E27FC236}">
                <a16:creationId xmlns:a16="http://schemas.microsoft.com/office/drawing/2014/main" id="{BE061839-93EA-42CB-9084-78B8358A0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1779599"/>
            <a:ext cx="3395241" cy="4804275"/>
          </a:xfrm>
          <a:prstGeom prst="rect">
            <a:avLst/>
          </a:prstGeom>
          <a:ln>
            <a:solidFill>
              <a:srgbClr val="80BD7D"/>
            </a:solidFill>
          </a:ln>
          <a:effectLst>
            <a:outerShdw blurRad="292100" dist="50800" dir="2700000" algn="ctr" rotWithShape="0">
              <a:srgbClr val="000000">
                <a:alpha val="57000"/>
              </a:srgbClr>
            </a:outerShdw>
          </a:effectLst>
        </p:spPr>
      </p:pic>
      <p:pic>
        <p:nvPicPr>
          <p:cNvPr id="7" name="Picture 6">
            <a:extLst>
              <a:ext uri="{FF2B5EF4-FFF2-40B4-BE49-F238E27FC236}">
                <a16:creationId xmlns:a16="http://schemas.microsoft.com/office/drawing/2014/main" id="{F150715E-5C5E-44B6-AB02-29C565C05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110" y="1785827"/>
            <a:ext cx="3390839" cy="4798047"/>
          </a:xfrm>
          <a:prstGeom prst="rect">
            <a:avLst/>
          </a:prstGeom>
          <a:ln>
            <a:solidFill>
              <a:srgbClr val="80BD7D"/>
            </a:solidFill>
          </a:ln>
          <a:effectLst>
            <a:outerShdw blurRad="292100" dist="50800" dir="2700000" algn="ctr" rotWithShape="0">
              <a:srgbClr val="000000">
                <a:alpha val="57000"/>
              </a:srgbClr>
            </a:outerShdw>
          </a:effectLst>
        </p:spPr>
      </p:pic>
      <p:pic>
        <p:nvPicPr>
          <p:cNvPr id="5" name="Picture 4">
            <a:extLst>
              <a:ext uri="{FF2B5EF4-FFF2-40B4-BE49-F238E27FC236}">
                <a16:creationId xmlns:a16="http://schemas.microsoft.com/office/drawing/2014/main" id="{812AE372-FEF4-439A-8E55-D30568AB7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591896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442274" y="522156"/>
            <a:ext cx="11455436" cy="787440"/>
          </a:xfrm>
        </p:spPr>
        <p:txBody>
          <a:bodyPr>
            <a:noAutofit/>
          </a:bodyPr>
          <a:lstStyle/>
          <a:p>
            <a:pPr algn="l"/>
            <a:r>
              <a:rPr lang="en-GB" b="1" dirty="0">
                <a:latin typeface="Century Gothic" panose="020B0502020202020204" pitchFamily="34" charset="0"/>
              </a:rPr>
              <a:t>DA2I POSTCARDS: </a:t>
            </a:r>
            <a:br>
              <a:rPr lang="en-GB" b="1" dirty="0">
                <a:latin typeface="Century Gothic" panose="020B0502020202020204" pitchFamily="34" charset="0"/>
              </a:rPr>
            </a:br>
            <a:r>
              <a:rPr lang="en-GB" b="1" dirty="0">
                <a:highlight>
                  <a:srgbClr val="FF8265"/>
                </a:highlight>
                <a:latin typeface="Century Gothic" panose="020B0502020202020204" pitchFamily="34" charset="0"/>
              </a:rPr>
              <a:t>WHAT DOES IT MEAN</a:t>
            </a:r>
          </a:p>
        </p:txBody>
      </p:sp>
      <p:pic>
        <p:nvPicPr>
          <p:cNvPr id="5" name="Picture 4">
            <a:extLst>
              <a:ext uri="{FF2B5EF4-FFF2-40B4-BE49-F238E27FC236}">
                <a16:creationId xmlns:a16="http://schemas.microsoft.com/office/drawing/2014/main" id="{4F1D917F-B1DE-4693-A83C-47988BB1B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3" y="1844824"/>
            <a:ext cx="2649452" cy="3748318"/>
          </a:xfrm>
          <a:prstGeom prst="rect">
            <a:avLst/>
          </a:prstGeom>
          <a:effectLst>
            <a:outerShdw blurRad="292100" dist="50800" dir="2700000" algn="ctr" rotWithShape="0">
              <a:srgbClr val="000000">
                <a:alpha val="57000"/>
              </a:srgbClr>
            </a:outerShdw>
          </a:effectLst>
        </p:spPr>
      </p:pic>
      <p:pic>
        <p:nvPicPr>
          <p:cNvPr id="8" name="Picture 7">
            <a:extLst>
              <a:ext uri="{FF2B5EF4-FFF2-40B4-BE49-F238E27FC236}">
                <a16:creationId xmlns:a16="http://schemas.microsoft.com/office/drawing/2014/main" id="{44299752-EE27-4AD2-B423-F0048FB94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095" y="3109682"/>
            <a:ext cx="2649452" cy="3748318"/>
          </a:xfrm>
          <a:prstGeom prst="rect">
            <a:avLst/>
          </a:prstGeom>
          <a:effectLst>
            <a:outerShdw blurRad="292100" dist="50800" dir="2700000" algn="ctr" rotWithShape="0">
              <a:srgbClr val="000000">
                <a:alpha val="57000"/>
              </a:srgbClr>
            </a:outerShdw>
          </a:effectLst>
        </p:spPr>
      </p:pic>
      <p:pic>
        <p:nvPicPr>
          <p:cNvPr id="10" name="Picture 9">
            <a:extLst>
              <a:ext uri="{FF2B5EF4-FFF2-40B4-BE49-F238E27FC236}">
                <a16:creationId xmlns:a16="http://schemas.microsoft.com/office/drawing/2014/main" id="{63E5F022-12C0-4C7D-B589-AE8AF9582D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2371" y="1663264"/>
            <a:ext cx="2663637" cy="3768386"/>
          </a:xfrm>
          <a:prstGeom prst="rect">
            <a:avLst/>
          </a:prstGeom>
          <a:effectLst>
            <a:outerShdw blurRad="292100" dist="50800" dir="2700000" algn="ctr" rotWithShape="0">
              <a:srgbClr val="000000">
                <a:alpha val="57000"/>
              </a:srgbClr>
            </a:outerShdw>
          </a:effectLst>
        </p:spPr>
      </p:pic>
      <p:pic>
        <p:nvPicPr>
          <p:cNvPr id="18" name="Picture 17">
            <a:extLst>
              <a:ext uri="{FF2B5EF4-FFF2-40B4-BE49-F238E27FC236}">
                <a16:creationId xmlns:a16="http://schemas.microsoft.com/office/drawing/2014/main" id="{006A93B6-E6BE-4027-BDC2-823DA896A0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309" y="2733721"/>
            <a:ext cx="2651349" cy="3751001"/>
          </a:xfrm>
          <a:prstGeom prst="rect">
            <a:avLst/>
          </a:prstGeom>
          <a:effectLst>
            <a:outerShdw blurRad="292100" dist="50800" dir="2700000" algn="ctr" rotWithShape="0">
              <a:srgbClr val="000000">
                <a:alpha val="57000"/>
              </a:srgbClr>
            </a:outerShdw>
          </a:effectLst>
        </p:spPr>
      </p:pic>
      <p:pic>
        <p:nvPicPr>
          <p:cNvPr id="16" name="Picture 15">
            <a:extLst>
              <a:ext uri="{FF2B5EF4-FFF2-40B4-BE49-F238E27FC236}">
                <a16:creationId xmlns:a16="http://schemas.microsoft.com/office/drawing/2014/main" id="{76A72DD5-CE3D-43DB-BC15-799177499F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2770" y="3090160"/>
            <a:ext cx="2663252" cy="3767840"/>
          </a:xfrm>
          <a:prstGeom prst="rect">
            <a:avLst/>
          </a:prstGeom>
          <a:effectLst>
            <a:outerShdw blurRad="292100" dist="50800" dir="2700000" algn="ctr" rotWithShape="0">
              <a:srgbClr val="000000">
                <a:alpha val="57000"/>
              </a:srgbClr>
            </a:outerShdw>
          </a:effectLst>
        </p:spPr>
      </p:pic>
      <p:pic>
        <p:nvPicPr>
          <p:cNvPr id="9" name="Picture 8">
            <a:extLst>
              <a:ext uri="{FF2B5EF4-FFF2-40B4-BE49-F238E27FC236}">
                <a16:creationId xmlns:a16="http://schemas.microsoft.com/office/drawing/2014/main" id="{0D36BB5F-E7EC-4EC9-9AFF-5717AF9951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2638348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170214" y="188640"/>
            <a:ext cx="11455436" cy="936104"/>
          </a:xfrm>
        </p:spPr>
        <p:txBody>
          <a:bodyPr>
            <a:noAutofit/>
          </a:bodyPr>
          <a:lstStyle/>
          <a:p>
            <a:pPr algn="l"/>
            <a:r>
              <a:rPr lang="en-GB" b="1" dirty="0">
                <a:highlight>
                  <a:srgbClr val="80BD7D"/>
                </a:highlight>
                <a:latin typeface="Century Gothic" panose="020B0502020202020204" pitchFamily="34" charset="0"/>
              </a:rPr>
              <a:t>IFLA TOOLKIT</a:t>
            </a:r>
            <a:endParaRPr lang="en-GB" b="1" i="1" dirty="0">
              <a:highlight>
                <a:srgbClr val="80BD7D"/>
              </a:highlight>
              <a:latin typeface="Century Gothic" panose="020B0502020202020204" pitchFamily="34" charset="0"/>
            </a:endParaRPr>
          </a:p>
        </p:txBody>
      </p:sp>
      <p:pic>
        <p:nvPicPr>
          <p:cNvPr id="9" name="Picture 8">
            <a:extLst>
              <a:ext uri="{FF2B5EF4-FFF2-40B4-BE49-F238E27FC236}">
                <a16:creationId xmlns:a16="http://schemas.microsoft.com/office/drawing/2014/main" id="{0D36BB5F-E7EC-4EC9-9AFF-5717AF995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pic>
        <p:nvPicPr>
          <p:cNvPr id="4" name="Picture 3">
            <a:extLst>
              <a:ext uri="{FF2B5EF4-FFF2-40B4-BE49-F238E27FC236}">
                <a16:creationId xmlns:a16="http://schemas.microsoft.com/office/drawing/2014/main" id="{C09802EC-4137-4586-B083-BE484BB67FD2}"/>
              </a:ext>
            </a:extLst>
          </p:cNvPr>
          <p:cNvPicPr>
            <a:picLocks noChangeAspect="1"/>
          </p:cNvPicPr>
          <p:nvPr/>
        </p:nvPicPr>
        <p:blipFill>
          <a:blip r:embed="rId4"/>
          <a:stretch>
            <a:fillRect/>
          </a:stretch>
        </p:blipFill>
        <p:spPr>
          <a:xfrm>
            <a:off x="4695024" y="260648"/>
            <a:ext cx="3782113" cy="5351701"/>
          </a:xfrm>
          <a:prstGeom prst="rect">
            <a:avLst/>
          </a:prstGeom>
          <a:ln>
            <a:solidFill>
              <a:srgbClr val="80BD7D"/>
            </a:solidFill>
          </a:ln>
          <a:effectLst>
            <a:outerShdw blurRad="292100" dist="50800" dir="2700000" algn="ctr" rotWithShape="0">
              <a:srgbClr val="000000">
                <a:alpha val="57000"/>
              </a:srgbClr>
            </a:outerShdw>
          </a:effectLst>
        </p:spPr>
      </p:pic>
      <p:pic>
        <p:nvPicPr>
          <p:cNvPr id="7" name="Picture 6">
            <a:extLst>
              <a:ext uri="{FF2B5EF4-FFF2-40B4-BE49-F238E27FC236}">
                <a16:creationId xmlns:a16="http://schemas.microsoft.com/office/drawing/2014/main" id="{6834BEC6-A6B9-4EC0-8265-9A2E178867DC}"/>
              </a:ext>
            </a:extLst>
          </p:cNvPr>
          <p:cNvPicPr>
            <a:picLocks noChangeAspect="1"/>
          </p:cNvPicPr>
          <p:nvPr/>
        </p:nvPicPr>
        <p:blipFill>
          <a:blip r:embed="rId5"/>
          <a:stretch>
            <a:fillRect/>
          </a:stretch>
        </p:blipFill>
        <p:spPr>
          <a:xfrm>
            <a:off x="1437727" y="1211241"/>
            <a:ext cx="3777097" cy="5344603"/>
          </a:xfrm>
          <a:prstGeom prst="rect">
            <a:avLst/>
          </a:prstGeom>
          <a:ln>
            <a:solidFill>
              <a:srgbClr val="80BD7D"/>
            </a:solidFill>
          </a:ln>
          <a:effectLst>
            <a:outerShdw blurRad="292100" dist="50800" dir="2700000" algn="ctr" rotWithShape="0">
              <a:srgbClr val="000000">
                <a:alpha val="57000"/>
              </a:srgbClr>
            </a:outerShdw>
          </a:effectLst>
        </p:spPr>
      </p:pic>
      <p:sp>
        <p:nvSpPr>
          <p:cNvPr id="11" name="Rectangle 10">
            <a:extLst>
              <a:ext uri="{FF2B5EF4-FFF2-40B4-BE49-F238E27FC236}">
                <a16:creationId xmlns:a16="http://schemas.microsoft.com/office/drawing/2014/main" id="{3C35574C-29B2-4E29-84D1-7C272160AC7E}"/>
              </a:ext>
            </a:extLst>
          </p:cNvPr>
          <p:cNvSpPr/>
          <p:nvPr/>
        </p:nvSpPr>
        <p:spPr>
          <a:xfrm>
            <a:off x="8688836" y="3536015"/>
            <a:ext cx="3257622" cy="1384995"/>
          </a:xfrm>
          <a:prstGeom prst="rect">
            <a:avLst/>
          </a:prstGeom>
        </p:spPr>
        <p:txBody>
          <a:bodyPr wrap="none">
            <a:spAutoFit/>
          </a:bodyPr>
          <a:lstStyle/>
          <a:p>
            <a:pPr algn="ctr">
              <a:lnSpc>
                <a:spcPct val="150000"/>
              </a:lnSpc>
            </a:pPr>
            <a:r>
              <a:rPr lang="en-GB" sz="2800" b="1" dirty="0">
                <a:highlight>
                  <a:srgbClr val="FF8265"/>
                </a:highlight>
                <a:latin typeface="Century Gothic" panose="020B0502020202020204" pitchFamily="34" charset="0"/>
              </a:rPr>
              <a:t>REVISED VERSION </a:t>
            </a:r>
          </a:p>
          <a:p>
            <a:pPr algn="ctr">
              <a:lnSpc>
                <a:spcPct val="150000"/>
              </a:lnSpc>
            </a:pPr>
            <a:r>
              <a:rPr lang="en-GB" sz="2800" b="1" dirty="0">
                <a:latin typeface="Century Gothic" panose="020B0502020202020204" pitchFamily="34" charset="0"/>
              </a:rPr>
              <a:t>August 2017</a:t>
            </a:r>
            <a:endParaRPr lang="en-GB" sz="2800" dirty="0"/>
          </a:p>
        </p:txBody>
      </p:sp>
    </p:spTree>
    <p:extLst>
      <p:ext uri="{BB962C8B-B14F-4D97-AF65-F5344CB8AC3E}">
        <p14:creationId xmlns:p14="http://schemas.microsoft.com/office/powerpoint/2010/main" val="2716435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9DBD-F123-48ED-A283-E83D66D6C363}"/>
              </a:ext>
            </a:extLst>
          </p:cNvPr>
          <p:cNvSpPr>
            <a:spLocks noGrp="1"/>
          </p:cNvSpPr>
          <p:nvPr>
            <p:ph type="title"/>
          </p:nvPr>
        </p:nvSpPr>
        <p:spPr>
          <a:xfrm>
            <a:off x="407368" y="647585"/>
            <a:ext cx="9217024" cy="631130"/>
          </a:xfrm>
        </p:spPr>
        <p:txBody>
          <a:bodyPr>
            <a:noAutofit/>
          </a:bodyPr>
          <a:lstStyle/>
          <a:p>
            <a:pPr algn="l"/>
            <a:r>
              <a:rPr lang="en-GB" b="1" dirty="0">
                <a:latin typeface="Century Gothic" panose="020B0502020202020204" pitchFamily="34" charset="0"/>
              </a:rPr>
              <a:t>HIGH LEVEL POLITICAL FORUM </a:t>
            </a:r>
            <a:r>
              <a:rPr lang="en-GB" b="1" dirty="0">
                <a:highlight>
                  <a:srgbClr val="80BD7D"/>
                </a:highlight>
                <a:latin typeface="Century Gothic" panose="020B0502020202020204" pitchFamily="34" charset="0"/>
              </a:rPr>
              <a:t>2017</a:t>
            </a:r>
          </a:p>
        </p:txBody>
      </p:sp>
      <p:sp>
        <p:nvSpPr>
          <p:cNvPr id="3" name="Content Placeholder 2">
            <a:extLst>
              <a:ext uri="{FF2B5EF4-FFF2-40B4-BE49-F238E27FC236}">
                <a16:creationId xmlns:a16="http://schemas.microsoft.com/office/drawing/2014/main" id="{08B61993-BA36-498E-BA7F-ECFBB16FC2CA}"/>
              </a:ext>
            </a:extLst>
          </p:cNvPr>
          <p:cNvSpPr>
            <a:spLocks noGrp="1"/>
          </p:cNvSpPr>
          <p:nvPr>
            <p:ph idx="1"/>
          </p:nvPr>
        </p:nvSpPr>
        <p:spPr>
          <a:xfrm>
            <a:off x="2207568" y="1412776"/>
            <a:ext cx="9289032" cy="5184576"/>
          </a:xfrm>
        </p:spPr>
        <p:txBody>
          <a:bodyPr>
            <a:normAutofit lnSpcReduction="10000"/>
          </a:bodyPr>
          <a:lstStyle/>
          <a:p>
            <a:r>
              <a:rPr lang="en-GB" sz="3600" dirty="0"/>
              <a:t>New York, 10-17 July 2017</a:t>
            </a:r>
          </a:p>
          <a:p>
            <a:r>
              <a:rPr lang="en-GB" sz="3600" dirty="0"/>
              <a:t>43 Voluntary National Reviews</a:t>
            </a:r>
          </a:p>
          <a:p>
            <a:r>
              <a:rPr lang="en-GB" sz="3600" dirty="0"/>
              <a:t>Theme: "Eradicating poverty and promoting prosperity in a changing world“</a:t>
            </a:r>
          </a:p>
          <a:p>
            <a:r>
              <a:rPr lang="en-GB" sz="3600" dirty="0"/>
              <a:t>Focus SDGs:</a:t>
            </a:r>
          </a:p>
          <a:p>
            <a:pPr marL="685800" lvl="2" indent="0">
              <a:buNone/>
            </a:pPr>
            <a:r>
              <a:rPr lang="en-GB" sz="2000" b="1" dirty="0"/>
              <a:t>Goal 1.</a:t>
            </a:r>
            <a:r>
              <a:rPr lang="en-GB" sz="2000" dirty="0"/>
              <a:t> No poverty</a:t>
            </a:r>
          </a:p>
          <a:p>
            <a:pPr marL="685800" lvl="2" indent="0">
              <a:buNone/>
            </a:pPr>
            <a:r>
              <a:rPr lang="en-GB" sz="2000" b="1" dirty="0"/>
              <a:t>Goal 2.</a:t>
            </a:r>
            <a:r>
              <a:rPr lang="en-GB" sz="2000" dirty="0"/>
              <a:t> Zero hunger</a:t>
            </a:r>
          </a:p>
          <a:p>
            <a:pPr marL="685800" lvl="2" indent="0">
              <a:buNone/>
            </a:pPr>
            <a:r>
              <a:rPr lang="en-GB" sz="2000" b="1" dirty="0"/>
              <a:t>Goal 3.</a:t>
            </a:r>
            <a:r>
              <a:rPr lang="en-GB" sz="2000" dirty="0"/>
              <a:t> Good health and well-being</a:t>
            </a:r>
          </a:p>
          <a:p>
            <a:pPr marL="685800" lvl="2" indent="0">
              <a:buNone/>
            </a:pPr>
            <a:r>
              <a:rPr lang="en-GB" sz="2000" b="1" dirty="0"/>
              <a:t>Goal 5.</a:t>
            </a:r>
            <a:r>
              <a:rPr lang="en-GB" sz="2000" dirty="0"/>
              <a:t> Gender equality</a:t>
            </a:r>
          </a:p>
          <a:p>
            <a:pPr marL="685800" lvl="2" indent="0">
              <a:buNone/>
            </a:pPr>
            <a:r>
              <a:rPr lang="en-GB" sz="2000" b="1" dirty="0"/>
              <a:t>Goal 9.</a:t>
            </a:r>
            <a:r>
              <a:rPr lang="en-GB" sz="2000" dirty="0"/>
              <a:t> Industry, innovation and infrastructure</a:t>
            </a:r>
          </a:p>
          <a:p>
            <a:pPr marL="685800" lvl="2" indent="0">
              <a:buNone/>
            </a:pPr>
            <a:r>
              <a:rPr lang="en-GB" sz="2000" b="1" dirty="0"/>
              <a:t>Goal 14.</a:t>
            </a:r>
            <a:r>
              <a:rPr lang="en-GB" sz="2000" dirty="0"/>
              <a:t> Life below water </a:t>
            </a:r>
          </a:p>
        </p:txBody>
      </p:sp>
      <p:pic>
        <p:nvPicPr>
          <p:cNvPr id="4" name="Picture 3">
            <a:extLst>
              <a:ext uri="{FF2B5EF4-FFF2-40B4-BE49-F238E27FC236}">
                <a16:creationId xmlns:a16="http://schemas.microsoft.com/office/drawing/2014/main" id="{15EE12FC-6196-4B14-BF30-83BEE6A8B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3907661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9DBD-F123-48ED-A283-E83D66D6C363}"/>
              </a:ext>
            </a:extLst>
          </p:cNvPr>
          <p:cNvSpPr>
            <a:spLocks noGrp="1"/>
          </p:cNvSpPr>
          <p:nvPr>
            <p:ph type="title"/>
          </p:nvPr>
        </p:nvSpPr>
        <p:spPr>
          <a:xfrm>
            <a:off x="551384" y="173194"/>
            <a:ext cx="8424936" cy="1638522"/>
          </a:xfrm>
        </p:spPr>
        <p:txBody>
          <a:bodyPr>
            <a:normAutofit/>
          </a:bodyPr>
          <a:lstStyle/>
          <a:p>
            <a:pPr algn="l"/>
            <a:r>
              <a:rPr lang="en-GB" sz="4000" b="1" dirty="0">
                <a:latin typeface="Century Gothic" panose="020B0502020202020204" pitchFamily="34" charset="0"/>
              </a:rPr>
              <a:t>VOLUNTARY NATIONAL REVIEWS </a:t>
            </a:r>
            <a:r>
              <a:rPr lang="en-GB" sz="4000" b="1" dirty="0">
                <a:highlight>
                  <a:srgbClr val="FF8265"/>
                </a:highlight>
                <a:latin typeface="Century Gothic" panose="020B0502020202020204" pitchFamily="34" charset="0"/>
              </a:rPr>
              <a:t>2017</a:t>
            </a:r>
          </a:p>
        </p:txBody>
      </p:sp>
      <p:pic>
        <p:nvPicPr>
          <p:cNvPr id="1026" name="Picture 2" descr="Infographic with the number of countries presenting VNRs per region">
            <a:extLst>
              <a:ext uri="{FF2B5EF4-FFF2-40B4-BE49-F238E27FC236}">
                <a16:creationId xmlns:a16="http://schemas.microsoft.com/office/drawing/2014/main" id="{7751456D-4A68-4D9A-BF7F-9B8331758B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90" r="264" b="31822"/>
          <a:stretch/>
        </p:blipFill>
        <p:spPr bwMode="auto">
          <a:xfrm>
            <a:off x="2423592" y="1458641"/>
            <a:ext cx="7128792" cy="5042085"/>
          </a:xfrm>
          <a:prstGeom prst="rect">
            <a:avLst/>
          </a:prstGeom>
          <a:noFill/>
          <a:effectLst>
            <a:outerShdw blurRad="292100" dist="50800" dir="2700000" algn="ctr" rotWithShape="0">
              <a:srgbClr val="000000">
                <a:alpha val="57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A672130-6043-4003-89F6-CD5F40337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2359941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05C8-6AA4-4ECE-A75D-8EA2E5642712}"/>
              </a:ext>
            </a:extLst>
          </p:cNvPr>
          <p:cNvSpPr>
            <a:spLocks noGrp="1"/>
          </p:cNvSpPr>
          <p:nvPr>
            <p:ph type="title"/>
          </p:nvPr>
        </p:nvSpPr>
        <p:spPr>
          <a:xfrm>
            <a:off x="335360" y="311818"/>
            <a:ext cx="8784976" cy="645270"/>
          </a:xfrm>
        </p:spPr>
        <p:txBody>
          <a:bodyPr>
            <a:noAutofit/>
          </a:bodyPr>
          <a:lstStyle/>
          <a:p>
            <a:pPr algn="l"/>
            <a:r>
              <a:rPr lang="en-US" b="1" dirty="0">
                <a:highlight>
                  <a:srgbClr val="80BD7D"/>
                </a:highlight>
                <a:latin typeface="Century Gothic" panose="020B0502020202020204" pitchFamily="34" charset="0"/>
              </a:rPr>
              <a:t>IFLA DELEGATION </a:t>
            </a:r>
            <a:r>
              <a:rPr lang="en-US" b="1" dirty="0">
                <a:latin typeface="Century Gothic" panose="020B0502020202020204" pitchFamily="34" charset="0"/>
              </a:rPr>
              <a:t>AT THE HLPF</a:t>
            </a:r>
          </a:p>
        </p:txBody>
      </p:sp>
      <p:pic>
        <p:nvPicPr>
          <p:cNvPr id="2050" name="Picture 2" descr="https://pbs.twimg.com/media/DEoMGDoWsAEeEQ2.jpg:large">
            <a:extLst>
              <a:ext uri="{FF2B5EF4-FFF2-40B4-BE49-F238E27FC236}">
                <a16:creationId xmlns:a16="http://schemas.microsoft.com/office/drawing/2014/main" id="{28F2E61D-5B3E-439A-A27A-D7CC3C8F8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7" y="1268760"/>
            <a:ext cx="8352927" cy="5261687"/>
          </a:xfrm>
          <a:prstGeom prst="rect">
            <a:avLst/>
          </a:prstGeom>
          <a:noFill/>
          <a:effectLst>
            <a:outerShdw blurRad="292100" dist="50800" dir="2700000" algn="ctr" rotWithShape="0">
              <a:srgbClr val="000000">
                <a:alpha val="57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DF15CC-4C70-4946-90BF-94F1C2F6D5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3569997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51D3-17DB-4264-A065-CFCE439BAF42}"/>
              </a:ext>
            </a:extLst>
          </p:cNvPr>
          <p:cNvSpPr>
            <a:spLocks noGrp="1"/>
          </p:cNvSpPr>
          <p:nvPr>
            <p:ph type="title"/>
          </p:nvPr>
        </p:nvSpPr>
        <p:spPr>
          <a:xfrm>
            <a:off x="407368" y="763970"/>
            <a:ext cx="9200792" cy="588709"/>
          </a:xfrm>
        </p:spPr>
        <p:txBody>
          <a:bodyPr>
            <a:noAutofit/>
          </a:bodyPr>
          <a:lstStyle/>
          <a:p>
            <a:pPr algn="l"/>
            <a:r>
              <a:rPr lang="en-GB" sz="5400" b="1" dirty="0">
                <a:highlight>
                  <a:srgbClr val="FF8265"/>
                </a:highlight>
              </a:rPr>
              <a:t>SIDE EVENT </a:t>
            </a:r>
            <a:r>
              <a:rPr lang="en-GB" sz="5400" b="1" dirty="0"/>
              <a:t>AT THE </a:t>
            </a:r>
            <a:br>
              <a:rPr lang="en-GB" sz="5400" b="1" dirty="0"/>
            </a:br>
            <a:r>
              <a:rPr lang="en-GB" sz="5400" b="1" dirty="0"/>
              <a:t>UNITED NATIONS</a:t>
            </a:r>
          </a:p>
        </p:txBody>
      </p:sp>
      <p:pic>
        <p:nvPicPr>
          <p:cNvPr id="5124" name="Picture 4" descr="https://pbs.twimg.com/media/DEt_hgOXoAYO_tp.jpg">
            <a:extLst>
              <a:ext uri="{FF2B5EF4-FFF2-40B4-BE49-F238E27FC236}">
                <a16:creationId xmlns:a16="http://schemas.microsoft.com/office/drawing/2014/main" id="{C5064AB7-5C44-4BB5-9287-D1ABE043BD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56" r="6557"/>
          <a:stretch/>
        </p:blipFill>
        <p:spPr bwMode="auto">
          <a:xfrm>
            <a:off x="6528048" y="2989524"/>
            <a:ext cx="5203597" cy="3136517"/>
          </a:xfrm>
          <a:prstGeom prst="rect">
            <a:avLst/>
          </a:prstGeom>
          <a:noFill/>
          <a:effectLst>
            <a:outerShdw blurRad="292100" dist="50800" dir="2700000" algn="ctr" rotWithShape="0">
              <a:srgbClr val="000000">
                <a:alpha val="57000"/>
              </a:srgbClr>
            </a:outerShdw>
          </a:effectLst>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873DA23-89AA-46C3-BF6C-36207360350E}"/>
              </a:ext>
            </a:extLst>
          </p:cNvPr>
          <p:cNvSpPr>
            <a:spLocks noGrp="1"/>
          </p:cNvSpPr>
          <p:nvPr>
            <p:ph idx="1"/>
          </p:nvPr>
        </p:nvSpPr>
        <p:spPr>
          <a:xfrm>
            <a:off x="551384" y="2066125"/>
            <a:ext cx="5184576" cy="4065193"/>
          </a:xfrm>
        </p:spPr>
        <p:txBody>
          <a:bodyPr>
            <a:noAutofit/>
          </a:bodyPr>
          <a:lstStyle/>
          <a:p>
            <a:r>
              <a:rPr lang="en-GB" sz="2400" b="1" dirty="0">
                <a:latin typeface="Century Gothic" panose="020B0502020202020204" pitchFamily="34" charset="0"/>
              </a:rPr>
              <a:t>11 July 2017</a:t>
            </a:r>
          </a:p>
          <a:p>
            <a:r>
              <a:rPr lang="en-GB" sz="2400" dirty="0">
                <a:latin typeface="Century Gothic" panose="020B0502020202020204" pitchFamily="34" charset="0"/>
              </a:rPr>
              <a:t>United Nations Headquarters</a:t>
            </a:r>
          </a:p>
          <a:p>
            <a:r>
              <a:rPr lang="en-GB" sz="2400" b="1" dirty="0">
                <a:latin typeface="Century Gothic" panose="020B0502020202020204" pitchFamily="34" charset="0"/>
              </a:rPr>
              <a:t>Speakers: </a:t>
            </a:r>
            <a:r>
              <a:rPr lang="en-GB" sz="2400" dirty="0">
                <a:latin typeface="Century Gothic" panose="020B0502020202020204" pitchFamily="34" charset="0"/>
              </a:rPr>
              <a:t>IFLA President 2015-2017 Donna Scheeder, Maria Garrido (TASCHA), Nancy Hafkin (Women in Global Science and Technology), Quinn McKew (Article 19)</a:t>
            </a:r>
          </a:p>
          <a:p>
            <a:r>
              <a:rPr lang="en-GB" sz="2400" b="1" dirty="0">
                <a:latin typeface="Century Gothic" panose="020B0502020202020204" pitchFamily="34" charset="0"/>
              </a:rPr>
              <a:t>Moderator: </a:t>
            </a:r>
            <a:r>
              <a:rPr lang="en-GB" sz="2400" dirty="0">
                <a:latin typeface="Century Gothic" panose="020B0502020202020204" pitchFamily="34" charset="0"/>
              </a:rPr>
              <a:t>IFLA Manager of Policy and Advocacy, Stephen Wyber </a:t>
            </a:r>
          </a:p>
        </p:txBody>
      </p:sp>
      <p:pic>
        <p:nvPicPr>
          <p:cNvPr id="5" name="Picture 4">
            <a:extLst>
              <a:ext uri="{FF2B5EF4-FFF2-40B4-BE49-F238E27FC236}">
                <a16:creationId xmlns:a16="http://schemas.microsoft.com/office/drawing/2014/main" id="{63D06700-23E5-4D62-A4B8-BA0E9559B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77292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51D3-17DB-4264-A065-CFCE439BAF42}"/>
              </a:ext>
            </a:extLst>
          </p:cNvPr>
          <p:cNvSpPr>
            <a:spLocks noGrp="1"/>
          </p:cNvSpPr>
          <p:nvPr>
            <p:ph type="title"/>
          </p:nvPr>
        </p:nvSpPr>
        <p:spPr>
          <a:xfrm>
            <a:off x="224556" y="121570"/>
            <a:ext cx="8607748" cy="852840"/>
          </a:xfrm>
        </p:spPr>
        <p:txBody>
          <a:bodyPr>
            <a:noAutofit/>
          </a:bodyPr>
          <a:lstStyle/>
          <a:p>
            <a:pPr algn="l"/>
            <a:r>
              <a:rPr lang="en-GB" b="1" dirty="0">
                <a:highlight>
                  <a:srgbClr val="80BD7D"/>
                </a:highlight>
                <a:latin typeface="Century Gothic" panose="020B0502020202020204" pitchFamily="34" charset="0"/>
              </a:rPr>
              <a:t>SIDE EVENT </a:t>
            </a:r>
            <a:r>
              <a:rPr lang="en-GB" b="1" dirty="0">
                <a:latin typeface="Century Gothic" panose="020B0502020202020204" pitchFamily="34" charset="0"/>
              </a:rPr>
              <a:t>AT THE UN LIBRARY</a:t>
            </a:r>
          </a:p>
        </p:txBody>
      </p:sp>
      <p:pic>
        <p:nvPicPr>
          <p:cNvPr id="5122" name="Picture 2" descr="https://pbs.twimg.com/media/DEzBdDcVwAAvu93.jpg:large">
            <a:extLst>
              <a:ext uri="{FF2B5EF4-FFF2-40B4-BE49-F238E27FC236}">
                <a16:creationId xmlns:a16="http://schemas.microsoft.com/office/drawing/2014/main" id="{E56817A0-8E38-4FED-9594-C2DB5D9D97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55" r="372"/>
          <a:stretch/>
        </p:blipFill>
        <p:spPr bwMode="auto">
          <a:xfrm>
            <a:off x="5978213" y="2636912"/>
            <a:ext cx="5708182" cy="3550209"/>
          </a:xfrm>
          <a:prstGeom prst="rect">
            <a:avLst/>
          </a:prstGeom>
          <a:noFill/>
          <a:effectLst>
            <a:outerShdw blurRad="292100" dist="50800" dir="2700000" algn="ctr" rotWithShape="0">
              <a:srgbClr val="000000">
                <a:alpha val="57000"/>
              </a:srgbClr>
            </a:outerShdw>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AFB3D445-203D-417F-B6FA-1FAA125759CE}"/>
              </a:ext>
            </a:extLst>
          </p:cNvPr>
          <p:cNvSpPr>
            <a:spLocks noGrp="1"/>
          </p:cNvSpPr>
          <p:nvPr>
            <p:ph idx="1"/>
          </p:nvPr>
        </p:nvSpPr>
        <p:spPr>
          <a:xfrm>
            <a:off x="401305" y="1124744"/>
            <a:ext cx="5406663" cy="5328592"/>
          </a:xfrm>
        </p:spPr>
        <p:txBody>
          <a:bodyPr>
            <a:noAutofit/>
          </a:bodyPr>
          <a:lstStyle/>
          <a:p>
            <a:r>
              <a:rPr lang="en-GB" sz="2400" b="1" dirty="0">
                <a:latin typeface="Century Gothic" panose="020B0502020202020204" pitchFamily="34" charset="0"/>
              </a:rPr>
              <a:t>13 July 2017</a:t>
            </a:r>
          </a:p>
          <a:p>
            <a:r>
              <a:rPr lang="en-GB" sz="2400" dirty="0">
                <a:latin typeface="Century Gothic" panose="020B0502020202020204" pitchFamily="34" charset="0"/>
              </a:rPr>
              <a:t>The Dag Hammarskjöld Library</a:t>
            </a:r>
          </a:p>
          <a:p>
            <a:r>
              <a:rPr lang="en-GB" sz="2400" b="1" dirty="0">
                <a:latin typeface="Century Gothic" panose="020B0502020202020204" pitchFamily="34" charset="0"/>
              </a:rPr>
              <a:t>Speakers: </a:t>
            </a:r>
            <a:r>
              <a:rPr lang="en-GB" sz="2400" dirty="0">
                <a:latin typeface="Century Gothic" panose="020B0502020202020204" pitchFamily="34" charset="0"/>
              </a:rPr>
              <a:t>IFLA President 2015-2017, Donna Scheeder; Maria Garrido (TASCHA); Helena Asamoah-Hassan (AfLIA); three development experts working for the United Nations Department of Economic and Social Affairs (DESA) </a:t>
            </a:r>
          </a:p>
          <a:p>
            <a:r>
              <a:rPr lang="en-GB" sz="2400" b="1" dirty="0">
                <a:latin typeface="Century Gothic" panose="020B0502020202020204" pitchFamily="34" charset="0"/>
              </a:rPr>
              <a:t>Moderators:</a:t>
            </a:r>
            <a:r>
              <a:rPr lang="en-GB" sz="2400" dirty="0">
                <a:latin typeface="Century Gothic" panose="020B0502020202020204" pitchFamily="34" charset="0"/>
              </a:rPr>
              <a:t> Thanos Giannakopoulos (Chief of the DHL) &amp; IFLA Manager of Policy and Advocacy, Stephen Wyber</a:t>
            </a:r>
          </a:p>
        </p:txBody>
      </p:sp>
      <p:pic>
        <p:nvPicPr>
          <p:cNvPr id="5" name="Picture 4">
            <a:extLst>
              <a:ext uri="{FF2B5EF4-FFF2-40B4-BE49-F238E27FC236}">
                <a16:creationId xmlns:a16="http://schemas.microsoft.com/office/drawing/2014/main" id="{A11D785D-1894-40CA-B58F-EC0CB019B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2770698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F353-6BA6-4B49-90A9-9B3D88EBAD55}"/>
              </a:ext>
            </a:extLst>
          </p:cNvPr>
          <p:cNvSpPr>
            <a:spLocks noGrp="1"/>
          </p:cNvSpPr>
          <p:nvPr>
            <p:ph type="title"/>
          </p:nvPr>
        </p:nvSpPr>
        <p:spPr>
          <a:xfrm>
            <a:off x="191344" y="228171"/>
            <a:ext cx="9217024" cy="631130"/>
          </a:xfrm>
        </p:spPr>
        <p:txBody>
          <a:bodyPr>
            <a:noAutofit/>
          </a:bodyPr>
          <a:lstStyle/>
          <a:p>
            <a:pPr algn="l"/>
            <a:r>
              <a:rPr lang="en-GB" b="1" dirty="0">
                <a:highlight>
                  <a:srgbClr val="80BD7D"/>
                </a:highlight>
                <a:latin typeface="Century Gothic" panose="020B0502020202020204" pitchFamily="34" charset="0"/>
              </a:rPr>
              <a:t>IFLA SPEAKS </a:t>
            </a:r>
            <a:r>
              <a:rPr lang="en-GB" b="1" dirty="0">
                <a:latin typeface="Century Gothic" panose="020B0502020202020204" pitchFamily="34" charset="0"/>
              </a:rPr>
              <a:t>AT THE HLPF 2017</a:t>
            </a:r>
          </a:p>
        </p:txBody>
      </p:sp>
      <p:pic>
        <p:nvPicPr>
          <p:cNvPr id="4098" name="Picture 2" descr="https://pbs.twimg.com/media/DE3ZRV_WAAAHOuz.jpg:large">
            <a:extLst>
              <a:ext uri="{FF2B5EF4-FFF2-40B4-BE49-F238E27FC236}">
                <a16:creationId xmlns:a16="http://schemas.microsoft.com/office/drawing/2014/main" id="{49A2C8F2-3CC9-4545-A584-BF1281234A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72" t="26117" r="-137"/>
          <a:stretch/>
        </p:blipFill>
        <p:spPr bwMode="auto">
          <a:xfrm>
            <a:off x="5135261" y="2611284"/>
            <a:ext cx="5950375" cy="3800180"/>
          </a:xfrm>
          <a:prstGeom prst="rect">
            <a:avLst/>
          </a:prstGeom>
          <a:noFill/>
          <a:effectLst>
            <a:outerShdw blurRad="292100" dist="50800" dir="2700000" algn="ctr" rotWithShape="0">
              <a:srgbClr val="000000">
                <a:alpha val="57000"/>
              </a:srgbClr>
            </a:outerShdw>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85D6F30-CA02-4DBA-A73C-CCC92BAE7E2A}"/>
              </a:ext>
            </a:extLst>
          </p:cNvPr>
          <p:cNvSpPr>
            <a:spLocks noGrp="1"/>
          </p:cNvSpPr>
          <p:nvPr>
            <p:ph idx="1"/>
          </p:nvPr>
        </p:nvSpPr>
        <p:spPr>
          <a:xfrm>
            <a:off x="480086" y="1124744"/>
            <a:ext cx="3888432" cy="5191434"/>
          </a:xfrm>
        </p:spPr>
        <p:txBody>
          <a:bodyPr>
            <a:noAutofit/>
          </a:bodyPr>
          <a:lstStyle/>
          <a:p>
            <a:r>
              <a:rPr lang="en-GB" sz="2400" b="1" dirty="0">
                <a:latin typeface="Century Gothic" panose="020B0502020202020204" pitchFamily="34" charset="0"/>
              </a:rPr>
              <a:t>14 July 2017</a:t>
            </a:r>
          </a:p>
          <a:p>
            <a:r>
              <a:rPr lang="en-GB" sz="2400" dirty="0">
                <a:latin typeface="Century Gothic" panose="020B0502020202020204" pitchFamily="34" charset="0"/>
              </a:rPr>
              <a:t>IFLA Manager of Policy and Advocacy, Stephen Wyber </a:t>
            </a:r>
          </a:p>
          <a:p>
            <a:r>
              <a:rPr lang="en-GB" sz="2400" b="1" dirty="0">
                <a:latin typeface="Century Gothic" panose="020B0502020202020204" pitchFamily="34" charset="0"/>
              </a:rPr>
              <a:t>HLPF session "Science-policy interface and emerging issues"</a:t>
            </a:r>
            <a:r>
              <a:rPr lang="en-GB" sz="2400" dirty="0">
                <a:latin typeface="Century Gothic" panose="020B0502020202020204" pitchFamily="34" charset="0"/>
              </a:rPr>
              <a:t> </a:t>
            </a:r>
          </a:p>
          <a:p>
            <a:r>
              <a:rPr lang="en-GB" sz="2400" dirty="0">
                <a:latin typeface="Century Gothic" panose="020B0502020202020204" pitchFamily="34" charset="0"/>
              </a:rPr>
              <a:t>On behalf of the NGO Major Group</a:t>
            </a:r>
          </a:p>
          <a:p>
            <a:r>
              <a:rPr lang="en-GB" sz="2400" dirty="0">
                <a:latin typeface="Century Gothic" panose="020B0502020202020204" pitchFamily="34" charset="0"/>
              </a:rPr>
              <a:t>Call on Member States and the UN to promote Open, Inclusive Access to Information</a:t>
            </a:r>
          </a:p>
        </p:txBody>
      </p:sp>
      <p:pic>
        <p:nvPicPr>
          <p:cNvPr id="6" name="Picture 5">
            <a:extLst>
              <a:ext uri="{FF2B5EF4-FFF2-40B4-BE49-F238E27FC236}">
                <a16:creationId xmlns:a16="http://schemas.microsoft.com/office/drawing/2014/main" id="{B874DF2D-4BA5-4FE7-8E07-18DF64CA2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3488668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51D3-17DB-4264-A065-CFCE439BAF42}"/>
              </a:ext>
            </a:extLst>
          </p:cNvPr>
          <p:cNvSpPr>
            <a:spLocks noGrp="1"/>
          </p:cNvSpPr>
          <p:nvPr>
            <p:ph type="title"/>
          </p:nvPr>
        </p:nvSpPr>
        <p:spPr>
          <a:xfrm>
            <a:off x="191344" y="197367"/>
            <a:ext cx="8222531" cy="588709"/>
          </a:xfrm>
        </p:spPr>
        <p:txBody>
          <a:bodyPr>
            <a:noAutofit/>
          </a:bodyPr>
          <a:lstStyle/>
          <a:p>
            <a:pPr algn="l"/>
            <a:r>
              <a:rPr lang="en-GB" b="1" dirty="0">
                <a:highlight>
                  <a:srgbClr val="FF8265"/>
                </a:highlight>
              </a:rPr>
              <a:t>LAUNCH EVENT </a:t>
            </a:r>
            <a:r>
              <a:rPr lang="en-GB" b="1" dirty="0"/>
              <a:t>IN NEW YORK</a:t>
            </a:r>
          </a:p>
        </p:txBody>
      </p:sp>
      <p:sp>
        <p:nvSpPr>
          <p:cNvPr id="3" name="Content Placeholder 2">
            <a:extLst>
              <a:ext uri="{FF2B5EF4-FFF2-40B4-BE49-F238E27FC236}">
                <a16:creationId xmlns:a16="http://schemas.microsoft.com/office/drawing/2014/main" id="{F61320F4-E795-468D-B60B-641BEA2547D8}"/>
              </a:ext>
            </a:extLst>
          </p:cNvPr>
          <p:cNvSpPr>
            <a:spLocks noGrp="1"/>
          </p:cNvSpPr>
          <p:nvPr>
            <p:ph idx="1"/>
          </p:nvPr>
        </p:nvSpPr>
        <p:spPr>
          <a:xfrm>
            <a:off x="485158" y="950210"/>
            <a:ext cx="10219353" cy="4001678"/>
          </a:xfrm>
        </p:spPr>
        <p:txBody>
          <a:bodyPr>
            <a:normAutofit/>
          </a:bodyPr>
          <a:lstStyle/>
          <a:p>
            <a:r>
              <a:rPr lang="en-GB" sz="3000" b="1" dirty="0">
                <a:latin typeface="Century Gothic" panose="020B0502020202020204" pitchFamily="34" charset="0"/>
              </a:rPr>
              <a:t>17 July 2017</a:t>
            </a:r>
          </a:p>
          <a:p>
            <a:r>
              <a:rPr lang="en-GB" sz="3000" dirty="0">
                <a:latin typeface="Century Gothic" panose="020B0502020202020204" pitchFamily="34" charset="0"/>
              </a:rPr>
              <a:t>The New York Public Library</a:t>
            </a:r>
          </a:p>
          <a:p>
            <a:r>
              <a:rPr lang="en-GB" sz="3000" b="1" dirty="0">
                <a:latin typeface="Century Gothic" panose="020B0502020202020204" pitchFamily="34" charset="0"/>
              </a:rPr>
              <a:t>Key target: </a:t>
            </a:r>
            <a:r>
              <a:rPr lang="en-GB" sz="3000" dirty="0">
                <a:latin typeface="Century Gothic" panose="020B0502020202020204" pitchFamily="34" charset="0"/>
              </a:rPr>
              <a:t>Permanent Representatives of Member States to the United Nations, United Nations officials, civil society, tech companies, library representatives, media</a:t>
            </a:r>
          </a:p>
        </p:txBody>
      </p:sp>
      <p:sp>
        <p:nvSpPr>
          <p:cNvPr id="4" name="Content Placeholder 2">
            <a:extLst>
              <a:ext uri="{FF2B5EF4-FFF2-40B4-BE49-F238E27FC236}">
                <a16:creationId xmlns:a16="http://schemas.microsoft.com/office/drawing/2014/main" id="{5636406B-9BA0-43BE-B462-11BC7A8C625F}"/>
              </a:ext>
            </a:extLst>
          </p:cNvPr>
          <p:cNvSpPr txBox="1">
            <a:spLocks/>
          </p:cNvSpPr>
          <p:nvPr/>
        </p:nvSpPr>
        <p:spPr>
          <a:xfrm>
            <a:off x="485158" y="3933056"/>
            <a:ext cx="11443490" cy="2806923"/>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latin typeface="Century Gothic" panose="020B0502020202020204" pitchFamily="34" charset="0"/>
              </a:rPr>
              <a:t> Speakers: </a:t>
            </a:r>
          </a:p>
          <a:p>
            <a:pPr lvl="1"/>
            <a:r>
              <a:rPr lang="en-GB" dirty="0">
                <a:latin typeface="Century Gothic" panose="020B0502020202020204" pitchFamily="34" charset="0"/>
              </a:rPr>
              <a:t>Opening and Closing by IFLA Secretary General Gerald Leitner</a:t>
            </a:r>
          </a:p>
          <a:p>
            <a:pPr lvl="1"/>
            <a:r>
              <a:rPr lang="en-GB" dirty="0">
                <a:latin typeface="Century Gothic" panose="020B0502020202020204" pitchFamily="34" charset="0"/>
              </a:rPr>
              <a:t>Address by IFLA President 2015-2017 Donna Scheeder</a:t>
            </a:r>
          </a:p>
          <a:p>
            <a:pPr lvl="1"/>
            <a:r>
              <a:rPr lang="en-GB" dirty="0">
                <a:latin typeface="Century Gothic" panose="020B0502020202020204" pitchFamily="34" charset="0"/>
              </a:rPr>
              <a:t>Maher Nasser (UN Acting Under-Secretary General for Communications)</a:t>
            </a:r>
          </a:p>
          <a:p>
            <a:pPr lvl="1"/>
            <a:r>
              <a:rPr lang="en-GB" dirty="0">
                <a:latin typeface="Century Gothic" panose="020B0502020202020204" pitchFamily="34" charset="0"/>
              </a:rPr>
              <a:t>Chris Coward (Co-Founder and Director of TASCHA)</a:t>
            </a:r>
          </a:p>
          <a:p>
            <a:pPr lvl="1"/>
            <a:r>
              <a:rPr lang="en-GB" dirty="0">
                <a:latin typeface="Century Gothic" panose="020B0502020202020204" pitchFamily="34" charset="0"/>
              </a:rPr>
              <a:t>Nick Ashton Hart</a:t>
            </a:r>
          </a:p>
          <a:p>
            <a:pPr lvl="1"/>
            <a:r>
              <a:rPr lang="en-GB" dirty="0">
                <a:latin typeface="Century Gothic" panose="020B0502020202020204" pitchFamily="34" charset="0"/>
              </a:rPr>
              <a:t>Vusumuzi Ntonga (Deputy Permanent Representative of Zimbabwe to the UN) </a:t>
            </a:r>
          </a:p>
        </p:txBody>
      </p:sp>
      <p:pic>
        <p:nvPicPr>
          <p:cNvPr id="5" name="Picture 4">
            <a:extLst>
              <a:ext uri="{FF2B5EF4-FFF2-40B4-BE49-F238E27FC236}">
                <a16:creationId xmlns:a16="http://schemas.microsoft.com/office/drawing/2014/main" id="{D94BA0DC-29FA-4E17-9CB1-5DFB43821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401041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4F0">
            <a:alpha val="50196"/>
          </a:srgb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
        <p:nvSpPr>
          <p:cNvPr id="5" name="Rectangle 4">
            <a:extLst>
              <a:ext uri="{FF2B5EF4-FFF2-40B4-BE49-F238E27FC236}">
                <a16:creationId xmlns:a16="http://schemas.microsoft.com/office/drawing/2014/main" id="{A3ECD588-16F4-475A-B19A-7C67BF0C83CB}"/>
              </a:ext>
            </a:extLst>
          </p:cNvPr>
          <p:cNvSpPr/>
          <p:nvPr/>
        </p:nvSpPr>
        <p:spPr>
          <a:xfrm>
            <a:off x="3719736" y="2319072"/>
            <a:ext cx="6076600" cy="2246769"/>
          </a:xfrm>
          <a:prstGeom prst="rect">
            <a:avLst/>
          </a:prstGeom>
        </p:spPr>
        <p:txBody>
          <a:bodyPr wrap="none">
            <a:spAutoFit/>
          </a:bodyPr>
          <a:lstStyle/>
          <a:p>
            <a:pPr>
              <a:lnSpc>
                <a:spcPct val="150000"/>
              </a:lnSpc>
            </a:pPr>
            <a:r>
              <a:rPr lang="en-GB" sz="4000" dirty="0"/>
              <a:t>Stephen Wyber</a:t>
            </a:r>
          </a:p>
          <a:p>
            <a:r>
              <a:rPr lang="en-GB" sz="4000" b="1" dirty="0">
                <a:highlight>
                  <a:srgbClr val="FF8265"/>
                </a:highlight>
              </a:rPr>
              <a:t>Manager Policy &amp; Advocacy</a:t>
            </a:r>
          </a:p>
          <a:p>
            <a:r>
              <a:rPr lang="en-GB" sz="4000" b="1" dirty="0">
                <a:highlight>
                  <a:srgbClr val="FF8265"/>
                </a:highlight>
              </a:rPr>
              <a:t>IFLA</a:t>
            </a:r>
            <a:endParaRPr lang="en-GB" sz="4000" dirty="0">
              <a:highlight>
                <a:srgbClr val="FF8265"/>
              </a:highlight>
            </a:endParaRPr>
          </a:p>
        </p:txBody>
      </p:sp>
      <p:pic>
        <p:nvPicPr>
          <p:cNvPr id="3" name="Picture 2">
            <a:extLst>
              <a:ext uri="{FF2B5EF4-FFF2-40B4-BE49-F238E27FC236}">
                <a16:creationId xmlns:a16="http://schemas.microsoft.com/office/drawing/2014/main" id="{CDB306DC-7BE9-4814-AC48-9C3FF5873B26}"/>
              </a:ext>
            </a:extLst>
          </p:cNvPr>
          <p:cNvPicPr>
            <a:picLocks noChangeAspect="1"/>
          </p:cNvPicPr>
          <p:nvPr/>
        </p:nvPicPr>
        <p:blipFill rotWithShape="1">
          <a:blip r:embed="rId4"/>
          <a:srcRect t="5539"/>
          <a:stretch/>
        </p:blipFill>
        <p:spPr>
          <a:xfrm>
            <a:off x="983432" y="1560770"/>
            <a:ext cx="2376264" cy="3498760"/>
          </a:xfrm>
          <a:prstGeom prst="rect">
            <a:avLst/>
          </a:prstGeom>
          <a:effectLst>
            <a:outerShdw blurRad="292100" dist="50800" dir="2700000" algn="ctr" rotWithShape="0">
              <a:srgbClr val="000000">
                <a:alpha val="57000"/>
              </a:srgbClr>
            </a:outerShdw>
          </a:effectLst>
        </p:spPr>
      </p:pic>
    </p:spTree>
    <p:extLst>
      <p:ext uri="{BB962C8B-B14F-4D97-AF65-F5344CB8AC3E}">
        <p14:creationId xmlns:p14="http://schemas.microsoft.com/office/powerpoint/2010/main" val="2335485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6B998E-DC41-43F4-BEFE-0C7845E04611}"/>
              </a:ext>
            </a:extLst>
          </p:cNvPr>
          <p:cNvPicPr>
            <a:picLocks noChangeAspect="1"/>
          </p:cNvPicPr>
          <p:nvPr/>
        </p:nvPicPr>
        <p:blipFill rotWithShape="1">
          <a:blip r:embed="rId3">
            <a:extLst>
              <a:ext uri="{28A0092B-C50C-407E-A947-70E740481C1C}">
                <a14:useLocalDpi xmlns:a14="http://schemas.microsoft.com/office/drawing/2010/main" val="0"/>
              </a:ext>
            </a:extLst>
          </a:blip>
          <a:srcRect l="9637" t="4081" r="22669" b="196"/>
          <a:stretch/>
        </p:blipFill>
        <p:spPr>
          <a:xfrm>
            <a:off x="-3217" y="2336800"/>
            <a:ext cx="2566137" cy="2421038"/>
          </a:xfrm>
          <a:prstGeom prst="rect">
            <a:avLst/>
          </a:prstGeom>
          <a:ln w="19050">
            <a:solidFill>
              <a:srgbClr val="80BD7D"/>
            </a:solidFill>
          </a:ln>
        </p:spPr>
      </p:pic>
      <p:pic>
        <p:nvPicPr>
          <p:cNvPr id="13" name="Picture 12">
            <a:extLst>
              <a:ext uri="{FF2B5EF4-FFF2-40B4-BE49-F238E27FC236}">
                <a16:creationId xmlns:a16="http://schemas.microsoft.com/office/drawing/2014/main" id="{19BEB592-645F-43D2-B6DA-D20633012ABA}"/>
              </a:ext>
            </a:extLst>
          </p:cNvPr>
          <p:cNvPicPr>
            <a:picLocks noChangeAspect="1"/>
          </p:cNvPicPr>
          <p:nvPr/>
        </p:nvPicPr>
        <p:blipFill rotWithShape="1">
          <a:blip r:embed="rId4">
            <a:extLst>
              <a:ext uri="{28A0092B-C50C-407E-A947-70E740481C1C}">
                <a14:useLocalDpi xmlns:a14="http://schemas.microsoft.com/office/drawing/2010/main" val="0"/>
              </a:ext>
            </a:extLst>
          </a:blip>
          <a:srcRect l="12954" t="-1997" r="11503"/>
          <a:stretch/>
        </p:blipFill>
        <p:spPr>
          <a:xfrm>
            <a:off x="15286" y="4558356"/>
            <a:ext cx="2547633" cy="2294988"/>
          </a:xfrm>
          <a:prstGeom prst="rect">
            <a:avLst/>
          </a:prstGeom>
          <a:ln w="19050">
            <a:solidFill>
              <a:srgbClr val="80BD7D"/>
            </a:solidFill>
          </a:ln>
        </p:spPr>
      </p:pic>
      <p:pic>
        <p:nvPicPr>
          <p:cNvPr id="15" name="Picture 14">
            <a:extLst>
              <a:ext uri="{FF2B5EF4-FFF2-40B4-BE49-F238E27FC236}">
                <a16:creationId xmlns:a16="http://schemas.microsoft.com/office/drawing/2014/main" id="{0EB69BF1-6493-4A41-B4A6-C727DE60B464}"/>
              </a:ext>
            </a:extLst>
          </p:cNvPr>
          <p:cNvPicPr>
            <a:picLocks noChangeAspect="1"/>
          </p:cNvPicPr>
          <p:nvPr/>
        </p:nvPicPr>
        <p:blipFill rotWithShape="1">
          <a:blip r:embed="rId5">
            <a:extLst>
              <a:ext uri="{28A0092B-C50C-407E-A947-70E740481C1C}">
                <a14:useLocalDpi xmlns:a14="http://schemas.microsoft.com/office/drawing/2010/main" val="0"/>
              </a:ext>
            </a:extLst>
          </a:blip>
          <a:srcRect l="15140" r="13426" b="6871"/>
          <a:stretch/>
        </p:blipFill>
        <p:spPr>
          <a:xfrm>
            <a:off x="9631771" y="0"/>
            <a:ext cx="2560229" cy="2226918"/>
          </a:xfrm>
          <a:prstGeom prst="rect">
            <a:avLst/>
          </a:prstGeom>
          <a:ln w="19050">
            <a:solidFill>
              <a:srgbClr val="80BD7D"/>
            </a:solidFill>
          </a:ln>
        </p:spPr>
      </p:pic>
      <p:pic>
        <p:nvPicPr>
          <p:cNvPr id="17" name="Picture 16">
            <a:extLst>
              <a:ext uri="{FF2B5EF4-FFF2-40B4-BE49-F238E27FC236}">
                <a16:creationId xmlns:a16="http://schemas.microsoft.com/office/drawing/2014/main" id="{00D0E8F1-C94A-4033-BC9B-64FD8A7ED977}"/>
              </a:ext>
            </a:extLst>
          </p:cNvPr>
          <p:cNvPicPr>
            <a:picLocks noChangeAspect="1"/>
          </p:cNvPicPr>
          <p:nvPr/>
        </p:nvPicPr>
        <p:blipFill rotWithShape="1">
          <a:blip r:embed="rId6">
            <a:extLst>
              <a:ext uri="{28A0092B-C50C-407E-A947-70E740481C1C}">
                <a14:useLocalDpi xmlns:a14="http://schemas.microsoft.com/office/drawing/2010/main" val="0"/>
              </a:ext>
            </a:extLst>
          </a:blip>
          <a:srcRect r="7073" b="35621"/>
          <a:stretch/>
        </p:blipFill>
        <p:spPr>
          <a:xfrm>
            <a:off x="9631771" y="1998124"/>
            <a:ext cx="2560229" cy="2635832"/>
          </a:xfrm>
          <a:prstGeom prst="rect">
            <a:avLst/>
          </a:prstGeom>
          <a:ln w="28575">
            <a:solidFill>
              <a:srgbClr val="80BD7D"/>
            </a:solidFill>
          </a:ln>
        </p:spPr>
      </p:pic>
      <p:pic>
        <p:nvPicPr>
          <p:cNvPr id="19" name="Picture 18">
            <a:extLst>
              <a:ext uri="{FF2B5EF4-FFF2-40B4-BE49-F238E27FC236}">
                <a16:creationId xmlns:a16="http://schemas.microsoft.com/office/drawing/2014/main" id="{DE40A9FE-5C6E-4791-8803-2BDD94D3D2EA}"/>
              </a:ext>
            </a:extLst>
          </p:cNvPr>
          <p:cNvPicPr>
            <a:picLocks noChangeAspect="1"/>
          </p:cNvPicPr>
          <p:nvPr/>
        </p:nvPicPr>
        <p:blipFill rotWithShape="1">
          <a:blip r:embed="rId7">
            <a:extLst>
              <a:ext uri="{28A0092B-C50C-407E-A947-70E740481C1C}">
                <a14:useLocalDpi xmlns:a14="http://schemas.microsoft.com/office/drawing/2010/main" val="0"/>
              </a:ext>
            </a:extLst>
          </a:blip>
          <a:srcRect l="16521" r="8500"/>
          <a:stretch/>
        </p:blipFill>
        <p:spPr>
          <a:xfrm>
            <a:off x="9631771" y="4579832"/>
            <a:ext cx="2560229" cy="2278168"/>
          </a:xfrm>
          <a:prstGeom prst="rect">
            <a:avLst/>
          </a:prstGeom>
          <a:ln w="19050">
            <a:solidFill>
              <a:srgbClr val="80BD7D"/>
            </a:solidFill>
          </a:ln>
        </p:spPr>
      </p:pic>
      <p:pic>
        <p:nvPicPr>
          <p:cNvPr id="21" name="Picture 20">
            <a:extLst>
              <a:ext uri="{FF2B5EF4-FFF2-40B4-BE49-F238E27FC236}">
                <a16:creationId xmlns:a16="http://schemas.microsoft.com/office/drawing/2014/main" id="{C16F6306-7E06-43A1-AA6A-28786C229630}"/>
              </a:ext>
            </a:extLst>
          </p:cNvPr>
          <p:cNvPicPr>
            <a:picLocks noChangeAspect="1"/>
          </p:cNvPicPr>
          <p:nvPr/>
        </p:nvPicPr>
        <p:blipFill rotWithShape="1">
          <a:blip r:embed="rId8">
            <a:extLst>
              <a:ext uri="{28A0092B-C50C-407E-A947-70E740481C1C}">
                <a14:useLocalDpi xmlns:a14="http://schemas.microsoft.com/office/drawing/2010/main" val="0"/>
              </a:ext>
            </a:extLst>
          </a:blip>
          <a:srcRect l="20361" t="1" r="9093" b="3591"/>
          <a:stretch/>
        </p:blipFill>
        <p:spPr>
          <a:xfrm>
            <a:off x="-1" y="-2"/>
            <a:ext cx="2562921" cy="2336801"/>
          </a:xfrm>
          <a:prstGeom prst="rect">
            <a:avLst/>
          </a:prstGeom>
          <a:ln w="19050">
            <a:solidFill>
              <a:srgbClr val="80BD7D"/>
            </a:solidFill>
          </a:ln>
        </p:spPr>
      </p:pic>
      <p:pic>
        <p:nvPicPr>
          <p:cNvPr id="4" name="Picture 3">
            <a:extLst>
              <a:ext uri="{FF2B5EF4-FFF2-40B4-BE49-F238E27FC236}">
                <a16:creationId xmlns:a16="http://schemas.microsoft.com/office/drawing/2014/main" id="{B3DF39D2-414A-4D16-9087-71F9DAF998BA}"/>
              </a:ext>
            </a:extLst>
          </p:cNvPr>
          <p:cNvPicPr>
            <a:picLocks noChangeAspect="1"/>
          </p:cNvPicPr>
          <p:nvPr/>
        </p:nvPicPr>
        <p:blipFill rotWithShape="1">
          <a:blip r:embed="rId9">
            <a:extLst>
              <a:ext uri="{28A0092B-C50C-407E-A947-70E740481C1C}">
                <a14:useLocalDpi xmlns:a14="http://schemas.microsoft.com/office/drawing/2010/main" val="0"/>
              </a:ext>
            </a:extLst>
          </a:blip>
          <a:srcRect l="17401" t="1774" r="19120" b="-1774"/>
          <a:stretch/>
        </p:blipFill>
        <p:spPr>
          <a:xfrm>
            <a:off x="7091432" y="5256"/>
            <a:ext cx="2833899" cy="2978577"/>
          </a:xfrm>
          <a:prstGeom prst="rect">
            <a:avLst/>
          </a:prstGeom>
          <a:ln w="28575">
            <a:solidFill>
              <a:srgbClr val="80BD7D"/>
            </a:solidFill>
          </a:ln>
        </p:spPr>
      </p:pic>
      <p:pic>
        <p:nvPicPr>
          <p:cNvPr id="23" name="Picture 22">
            <a:extLst>
              <a:ext uri="{FF2B5EF4-FFF2-40B4-BE49-F238E27FC236}">
                <a16:creationId xmlns:a16="http://schemas.microsoft.com/office/drawing/2014/main" id="{DD447928-115A-4E94-8EB9-2D17A252F74D}"/>
              </a:ext>
            </a:extLst>
          </p:cNvPr>
          <p:cNvPicPr>
            <a:picLocks noChangeAspect="1"/>
          </p:cNvPicPr>
          <p:nvPr/>
        </p:nvPicPr>
        <p:blipFill rotWithShape="1">
          <a:blip r:embed="rId10">
            <a:extLst>
              <a:ext uri="{28A0092B-C50C-407E-A947-70E740481C1C}">
                <a14:useLocalDpi xmlns:a14="http://schemas.microsoft.com/office/drawing/2010/main" val="0"/>
              </a:ext>
            </a:extLst>
          </a:blip>
          <a:srcRect l="4244" r="3189"/>
          <a:stretch/>
        </p:blipFill>
        <p:spPr>
          <a:xfrm>
            <a:off x="6170846" y="4205127"/>
            <a:ext cx="3749331" cy="2652873"/>
          </a:xfrm>
          <a:prstGeom prst="rect">
            <a:avLst/>
          </a:prstGeom>
          <a:ln w="28575">
            <a:solidFill>
              <a:srgbClr val="80BD7D"/>
            </a:solidFill>
          </a:ln>
        </p:spPr>
      </p:pic>
      <p:pic>
        <p:nvPicPr>
          <p:cNvPr id="3" name="Picture 2">
            <a:extLst>
              <a:ext uri="{FF2B5EF4-FFF2-40B4-BE49-F238E27FC236}">
                <a16:creationId xmlns:a16="http://schemas.microsoft.com/office/drawing/2014/main" id="{93D7E2C0-50EA-4171-91C7-444751D7A5B4}"/>
              </a:ext>
            </a:extLst>
          </p:cNvPr>
          <p:cNvPicPr>
            <a:picLocks noChangeAspect="1"/>
          </p:cNvPicPr>
          <p:nvPr/>
        </p:nvPicPr>
        <p:blipFill rotWithShape="1">
          <a:blip r:embed="rId11">
            <a:extLst>
              <a:ext uri="{28A0092B-C50C-407E-A947-70E740481C1C}">
                <a14:useLocalDpi xmlns:a14="http://schemas.microsoft.com/office/drawing/2010/main" val="0"/>
              </a:ext>
            </a:extLst>
          </a:blip>
          <a:srcRect t="-1368" b="3435"/>
          <a:stretch/>
        </p:blipFill>
        <p:spPr>
          <a:xfrm>
            <a:off x="2567858" y="-76954"/>
            <a:ext cx="4523574" cy="3060787"/>
          </a:xfrm>
          <a:prstGeom prst="rect">
            <a:avLst/>
          </a:prstGeom>
          <a:ln w="19050">
            <a:solidFill>
              <a:srgbClr val="80BD7D"/>
            </a:solidFill>
          </a:ln>
        </p:spPr>
      </p:pic>
      <p:pic>
        <p:nvPicPr>
          <p:cNvPr id="6" name="Picture 5">
            <a:extLst>
              <a:ext uri="{FF2B5EF4-FFF2-40B4-BE49-F238E27FC236}">
                <a16:creationId xmlns:a16="http://schemas.microsoft.com/office/drawing/2014/main" id="{B7EB798A-87A6-41E0-8A55-547947B99CFD}"/>
              </a:ext>
            </a:extLst>
          </p:cNvPr>
          <p:cNvPicPr>
            <a:picLocks noChangeAspect="1"/>
          </p:cNvPicPr>
          <p:nvPr/>
        </p:nvPicPr>
        <p:blipFill rotWithShape="1">
          <a:blip r:embed="rId12">
            <a:extLst>
              <a:ext uri="{28A0092B-C50C-407E-A947-70E740481C1C}">
                <a14:useLocalDpi xmlns:a14="http://schemas.microsoft.com/office/drawing/2010/main" val="0"/>
              </a:ext>
            </a:extLst>
          </a:blip>
          <a:srcRect t="-20" r="4102"/>
          <a:stretch/>
        </p:blipFill>
        <p:spPr>
          <a:xfrm>
            <a:off x="2374145" y="4169601"/>
            <a:ext cx="3863396" cy="2688399"/>
          </a:xfrm>
          <a:prstGeom prst="rect">
            <a:avLst/>
          </a:prstGeom>
          <a:ln w="19050">
            <a:solidFill>
              <a:srgbClr val="80BD7D"/>
            </a:solidFill>
          </a:ln>
        </p:spPr>
      </p:pic>
      <p:sp>
        <p:nvSpPr>
          <p:cNvPr id="26" name="Title 1">
            <a:extLst>
              <a:ext uri="{FF2B5EF4-FFF2-40B4-BE49-F238E27FC236}">
                <a16:creationId xmlns:a16="http://schemas.microsoft.com/office/drawing/2014/main" id="{EFE115A1-B9FA-446D-B45E-C51CB3097C1A}"/>
              </a:ext>
            </a:extLst>
          </p:cNvPr>
          <p:cNvSpPr>
            <a:spLocks noGrp="1"/>
          </p:cNvSpPr>
          <p:nvPr>
            <p:ph type="title"/>
          </p:nvPr>
        </p:nvSpPr>
        <p:spPr>
          <a:xfrm>
            <a:off x="2352022" y="2883409"/>
            <a:ext cx="7573309" cy="1341633"/>
          </a:xfrm>
          <a:solidFill>
            <a:srgbClr val="80BD7D"/>
          </a:solidFill>
          <a:ln>
            <a:solidFill>
              <a:srgbClr val="80BD7D"/>
            </a:solidFill>
          </a:ln>
        </p:spPr>
        <p:txBody>
          <a:bodyPr>
            <a:noAutofit/>
          </a:bodyPr>
          <a:lstStyle/>
          <a:p>
            <a:pPr algn="ctr"/>
            <a:r>
              <a:rPr lang="en-GB" sz="4000" b="1" dirty="0">
                <a:latin typeface="Century Gothic" panose="020B0502020202020204" pitchFamily="34" charset="0"/>
              </a:rPr>
              <a:t>LAUNCH EVENT IN NEW YORK</a:t>
            </a:r>
          </a:p>
        </p:txBody>
      </p:sp>
    </p:spTree>
    <p:extLst>
      <p:ext uri="{BB962C8B-B14F-4D97-AF65-F5344CB8AC3E}">
        <p14:creationId xmlns:p14="http://schemas.microsoft.com/office/powerpoint/2010/main" val="3510536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9DBD-F123-48ED-A283-E83D66D6C363}"/>
              </a:ext>
            </a:extLst>
          </p:cNvPr>
          <p:cNvSpPr>
            <a:spLocks noGrp="1"/>
          </p:cNvSpPr>
          <p:nvPr>
            <p:ph type="title"/>
          </p:nvPr>
        </p:nvSpPr>
        <p:spPr>
          <a:xfrm>
            <a:off x="407368" y="647585"/>
            <a:ext cx="8712968" cy="631130"/>
          </a:xfrm>
        </p:spPr>
        <p:txBody>
          <a:bodyPr>
            <a:noAutofit/>
          </a:bodyPr>
          <a:lstStyle/>
          <a:p>
            <a:pPr algn="l"/>
            <a:r>
              <a:rPr lang="en-GB" b="1" dirty="0">
                <a:latin typeface="Century Gothic" panose="020B0502020202020204" pitchFamily="34" charset="0"/>
              </a:rPr>
              <a:t>HIGH LEVEL POLITICAL FORUM </a:t>
            </a:r>
            <a:r>
              <a:rPr lang="en-GB" b="1" dirty="0">
                <a:highlight>
                  <a:srgbClr val="80BD7D"/>
                </a:highlight>
                <a:latin typeface="Century Gothic" panose="020B0502020202020204" pitchFamily="34" charset="0"/>
              </a:rPr>
              <a:t>2018</a:t>
            </a:r>
          </a:p>
        </p:txBody>
      </p:sp>
      <p:sp>
        <p:nvSpPr>
          <p:cNvPr id="3" name="Content Placeholder 2">
            <a:extLst>
              <a:ext uri="{FF2B5EF4-FFF2-40B4-BE49-F238E27FC236}">
                <a16:creationId xmlns:a16="http://schemas.microsoft.com/office/drawing/2014/main" id="{08B61993-BA36-498E-BA7F-ECFBB16FC2CA}"/>
              </a:ext>
            </a:extLst>
          </p:cNvPr>
          <p:cNvSpPr>
            <a:spLocks noGrp="1"/>
          </p:cNvSpPr>
          <p:nvPr>
            <p:ph idx="1"/>
          </p:nvPr>
        </p:nvSpPr>
        <p:spPr>
          <a:xfrm>
            <a:off x="1703512" y="1698686"/>
            <a:ext cx="9626422" cy="4711165"/>
          </a:xfrm>
        </p:spPr>
        <p:txBody>
          <a:bodyPr>
            <a:normAutofit lnSpcReduction="10000"/>
          </a:bodyPr>
          <a:lstStyle/>
          <a:p>
            <a:pPr>
              <a:lnSpc>
                <a:spcPct val="110000"/>
              </a:lnSpc>
            </a:pPr>
            <a:r>
              <a:rPr lang="en-GB" dirty="0">
                <a:latin typeface="Century Gothic" panose="020B0502020202020204" pitchFamily="34" charset="0"/>
              </a:rPr>
              <a:t>48 Voluntary National Reviews</a:t>
            </a:r>
          </a:p>
          <a:p>
            <a:pPr>
              <a:lnSpc>
                <a:spcPct val="110000"/>
              </a:lnSpc>
            </a:pPr>
            <a:r>
              <a:rPr lang="en-GB" dirty="0">
                <a:latin typeface="Century Gothic" panose="020B0502020202020204" pitchFamily="34" charset="0"/>
              </a:rPr>
              <a:t>Theme: “Transformation towards sustainable and resilient societies”</a:t>
            </a:r>
          </a:p>
          <a:p>
            <a:pPr>
              <a:lnSpc>
                <a:spcPct val="110000"/>
              </a:lnSpc>
            </a:pPr>
            <a:r>
              <a:rPr lang="en-GB" dirty="0">
                <a:latin typeface="Century Gothic" panose="020B0502020202020204" pitchFamily="34" charset="0"/>
              </a:rPr>
              <a:t>Focus SDGs:</a:t>
            </a:r>
          </a:p>
          <a:p>
            <a:pPr marL="685800" lvl="2" indent="0">
              <a:buNone/>
            </a:pPr>
            <a:r>
              <a:rPr lang="en-GB" sz="2800" b="1" dirty="0">
                <a:latin typeface="Century Gothic" panose="020B0502020202020204" pitchFamily="34" charset="0"/>
              </a:rPr>
              <a:t>Goal 6.</a:t>
            </a:r>
            <a:r>
              <a:rPr lang="en-GB" sz="2800" dirty="0">
                <a:latin typeface="Century Gothic" panose="020B0502020202020204" pitchFamily="34" charset="0"/>
              </a:rPr>
              <a:t> Clean water and sanitation</a:t>
            </a:r>
          </a:p>
          <a:p>
            <a:pPr marL="685800" lvl="2" indent="0">
              <a:buNone/>
            </a:pPr>
            <a:r>
              <a:rPr lang="en-GB" sz="2800" b="1" dirty="0">
                <a:latin typeface="Century Gothic" panose="020B0502020202020204" pitchFamily="34" charset="0"/>
              </a:rPr>
              <a:t>Goal 7.</a:t>
            </a:r>
            <a:r>
              <a:rPr lang="en-GB" sz="2800" dirty="0">
                <a:latin typeface="Century Gothic" panose="020B0502020202020204" pitchFamily="34" charset="0"/>
              </a:rPr>
              <a:t> Affordable and clean energy</a:t>
            </a:r>
          </a:p>
          <a:p>
            <a:pPr marL="685800" lvl="2" indent="0">
              <a:buNone/>
            </a:pPr>
            <a:r>
              <a:rPr lang="en-GB" sz="2800" b="1" dirty="0">
                <a:highlight>
                  <a:srgbClr val="FF8265"/>
                </a:highlight>
                <a:latin typeface="Century Gothic" panose="020B0502020202020204" pitchFamily="34" charset="0"/>
              </a:rPr>
              <a:t>Goal 11.</a:t>
            </a:r>
            <a:r>
              <a:rPr lang="en-GB" sz="2800" dirty="0">
                <a:highlight>
                  <a:srgbClr val="FF8265"/>
                </a:highlight>
                <a:latin typeface="Century Gothic" panose="020B0502020202020204" pitchFamily="34" charset="0"/>
              </a:rPr>
              <a:t> Sustainable cities and communities</a:t>
            </a:r>
          </a:p>
          <a:p>
            <a:pPr marL="685800" lvl="2" indent="0">
              <a:buNone/>
            </a:pPr>
            <a:r>
              <a:rPr lang="en-GB" sz="2800" b="1" dirty="0">
                <a:latin typeface="Century Gothic" panose="020B0502020202020204" pitchFamily="34" charset="0"/>
              </a:rPr>
              <a:t>Goal 12.</a:t>
            </a:r>
            <a:r>
              <a:rPr lang="en-GB" sz="2800" dirty="0">
                <a:latin typeface="Century Gothic" panose="020B0502020202020204" pitchFamily="34" charset="0"/>
              </a:rPr>
              <a:t> Responsible consumption and production</a:t>
            </a:r>
          </a:p>
          <a:p>
            <a:pPr marL="685800" lvl="2" indent="0">
              <a:buNone/>
            </a:pPr>
            <a:r>
              <a:rPr lang="en-GB" sz="2800" b="1" dirty="0">
                <a:latin typeface="Century Gothic" panose="020B0502020202020204" pitchFamily="34" charset="0"/>
              </a:rPr>
              <a:t>Goal 15.</a:t>
            </a:r>
            <a:r>
              <a:rPr lang="en-GB" sz="2800" dirty="0">
                <a:latin typeface="Century Gothic" panose="020B0502020202020204" pitchFamily="34" charset="0"/>
              </a:rPr>
              <a:t> Life on land</a:t>
            </a:r>
          </a:p>
        </p:txBody>
      </p:sp>
      <p:pic>
        <p:nvPicPr>
          <p:cNvPr id="4" name="Picture 3">
            <a:extLst>
              <a:ext uri="{FF2B5EF4-FFF2-40B4-BE49-F238E27FC236}">
                <a16:creationId xmlns:a16="http://schemas.microsoft.com/office/drawing/2014/main" id="{BE317E31-5931-4FF8-9E4B-52630FBF4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336228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9DBD-F123-48ED-A283-E83D66D6C363}"/>
              </a:ext>
            </a:extLst>
          </p:cNvPr>
          <p:cNvSpPr>
            <a:spLocks noGrp="1"/>
          </p:cNvSpPr>
          <p:nvPr>
            <p:ph type="title"/>
          </p:nvPr>
        </p:nvSpPr>
        <p:spPr>
          <a:xfrm>
            <a:off x="407368" y="459094"/>
            <a:ext cx="9073008" cy="1008112"/>
          </a:xfrm>
        </p:spPr>
        <p:txBody>
          <a:bodyPr>
            <a:noAutofit/>
          </a:bodyPr>
          <a:lstStyle/>
          <a:p>
            <a:pPr algn="l"/>
            <a:r>
              <a:rPr lang="en-GB" b="1" dirty="0">
                <a:latin typeface="Century Gothic" panose="020B0502020202020204" pitchFamily="34" charset="0"/>
              </a:rPr>
              <a:t>HIGH LEVEL POLITICAL FORUM </a:t>
            </a:r>
            <a:r>
              <a:rPr lang="en-GB" b="1" dirty="0">
                <a:highlight>
                  <a:srgbClr val="80BD7D"/>
                </a:highlight>
                <a:latin typeface="Century Gothic" panose="020B0502020202020204" pitchFamily="34" charset="0"/>
              </a:rPr>
              <a:t>2019</a:t>
            </a:r>
          </a:p>
        </p:txBody>
      </p:sp>
      <p:sp>
        <p:nvSpPr>
          <p:cNvPr id="3" name="Content Placeholder 2">
            <a:extLst>
              <a:ext uri="{FF2B5EF4-FFF2-40B4-BE49-F238E27FC236}">
                <a16:creationId xmlns:a16="http://schemas.microsoft.com/office/drawing/2014/main" id="{08B61993-BA36-498E-BA7F-ECFBB16FC2CA}"/>
              </a:ext>
            </a:extLst>
          </p:cNvPr>
          <p:cNvSpPr>
            <a:spLocks noGrp="1"/>
          </p:cNvSpPr>
          <p:nvPr>
            <p:ph idx="1"/>
          </p:nvPr>
        </p:nvSpPr>
        <p:spPr>
          <a:xfrm>
            <a:off x="1919536" y="1467206"/>
            <a:ext cx="9505056" cy="4968552"/>
          </a:xfrm>
        </p:spPr>
        <p:txBody>
          <a:bodyPr>
            <a:normAutofit lnSpcReduction="10000"/>
          </a:bodyPr>
          <a:lstStyle/>
          <a:p>
            <a:pPr>
              <a:lnSpc>
                <a:spcPct val="110000"/>
              </a:lnSpc>
              <a:spcBef>
                <a:spcPts val="900"/>
              </a:spcBef>
            </a:pPr>
            <a:r>
              <a:rPr lang="en-GB" sz="2800" dirty="0">
                <a:latin typeface="Century Gothic" panose="020B0502020202020204" pitchFamily="34" charset="0"/>
              </a:rPr>
              <a:t>Theme: “Empowering people and ensuring inclusiveness and equality”</a:t>
            </a:r>
          </a:p>
          <a:p>
            <a:pPr>
              <a:lnSpc>
                <a:spcPct val="110000"/>
              </a:lnSpc>
              <a:spcBef>
                <a:spcPts val="900"/>
              </a:spcBef>
            </a:pPr>
            <a:r>
              <a:rPr lang="en-GB" sz="2800" dirty="0">
                <a:latin typeface="Century Gothic" panose="020B0502020202020204" pitchFamily="34" charset="0"/>
              </a:rPr>
              <a:t>Focus SDGs:</a:t>
            </a:r>
          </a:p>
          <a:p>
            <a:pPr marL="685800" lvl="2" indent="0">
              <a:spcBef>
                <a:spcPts val="900"/>
              </a:spcBef>
              <a:buNone/>
            </a:pPr>
            <a:r>
              <a:rPr lang="en-GB" sz="1600" b="1" dirty="0">
                <a:highlight>
                  <a:srgbClr val="FF8265"/>
                </a:highlight>
                <a:latin typeface="Century Gothic" panose="020B0502020202020204" pitchFamily="34" charset="0"/>
              </a:rPr>
              <a:t>Goal 4.</a:t>
            </a:r>
            <a:r>
              <a:rPr lang="en-GB" sz="1600" dirty="0">
                <a:highlight>
                  <a:srgbClr val="FF8265"/>
                </a:highlight>
                <a:latin typeface="Century Gothic" panose="020B0502020202020204" pitchFamily="34" charset="0"/>
              </a:rPr>
              <a:t> Quality education</a:t>
            </a:r>
          </a:p>
          <a:p>
            <a:pPr marL="685800" lvl="2" indent="0">
              <a:spcBef>
                <a:spcPts val="900"/>
              </a:spcBef>
              <a:buNone/>
            </a:pPr>
            <a:r>
              <a:rPr lang="en-GB" sz="1600" b="1" dirty="0">
                <a:latin typeface="Century Gothic" panose="020B0502020202020204" pitchFamily="34" charset="0"/>
              </a:rPr>
              <a:t>Goal 8.</a:t>
            </a:r>
            <a:r>
              <a:rPr lang="en-GB" sz="1600" dirty="0">
                <a:latin typeface="Century Gothic" panose="020B0502020202020204" pitchFamily="34" charset="0"/>
              </a:rPr>
              <a:t> Affordable and clean energy</a:t>
            </a:r>
          </a:p>
          <a:p>
            <a:pPr marL="685800" lvl="2" indent="0">
              <a:spcBef>
                <a:spcPts val="900"/>
              </a:spcBef>
              <a:buNone/>
            </a:pPr>
            <a:r>
              <a:rPr lang="en-GB" sz="1600" b="1" dirty="0">
                <a:latin typeface="Century Gothic" panose="020B0502020202020204" pitchFamily="34" charset="0"/>
              </a:rPr>
              <a:t>Goal 10.</a:t>
            </a:r>
            <a:r>
              <a:rPr lang="en-GB" sz="1600" dirty="0">
                <a:latin typeface="Century Gothic" panose="020B0502020202020204" pitchFamily="34" charset="0"/>
              </a:rPr>
              <a:t> Reduced inequalities</a:t>
            </a:r>
          </a:p>
          <a:p>
            <a:pPr marL="685800" lvl="2" indent="0">
              <a:spcBef>
                <a:spcPts val="900"/>
              </a:spcBef>
              <a:buNone/>
            </a:pPr>
            <a:r>
              <a:rPr lang="en-GB" sz="1600" b="1" dirty="0">
                <a:latin typeface="Century Gothic" panose="020B0502020202020204" pitchFamily="34" charset="0"/>
              </a:rPr>
              <a:t>Goal 13.</a:t>
            </a:r>
            <a:r>
              <a:rPr lang="en-GB" sz="1600" dirty="0">
                <a:latin typeface="Century Gothic" panose="020B0502020202020204" pitchFamily="34" charset="0"/>
              </a:rPr>
              <a:t> Climate action</a:t>
            </a:r>
          </a:p>
          <a:p>
            <a:pPr marL="685800" lvl="2" indent="0">
              <a:spcBef>
                <a:spcPts val="900"/>
              </a:spcBef>
              <a:buNone/>
            </a:pPr>
            <a:r>
              <a:rPr lang="en-GB" sz="1600" b="1" dirty="0">
                <a:highlight>
                  <a:srgbClr val="FF8265"/>
                </a:highlight>
                <a:latin typeface="Century Gothic" panose="020B0502020202020204" pitchFamily="34" charset="0"/>
              </a:rPr>
              <a:t>Goal 16.</a:t>
            </a:r>
            <a:r>
              <a:rPr lang="en-GB" sz="1600" dirty="0">
                <a:highlight>
                  <a:srgbClr val="FF8265"/>
                </a:highlight>
                <a:latin typeface="Century Gothic" panose="020B0502020202020204" pitchFamily="34" charset="0"/>
              </a:rPr>
              <a:t> Peace, justice and strong institutions</a:t>
            </a:r>
          </a:p>
          <a:p>
            <a:pPr>
              <a:spcBef>
                <a:spcPts val="900"/>
              </a:spcBef>
            </a:pPr>
            <a:r>
              <a:rPr lang="en-GB" sz="2800" dirty="0">
                <a:latin typeface="Century Gothic" panose="020B0502020202020204" pitchFamily="34" charset="0"/>
              </a:rPr>
              <a:t>2016-2019: one “cycle” of HLPF sessions under ECOSOC auspices. At the conclusion of the cycle, the UN General Assembly will also convene an HLPF. This year two sessions of the Forum will take place. </a:t>
            </a:r>
          </a:p>
        </p:txBody>
      </p:sp>
      <p:pic>
        <p:nvPicPr>
          <p:cNvPr id="4" name="Picture 3">
            <a:extLst>
              <a:ext uri="{FF2B5EF4-FFF2-40B4-BE49-F238E27FC236}">
                <a16:creationId xmlns:a16="http://schemas.microsoft.com/office/drawing/2014/main" id="{AD69FB4F-4BB3-4676-8254-375D44093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3154004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45CB-5C68-49BE-8692-264E45E52578}"/>
              </a:ext>
            </a:extLst>
          </p:cNvPr>
          <p:cNvSpPr>
            <a:spLocks noGrp="1"/>
          </p:cNvSpPr>
          <p:nvPr>
            <p:ph type="title"/>
          </p:nvPr>
        </p:nvSpPr>
        <p:spPr/>
        <p:txBody>
          <a:bodyPr/>
          <a:lstStyle/>
          <a:p>
            <a:pPr algn="l"/>
            <a:r>
              <a:rPr lang="en-GB" b="1" dirty="0">
                <a:highlight>
                  <a:srgbClr val="FF8265"/>
                </a:highlight>
                <a:latin typeface="Century Gothic" panose="020B0502020202020204" pitchFamily="34" charset="0"/>
              </a:rPr>
              <a:t>NEXT STEPS</a:t>
            </a:r>
          </a:p>
        </p:txBody>
      </p:sp>
      <p:sp>
        <p:nvSpPr>
          <p:cNvPr id="3" name="Content Placeholder 2">
            <a:extLst>
              <a:ext uri="{FF2B5EF4-FFF2-40B4-BE49-F238E27FC236}">
                <a16:creationId xmlns:a16="http://schemas.microsoft.com/office/drawing/2014/main" id="{95880B91-F13A-49FF-99FE-49A8011D4D1C}"/>
              </a:ext>
            </a:extLst>
          </p:cNvPr>
          <p:cNvSpPr>
            <a:spLocks noGrp="1"/>
          </p:cNvSpPr>
          <p:nvPr>
            <p:ph idx="1"/>
          </p:nvPr>
        </p:nvSpPr>
        <p:spPr/>
        <p:txBody>
          <a:bodyPr>
            <a:normAutofit lnSpcReduction="10000"/>
          </a:bodyPr>
          <a:lstStyle/>
          <a:p>
            <a:pPr>
              <a:lnSpc>
                <a:spcPct val="100000"/>
              </a:lnSpc>
            </a:pPr>
            <a:r>
              <a:rPr lang="en-GB" sz="4000" dirty="0">
                <a:latin typeface="Century Gothic" panose="020B0502020202020204" pitchFamily="34" charset="0"/>
              </a:rPr>
              <a:t>DA2I side events around the world </a:t>
            </a:r>
          </a:p>
          <a:p>
            <a:pPr>
              <a:lnSpc>
                <a:spcPct val="100000"/>
              </a:lnSpc>
            </a:pPr>
            <a:r>
              <a:rPr lang="en-GB" sz="4000" dirty="0">
                <a:latin typeface="Century Gothic" panose="020B0502020202020204" pitchFamily="34" charset="0"/>
              </a:rPr>
              <a:t>Preparations for DA2I 2018 (and 2019)</a:t>
            </a:r>
          </a:p>
          <a:p>
            <a:pPr>
              <a:lnSpc>
                <a:spcPct val="100000"/>
              </a:lnSpc>
            </a:pPr>
            <a:r>
              <a:rPr lang="en-GB" sz="4000" dirty="0">
                <a:latin typeface="Century Gothic" panose="020B0502020202020204" pitchFamily="34" charset="0"/>
              </a:rPr>
              <a:t>Help IFLA members, IAP participants, and the library community worldwide to use the DA2I as an advocacy tool to get libraries on the agenda</a:t>
            </a:r>
          </a:p>
          <a:p>
            <a:pPr>
              <a:lnSpc>
                <a:spcPct val="100000"/>
              </a:lnSpc>
            </a:pPr>
            <a:r>
              <a:rPr lang="en-GB" sz="4000" dirty="0">
                <a:latin typeface="Century Gothic" panose="020B0502020202020204" pitchFamily="34" charset="0"/>
              </a:rPr>
              <a:t>Continue spreading the word!</a:t>
            </a:r>
          </a:p>
          <a:p>
            <a:pPr>
              <a:lnSpc>
                <a:spcPct val="150000"/>
              </a:lnSpc>
            </a:pPr>
            <a:endParaRPr lang="en-GB" sz="4000" dirty="0">
              <a:latin typeface="Century Gothic" panose="020B0502020202020204" pitchFamily="34" charset="0"/>
            </a:endParaRPr>
          </a:p>
          <a:p>
            <a:pPr>
              <a:lnSpc>
                <a:spcPct val="150000"/>
              </a:lnSpc>
            </a:pPr>
            <a:endParaRPr lang="en-GB" sz="4000" dirty="0">
              <a:latin typeface="Century Gothic" panose="020B0502020202020204" pitchFamily="34" charset="0"/>
            </a:endParaRPr>
          </a:p>
        </p:txBody>
      </p:sp>
      <p:pic>
        <p:nvPicPr>
          <p:cNvPr id="4" name="Picture 3">
            <a:extLst>
              <a:ext uri="{FF2B5EF4-FFF2-40B4-BE49-F238E27FC236}">
                <a16:creationId xmlns:a16="http://schemas.microsoft.com/office/drawing/2014/main" id="{5A68B171-4861-452D-B1AA-2BCCC31A6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42835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THANK YOU!</a:t>
            </a:r>
          </a:p>
        </p:txBody>
      </p:sp>
      <p:sp>
        <p:nvSpPr>
          <p:cNvPr id="3" name="Content Placeholder 2"/>
          <p:cNvSpPr>
            <a:spLocks noGrp="1"/>
          </p:cNvSpPr>
          <p:nvPr>
            <p:ph idx="1"/>
          </p:nvPr>
        </p:nvSpPr>
        <p:spPr>
          <a:xfrm>
            <a:off x="838200" y="1516440"/>
            <a:ext cx="10515600" cy="4351338"/>
          </a:xfrm>
        </p:spPr>
        <p:txBody>
          <a:bodyPr>
            <a:normAutofit fontScale="92500" lnSpcReduction="20000"/>
          </a:bodyPr>
          <a:lstStyle/>
          <a:p>
            <a:pPr marL="0" indent="0">
              <a:buNone/>
            </a:pPr>
            <a:endParaRPr lang="en-GB" sz="1600" dirty="0">
              <a:latin typeface="Century Gothic" panose="020B0502020202020204" pitchFamily="34" charset="0"/>
            </a:endParaRPr>
          </a:p>
          <a:p>
            <a:pPr marL="0" indent="0" algn="ctr">
              <a:lnSpc>
                <a:spcPct val="160000"/>
              </a:lnSpc>
              <a:buNone/>
            </a:pPr>
            <a:r>
              <a:rPr lang="en-GB" sz="3200" b="1" dirty="0">
                <a:highlight>
                  <a:srgbClr val="80BD7D"/>
                </a:highlight>
                <a:latin typeface="Century Gothic" panose="020B0502020202020204" pitchFamily="34" charset="0"/>
              </a:rPr>
              <a:t>DA2I.ifla.org</a:t>
            </a:r>
          </a:p>
          <a:p>
            <a:pPr marL="0" indent="0" algn="ctr">
              <a:lnSpc>
                <a:spcPct val="160000"/>
              </a:lnSpc>
              <a:buNone/>
            </a:pPr>
            <a:r>
              <a:rPr lang="en-GB" sz="3200" b="1" dirty="0">
                <a:latin typeface="Century Gothic" panose="020B0502020202020204" pitchFamily="34" charset="0"/>
              </a:rPr>
              <a:t>www.ifla.org/libraries-development</a:t>
            </a:r>
          </a:p>
          <a:p>
            <a:pPr marL="0" indent="0" algn="ctr">
              <a:buNone/>
            </a:pPr>
            <a:endParaRPr lang="en-GB" sz="2000" dirty="0">
              <a:latin typeface="Century Gothic" panose="020B0502020202020204" pitchFamily="34" charset="0"/>
            </a:endParaRPr>
          </a:p>
          <a:p>
            <a:pPr marL="0" indent="0" algn="ctr">
              <a:buNone/>
            </a:pPr>
            <a:r>
              <a:rPr lang="en-GB" sz="3200" dirty="0">
                <a:latin typeface="Century Gothic" panose="020B0502020202020204" pitchFamily="34" charset="0"/>
              </a:rPr>
              <a:t>@IFLA          @IFLA_Lib4Dev          IFLA</a:t>
            </a:r>
          </a:p>
          <a:p>
            <a:pPr marL="0" indent="0" algn="ctr">
              <a:buNone/>
            </a:pPr>
            <a:endParaRPr lang="en-GB" sz="3200" dirty="0">
              <a:latin typeface="Century Gothic" panose="020B0502020202020204" pitchFamily="34" charset="0"/>
            </a:endParaRPr>
          </a:p>
          <a:p>
            <a:pPr marL="0" indent="0" algn="ctr">
              <a:buNone/>
            </a:pPr>
            <a:r>
              <a:rPr lang="en-GB" sz="3200" dirty="0">
                <a:latin typeface="Century Gothic" panose="020B0502020202020204" pitchFamily="34" charset="0"/>
              </a:rPr>
              <a:t>#DA2I     #Lib4Dev</a:t>
            </a:r>
          </a:p>
          <a:p>
            <a:pPr marL="0" indent="0" algn="ctr">
              <a:buNone/>
            </a:pPr>
            <a:endParaRPr lang="en-GB" sz="3200" dirty="0">
              <a:latin typeface="Century Gothic" panose="020B0502020202020204" pitchFamily="34" charset="0"/>
            </a:endParaRPr>
          </a:p>
          <a:p>
            <a:pPr marL="0" indent="0" algn="ctr">
              <a:buNone/>
            </a:pPr>
            <a:r>
              <a:rPr lang="en-GB" sz="3200" b="1" dirty="0">
                <a:highlight>
                  <a:srgbClr val="FF8265"/>
                </a:highlight>
                <a:latin typeface="Century Gothic" panose="020B0502020202020204" pitchFamily="34" charset="0"/>
              </a:rPr>
              <a:t>DA2I@ifla.org</a:t>
            </a:r>
          </a:p>
        </p:txBody>
      </p:sp>
      <p:sp>
        <p:nvSpPr>
          <p:cNvPr id="5" name="TextBox 4"/>
          <p:cNvSpPr txBox="1"/>
          <p:nvPr/>
        </p:nvSpPr>
        <p:spPr>
          <a:xfrm>
            <a:off x="12617302" y="2558902"/>
            <a:ext cx="184731" cy="369332"/>
          </a:xfrm>
          <a:prstGeom prst="rect">
            <a:avLst/>
          </a:prstGeom>
          <a:noFill/>
        </p:spPr>
        <p:txBody>
          <a:bodyPr wrap="none" rtlCol="0">
            <a:spAutoFit/>
          </a:bodyPr>
          <a:lstStyle/>
          <a:p>
            <a:endParaRPr lang="en-GB" dirty="0"/>
          </a:p>
        </p:txBody>
      </p:sp>
      <p:pic>
        <p:nvPicPr>
          <p:cNvPr id="9" name="Picture 8">
            <a:extLst>
              <a:ext uri="{FF2B5EF4-FFF2-40B4-BE49-F238E27FC236}">
                <a16:creationId xmlns:a16="http://schemas.microsoft.com/office/drawing/2014/main" id="{E12E12F7-0989-4743-BC2E-3C37AA287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097" y="3400742"/>
            <a:ext cx="756981" cy="756981"/>
          </a:xfrm>
          <a:prstGeom prst="rect">
            <a:avLst/>
          </a:prstGeom>
        </p:spPr>
      </p:pic>
      <p:pic>
        <p:nvPicPr>
          <p:cNvPr id="10" name="Picture 9">
            <a:extLst>
              <a:ext uri="{FF2B5EF4-FFF2-40B4-BE49-F238E27FC236}">
                <a16:creationId xmlns:a16="http://schemas.microsoft.com/office/drawing/2014/main" id="{F3DEC286-E398-4D1B-9944-96535928E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260" y="3400742"/>
            <a:ext cx="756981" cy="756981"/>
          </a:xfrm>
          <a:prstGeom prst="rect">
            <a:avLst/>
          </a:prstGeom>
        </p:spPr>
      </p:pic>
      <p:pic>
        <p:nvPicPr>
          <p:cNvPr id="12" name="Picture 11">
            <a:extLst>
              <a:ext uri="{FF2B5EF4-FFF2-40B4-BE49-F238E27FC236}">
                <a16:creationId xmlns:a16="http://schemas.microsoft.com/office/drawing/2014/main" id="{74FC426B-1424-439B-9A25-B5267E4F4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9863" y="3400742"/>
            <a:ext cx="760822" cy="760822"/>
          </a:xfrm>
          <a:prstGeom prst="rect">
            <a:avLst/>
          </a:prstGeom>
        </p:spPr>
      </p:pic>
      <p:pic>
        <p:nvPicPr>
          <p:cNvPr id="8" name="Picture 7">
            <a:extLst>
              <a:ext uri="{FF2B5EF4-FFF2-40B4-BE49-F238E27FC236}">
                <a16:creationId xmlns:a16="http://schemas.microsoft.com/office/drawing/2014/main" id="{B0E98069-F49F-47A9-8D58-6D972409F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43670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4F0">
            <a:alpha val="50196"/>
          </a:srgb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
        <p:nvSpPr>
          <p:cNvPr id="5" name="Rectangle 4">
            <a:extLst>
              <a:ext uri="{FF2B5EF4-FFF2-40B4-BE49-F238E27FC236}">
                <a16:creationId xmlns:a16="http://schemas.microsoft.com/office/drawing/2014/main" id="{A3ECD588-16F4-475A-B19A-7C67BF0C83CB}"/>
              </a:ext>
            </a:extLst>
          </p:cNvPr>
          <p:cNvSpPr/>
          <p:nvPr/>
        </p:nvSpPr>
        <p:spPr>
          <a:xfrm>
            <a:off x="3863752" y="2564904"/>
            <a:ext cx="7470828" cy="2246769"/>
          </a:xfrm>
          <a:prstGeom prst="rect">
            <a:avLst/>
          </a:prstGeom>
        </p:spPr>
        <p:txBody>
          <a:bodyPr wrap="none">
            <a:spAutoFit/>
          </a:bodyPr>
          <a:lstStyle/>
          <a:p>
            <a:pPr>
              <a:lnSpc>
                <a:spcPct val="150000"/>
              </a:lnSpc>
            </a:pPr>
            <a:r>
              <a:rPr lang="en-GB" sz="4000" dirty="0"/>
              <a:t>Maria Violeta Bertolini</a:t>
            </a:r>
          </a:p>
          <a:p>
            <a:r>
              <a:rPr lang="en-GB" sz="4000" b="1" dirty="0">
                <a:highlight>
                  <a:srgbClr val="80BD7D"/>
                </a:highlight>
              </a:rPr>
              <a:t>Advocacy Communications Officer</a:t>
            </a:r>
          </a:p>
          <a:p>
            <a:r>
              <a:rPr lang="en-GB" sz="4000" b="1" dirty="0">
                <a:highlight>
                  <a:srgbClr val="80BD7D"/>
                </a:highlight>
              </a:rPr>
              <a:t>IFLA</a:t>
            </a:r>
            <a:endParaRPr lang="en-GB" sz="4000" dirty="0">
              <a:highlight>
                <a:srgbClr val="80BD7D"/>
              </a:highlight>
            </a:endParaRPr>
          </a:p>
        </p:txBody>
      </p:sp>
      <p:pic>
        <p:nvPicPr>
          <p:cNvPr id="3" name="Picture 2">
            <a:extLst>
              <a:ext uri="{FF2B5EF4-FFF2-40B4-BE49-F238E27FC236}">
                <a16:creationId xmlns:a16="http://schemas.microsoft.com/office/drawing/2014/main" id="{8B1A329F-75B3-40B1-906F-BC03B972B182}"/>
              </a:ext>
            </a:extLst>
          </p:cNvPr>
          <p:cNvPicPr>
            <a:picLocks noChangeAspect="1"/>
          </p:cNvPicPr>
          <p:nvPr/>
        </p:nvPicPr>
        <p:blipFill rotWithShape="1">
          <a:blip r:embed="rId4"/>
          <a:srcRect l="4316" r="6994" b="5630"/>
          <a:stretch/>
        </p:blipFill>
        <p:spPr>
          <a:xfrm>
            <a:off x="1127448" y="1628800"/>
            <a:ext cx="2208945" cy="3470905"/>
          </a:xfrm>
          <a:prstGeom prst="rect">
            <a:avLst/>
          </a:prstGeom>
          <a:effectLst>
            <a:outerShdw blurRad="292100" dist="50800" dir="2700000" algn="ctr" rotWithShape="0">
              <a:srgbClr val="000000">
                <a:alpha val="57000"/>
              </a:srgbClr>
            </a:outerShdw>
          </a:effectLst>
        </p:spPr>
      </p:pic>
    </p:spTree>
    <p:extLst>
      <p:ext uri="{BB962C8B-B14F-4D97-AF65-F5344CB8AC3E}">
        <p14:creationId xmlns:p14="http://schemas.microsoft.com/office/powerpoint/2010/main" val="42047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4F0">
            <a:alpha val="50196"/>
          </a:srgb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
        <p:nvSpPr>
          <p:cNvPr id="5" name="Rectangle 4">
            <a:extLst>
              <a:ext uri="{FF2B5EF4-FFF2-40B4-BE49-F238E27FC236}">
                <a16:creationId xmlns:a16="http://schemas.microsoft.com/office/drawing/2014/main" id="{A3ECD588-16F4-475A-B19A-7C67BF0C83CB}"/>
              </a:ext>
            </a:extLst>
          </p:cNvPr>
          <p:cNvSpPr/>
          <p:nvPr/>
        </p:nvSpPr>
        <p:spPr>
          <a:xfrm>
            <a:off x="3719736" y="2345215"/>
            <a:ext cx="5986319" cy="2246769"/>
          </a:xfrm>
          <a:prstGeom prst="rect">
            <a:avLst/>
          </a:prstGeom>
        </p:spPr>
        <p:txBody>
          <a:bodyPr wrap="square">
            <a:spAutoFit/>
          </a:bodyPr>
          <a:lstStyle/>
          <a:p>
            <a:pPr>
              <a:lnSpc>
                <a:spcPct val="150000"/>
              </a:lnSpc>
            </a:pPr>
            <a:r>
              <a:rPr lang="en-GB" sz="4000" dirty="0"/>
              <a:t>Maria Garrido</a:t>
            </a:r>
          </a:p>
          <a:p>
            <a:r>
              <a:rPr lang="en-GB" sz="4000" b="1" dirty="0">
                <a:highlight>
                  <a:srgbClr val="FF8265"/>
                </a:highlight>
              </a:rPr>
              <a:t>Principal Research Scientist</a:t>
            </a:r>
          </a:p>
          <a:p>
            <a:r>
              <a:rPr lang="en-GB" sz="4000" b="1" dirty="0">
                <a:highlight>
                  <a:srgbClr val="FF8265"/>
                </a:highlight>
              </a:rPr>
              <a:t>TASCHA</a:t>
            </a:r>
            <a:endParaRPr lang="en-GB" sz="4000" dirty="0">
              <a:highlight>
                <a:srgbClr val="FF8265"/>
              </a:highlight>
            </a:endParaRPr>
          </a:p>
        </p:txBody>
      </p:sp>
      <p:pic>
        <p:nvPicPr>
          <p:cNvPr id="2" name="Picture 1">
            <a:extLst>
              <a:ext uri="{FF2B5EF4-FFF2-40B4-BE49-F238E27FC236}">
                <a16:creationId xmlns:a16="http://schemas.microsoft.com/office/drawing/2014/main" id="{E515CCDB-421D-4915-9684-1110396E661F}"/>
              </a:ext>
            </a:extLst>
          </p:cNvPr>
          <p:cNvPicPr>
            <a:picLocks noChangeAspect="1"/>
          </p:cNvPicPr>
          <p:nvPr/>
        </p:nvPicPr>
        <p:blipFill rotWithShape="1">
          <a:blip r:embed="rId4"/>
          <a:srcRect l="10532" b="6918"/>
          <a:stretch/>
        </p:blipFill>
        <p:spPr>
          <a:xfrm>
            <a:off x="1127448" y="1700808"/>
            <a:ext cx="2088232" cy="3270170"/>
          </a:xfrm>
          <a:prstGeom prst="rect">
            <a:avLst/>
          </a:prstGeom>
          <a:effectLst>
            <a:outerShdw blurRad="292100" dist="50800" dir="2700000" algn="ctr" rotWithShape="0">
              <a:srgbClr val="000000">
                <a:alpha val="57000"/>
              </a:srgbClr>
            </a:outerShdw>
          </a:effectLst>
        </p:spPr>
      </p:pic>
    </p:spTree>
    <p:extLst>
      <p:ext uri="{BB962C8B-B14F-4D97-AF65-F5344CB8AC3E}">
        <p14:creationId xmlns:p14="http://schemas.microsoft.com/office/powerpoint/2010/main" val="314126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4F0">
            <a:alpha val="50196"/>
          </a:srgb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
        <p:nvSpPr>
          <p:cNvPr id="6" name="Content Placeholder 2">
            <a:extLst>
              <a:ext uri="{FF2B5EF4-FFF2-40B4-BE49-F238E27FC236}">
                <a16:creationId xmlns:a16="http://schemas.microsoft.com/office/drawing/2014/main" id="{273F4BA8-B08A-420E-8655-1951B8FAB241}"/>
              </a:ext>
            </a:extLst>
          </p:cNvPr>
          <p:cNvSpPr txBox="1">
            <a:spLocks/>
          </p:cNvSpPr>
          <p:nvPr/>
        </p:nvSpPr>
        <p:spPr>
          <a:xfrm>
            <a:off x="1055440" y="2437464"/>
            <a:ext cx="6005149" cy="39880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900"/>
              </a:spcBef>
              <a:buNone/>
            </a:pPr>
            <a:r>
              <a:rPr lang="en-GB" sz="4800" b="1" dirty="0">
                <a:highlight>
                  <a:srgbClr val="FF8265"/>
                </a:highlight>
                <a:latin typeface="Century Gothic" panose="020B0502020202020204" pitchFamily="34" charset="0"/>
              </a:rPr>
              <a:t>17</a:t>
            </a:r>
            <a:r>
              <a:rPr lang="en-GB" sz="4800" dirty="0">
                <a:latin typeface="Century Gothic" panose="020B0502020202020204" pitchFamily="34" charset="0"/>
              </a:rPr>
              <a:t> Goals</a:t>
            </a:r>
          </a:p>
          <a:p>
            <a:pPr marL="0" indent="0">
              <a:lnSpc>
                <a:spcPct val="150000"/>
              </a:lnSpc>
              <a:spcBef>
                <a:spcPts val="900"/>
              </a:spcBef>
              <a:buNone/>
            </a:pPr>
            <a:r>
              <a:rPr lang="en-GB" sz="4800" b="1" dirty="0">
                <a:highlight>
                  <a:srgbClr val="FF8265"/>
                </a:highlight>
                <a:latin typeface="Century Gothic" panose="020B0502020202020204" pitchFamily="34" charset="0"/>
              </a:rPr>
              <a:t>169</a:t>
            </a:r>
            <a:r>
              <a:rPr lang="en-GB" sz="4800" dirty="0">
                <a:latin typeface="Century Gothic" panose="020B0502020202020204" pitchFamily="34" charset="0"/>
              </a:rPr>
              <a:t> Targets</a:t>
            </a:r>
          </a:p>
          <a:p>
            <a:pPr marL="0" indent="0">
              <a:lnSpc>
                <a:spcPct val="150000"/>
              </a:lnSpc>
              <a:spcBef>
                <a:spcPts val="900"/>
              </a:spcBef>
              <a:buNone/>
            </a:pPr>
            <a:r>
              <a:rPr lang="en-GB" sz="4800" b="1" dirty="0">
                <a:highlight>
                  <a:srgbClr val="FF8265"/>
                </a:highlight>
                <a:latin typeface="Century Gothic" panose="020B0502020202020204" pitchFamily="34" charset="0"/>
              </a:rPr>
              <a:t>232</a:t>
            </a:r>
            <a:r>
              <a:rPr lang="en-GB" sz="4800" dirty="0">
                <a:latin typeface="Century Gothic" panose="020B0502020202020204" pitchFamily="34" charset="0"/>
              </a:rPr>
              <a:t> Indicators</a:t>
            </a:r>
            <a:endParaRPr lang="en-GB" sz="1400" dirty="0">
              <a:latin typeface="Century Gothic" panose="020B0502020202020204" pitchFamily="34" charset="0"/>
            </a:endParaRPr>
          </a:p>
        </p:txBody>
      </p:sp>
      <p:sp>
        <p:nvSpPr>
          <p:cNvPr id="7" name="Title 1">
            <a:extLst>
              <a:ext uri="{FF2B5EF4-FFF2-40B4-BE49-F238E27FC236}">
                <a16:creationId xmlns:a16="http://schemas.microsoft.com/office/drawing/2014/main" id="{381764B1-A09D-44B2-BFEF-D231E9C812D0}"/>
              </a:ext>
            </a:extLst>
          </p:cNvPr>
          <p:cNvSpPr txBox="1">
            <a:spLocks/>
          </p:cNvSpPr>
          <p:nvPr/>
        </p:nvSpPr>
        <p:spPr>
          <a:xfrm>
            <a:off x="773922" y="380459"/>
            <a:ext cx="9116583" cy="15484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b="1" dirty="0">
                <a:latin typeface="Century Gothic" panose="020B0502020202020204" pitchFamily="34" charset="0"/>
              </a:rPr>
              <a:t>UNITED NATIONS </a:t>
            </a:r>
            <a:r>
              <a:rPr lang="en-GB" sz="4000" b="1" dirty="0">
                <a:highlight>
                  <a:srgbClr val="80BD7D"/>
                </a:highlight>
                <a:latin typeface="Century Gothic" panose="020B0502020202020204" pitchFamily="34" charset="0"/>
              </a:rPr>
              <a:t>2030 AGENDA </a:t>
            </a:r>
            <a:br>
              <a:rPr lang="en-GB" sz="4000" b="1" dirty="0">
                <a:latin typeface="Century Gothic" panose="020B0502020202020204" pitchFamily="34" charset="0"/>
              </a:rPr>
            </a:br>
            <a:r>
              <a:rPr lang="en-GB" sz="4000" b="1" dirty="0">
                <a:latin typeface="Century Gothic" panose="020B0502020202020204" pitchFamily="34" charset="0"/>
              </a:rPr>
              <a:t>FOR SUSTAINABLE DEVELOPMENT</a:t>
            </a:r>
          </a:p>
        </p:txBody>
      </p:sp>
      <p:pic>
        <p:nvPicPr>
          <p:cNvPr id="9" name="Picture 8">
            <a:extLst>
              <a:ext uri="{FF2B5EF4-FFF2-40B4-BE49-F238E27FC236}">
                <a16:creationId xmlns:a16="http://schemas.microsoft.com/office/drawing/2014/main" id="{877F196E-977A-431C-A387-881AEA5B9891}"/>
              </a:ext>
            </a:extLst>
          </p:cNvPr>
          <p:cNvPicPr>
            <a:picLocks noChangeAspect="1"/>
          </p:cNvPicPr>
          <p:nvPr/>
        </p:nvPicPr>
        <p:blipFill rotWithShape="1">
          <a:blip r:embed="rId4">
            <a:extLst>
              <a:ext uri="{28A0092B-C50C-407E-A947-70E740481C1C}">
                <a14:useLocalDpi xmlns:a14="http://schemas.microsoft.com/office/drawing/2010/main" val="0"/>
              </a:ext>
            </a:extLst>
          </a:blip>
          <a:srcRect t="9510" b="9958"/>
          <a:stretch/>
        </p:blipFill>
        <p:spPr>
          <a:xfrm>
            <a:off x="5663952" y="2702096"/>
            <a:ext cx="5508802" cy="3428032"/>
          </a:xfrm>
          <a:prstGeom prst="rect">
            <a:avLst/>
          </a:prstGeom>
          <a:effectLst>
            <a:outerShdw blurRad="292100" dist="50800" dir="2700000" algn="ctr" rotWithShape="0">
              <a:srgbClr val="000000">
                <a:alpha val="57000"/>
              </a:srgbClr>
            </a:outerShdw>
          </a:effectLst>
        </p:spPr>
      </p:pic>
    </p:spTree>
    <p:extLst>
      <p:ext uri="{BB962C8B-B14F-4D97-AF65-F5344CB8AC3E}">
        <p14:creationId xmlns:p14="http://schemas.microsoft.com/office/powerpoint/2010/main" val="242446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
        <p:nvSpPr>
          <p:cNvPr id="10" name="Title 1">
            <a:extLst>
              <a:ext uri="{FF2B5EF4-FFF2-40B4-BE49-F238E27FC236}">
                <a16:creationId xmlns:a16="http://schemas.microsoft.com/office/drawing/2014/main" id="{524DFB63-EC79-486B-8AAE-EB53C8DE92EF}"/>
              </a:ext>
            </a:extLst>
          </p:cNvPr>
          <p:cNvSpPr txBox="1">
            <a:spLocks/>
          </p:cNvSpPr>
          <p:nvPr/>
        </p:nvSpPr>
        <p:spPr>
          <a:xfrm>
            <a:off x="0" y="2780928"/>
            <a:ext cx="12192000" cy="1423780"/>
          </a:xfrm>
          <a:prstGeom prst="rect">
            <a:avLst/>
          </a:prstGeom>
          <a:solidFill>
            <a:srgbClr val="80BD7D"/>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7200" b="1" dirty="0">
                <a:latin typeface="Century Gothic" panose="020B0502020202020204" pitchFamily="34" charset="0"/>
              </a:rPr>
              <a:t>AFFIRMATION</a:t>
            </a:r>
          </a:p>
        </p:txBody>
      </p:sp>
    </p:spTree>
    <p:extLst>
      <p:ext uri="{BB962C8B-B14F-4D97-AF65-F5344CB8AC3E}">
        <p14:creationId xmlns:p14="http://schemas.microsoft.com/office/powerpoint/2010/main" val="13687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E51AFF-D94D-402A-A28D-F68DBD7E359A}"/>
              </a:ext>
            </a:extLst>
          </p:cNvPr>
          <p:cNvSpPr txBox="1"/>
          <p:nvPr/>
        </p:nvSpPr>
        <p:spPr>
          <a:xfrm>
            <a:off x="5477133" y="1844824"/>
            <a:ext cx="4665931" cy="3785652"/>
          </a:xfrm>
          <a:prstGeom prst="rect">
            <a:avLst/>
          </a:prstGeom>
          <a:noFill/>
        </p:spPr>
        <p:txBody>
          <a:bodyPr wrap="square" rtlCol="0">
            <a:spAutoFit/>
          </a:bodyPr>
          <a:lstStyle/>
          <a:p>
            <a:r>
              <a:rPr lang="en-GB" sz="3000" b="1" dirty="0">
                <a:latin typeface="Century Gothic" panose="020B0502020202020204" pitchFamily="34" charset="0"/>
              </a:rPr>
              <a:t>16.10</a:t>
            </a:r>
            <a:r>
              <a:rPr lang="en-GB" sz="3000" dirty="0">
                <a:latin typeface="Century Gothic" panose="020B0502020202020204" pitchFamily="34" charset="0"/>
              </a:rPr>
              <a:t>: Ensure public </a:t>
            </a:r>
            <a:r>
              <a:rPr lang="en-GB" sz="3000" b="1" dirty="0">
                <a:latin typeface="Century Gothic" panose="020B0502020202020204" pitchFamily="34" charset="0"/>
              </a:rPr>
              <a:t>access to information </a:t>
            </a:r>
            <a:r>
              <a:rPr lang="en-GB" sz="3000" dirty="0">
                <a:latin typeface="Century Gothic" panose="020B0502020202020204" pitchFamily="34" charset="0"/>
              </a:rPr>
              <a:t>and </a:t>
            </a:r>
            <a:r>
              <a:rPr lang="en-GB" sz="3000" b="1" dirty="0">
                <a:latin typeface="Century Gothic" panose="020B0502020202020204" pitchFamily="34" charset="0"/>
              </a:rPr>
              <a:t>protect fundamental freedoms</a:t>
            </a:r>
            <a:r>
              <a:rPr lang="en-GB" sz="3000" dirty="0">
                <a:latin typeface="Century Gothic" panose="020B0502020202020204" pitchFamily="34" charset="0"/>
              </a:rPr>
              <a:t>, in accordance with national legislation and international agreements </a:t>
            </a:r>
          </a:p>
        </p:txBody>
      </p:sp>
      <p:pic>
        <p:nvPicPr>
          <p:cNvPr id="5" name="Picture 4">
            <a:extLst>
              <a:ext uri="{FF2B5EF4-FFF2-40B4-BE49-F238E27FC236}">
                <a16:creationId xmlns:a16="http://schemas.microsoft.com/office/drawing/2014/main" id="{040D7BCF-CABF-4EBB-9A0A-C576E539E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72" y="1844823"/>
            <a:ext cx="3744416" cy="3727774"/>
          </a:xfrm>
          <a:prstGeom prst="rect">
            <a:avLst/>
          </a:prstGeom>
          <a:effectLst>
            <a:outerShdw blurRad="292100" dist="50800" dir="2700000" algn="ctr" rotWithShape="0">
              <a:srgbClr val="000000">
                <a:alpha val="57000"/>
              </a:srgbClr>
            </a:outerShdw>
          </a:effectLst>
        </p:spPr>
      </p:pic>
      <p:pic>
        <p:nvPicPr>
          <p:cNvPr id="6" name="Picture 5">
            <a:extLst>
              <a:ext uri="{FF2B5EF4-FFF2-40B4-BE49-F238E27FC236}">
                <a16:creationId xmlns:a16="http://schemas.microsoft.com/office/drawing/2014/main" id="{94C88747-2DB5-4E14-8242-F5C2CC6CE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20" y="-392771"/>
            <a:ext cx="3378143" cy="2711843"/>
          </a:xfrm>
          <a:prstGeom prst="rect">
            <a:avLst/>
          </a:prstGeom>
        </p:spPr>
      </p:pic>
    </p:spTree>
    <p:extLst>
      <p:ext uri="{BB962C8B-B14F-4D97-AF65-F5344CB8AC3E}">
        <p14:creationId xmlns:p14="http://schemas.microsoft.com/office/powerpoint/2010/main" val="1674149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265</TotalTime>
  <Words>7038</Words>
  <Application>Microsoft Office PowerPoint</Application>
  <PresentationFormat>Widescreen</PresentationFormat>
  <Paragraphs>487</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Century Gothic</vt:lpstr>
      <vt:lpstr>Corbel</vt:lpstr>
      <vt:lpstr>Futura Hv BT</vt:lpstr>
      <vt:lpstr>Futura Std Condensed</vt:lpstr>
      <vt:lpstr>Open Sans</vt:lpstr>
      <vt:lpstr>Office Theme</vt:lpstr>
      <vt:lpstr>Webinar:  MEANINGFUL ACCESS TO INFORMATION  TO LEAVE NO ONE BEHIND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DA2I REPORT</vt:lpstr>
      <vt:lpstr>THE DA2I MESSAGE</vt:lpstr>
      <vt:lpstr>DA2I PROJECT OBJECTIVES</vt:lpstr>
      <vt:lpstr>ACCESS TO INFORMATION (A2I)</vt:lpstr>
      <vt:lpstr>DA2I FRAMEWORK</vt:lpstr>
      <vt:lpstr>DA2I BASELINE: 17 INDICATORS</vt:lpstr>
      <vt:lpstr>A2I INFRASTRUCTURE:  THE STATE IN 2015 </vt:lpstr>
      <vt:lpstr>A2I CAPABILITIES: WHO IS USING IT AND FOR WHAT PURPOSES</vt:lpstr>
      <vt:lpstr>A2I CAPABILITIES: THE GENDER GAP</vt:lpstr>
      <vt:lpstr>THE SOCIAL CONTEXT OF DA2I: POVERTY</vt:lpstr>
      <vt:lpstr>LEGAL CONTEXT OF A2I:  FREEDOM ON THE NET</vt:lpstr>
      <vt:lpstr>STORIES FROM DA2I: SDG 2</vt:lpstr>
      <vt:lpstr>STORIES FROM DA2I: SDG 3</vt:lpstr>
      <vt:lpstr>STORIES FROM DA2I: SDG 5</vt:lpstr>
      <vt:lpstr>STORIES FROM DA2I: SDG 9</vt:lpstr>
      <vt:lpstr>PowerPoint Presentation</vt:lpstr>
      <vt:lpstr>DA2I EXECUTIVE SUMMARIES</vt:lpstr>
      <vt:lpstr>DA2I FACT SHEET: THE DATA</vt:lpstr>
      <vt:lpstr>DA2I LEAFLET:  HOW TO USE THE DA2I REPORT</vt:lpstr>
      <vt:lpstr>DA2I POSTCARDS:  WHAT DOES IT MEAN</vt:lpstr>
      <vt:lpstr>IFLA TOOLKIT</vt:lpstr>
      <vt:lpstr>HIGH LEVEL POLITICAL FORUM 2017</vt:lpstr>
      <vt:lpstr>VOLUNTARY NATIONAL REVIEWS 2017</vt:lpstr>
      <vt:lpstr>IFLA DELEGATION AT THE HLPF</vt:lpstr>
      <vt:lpstr>SIDE EVENT AT THE  UNITED NATIONS</vt:lpstr>
      <vt:lpstr>SIDE EVENT AT THE UN LIBRARY</vt:lpstr>
      <vt:lpstr>IFLA SPEAKS AT THE HLPF 2017</vt:lpstr>
      <vt:lpstr>LAUNCH EVENT IN NEW YORK</vt:lpstr>
      <vt:lpstr>LAUNCH EVENT IN NEW YORK</vt:lpstr>
      <vt:lpstr>HIGH LEVEL POLITICAL FORUM 2018</vt:lpstr>
      <vt:lpstr>HIGH LEVEL POLITICAL FORUM 2019</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Reinier Hamel</dc:creator>
  <cp:lastModifiedBy>Violeta Bertolini</cp:lastModifiedBy>
  <cp:revision>40</cp:revision>
  <dcterms:created xsi:type="dcterms:W3CDTF">2017-07-07T11:04:49Z</dcterms:created>
  <dcterms:modified xsi:type="dcterms:W3CDTF">2017-09-21T19:35:11Z</dcterms:modified>
</cp:coreProperties>
</file>