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omments/comment6.xml" ContentType="application/vnd.openxmlformats-officedocument.presentationml.comments+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22.png" ContentType="image/png"/>
  <Override PartName="/ppt/media/image19.jpeg" ContentType="image/jpeg"/>
  <Override PartName="/ppt/media/image20.png" ContentType="image/png"/>
  <Override PartName="/ppt/media/image21.png" ContentType="image/png"/>
  <Override PartName="/ppt/_rels/presentation.xml.rels" ContentType="application/vnd.openxmlformats-package.relationships+xml"/>
  <Override PartName="/ppt/commentAuthors.xml" ContentType="application/vnd.openxmlformats-officedocument.presentationml.commentAuthor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 id="2147483713" r:id="rId7"/>
    <p:sldMasterId id="2147483726"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Lst>
  <p:sldSz cx="9144000" cy="6858000"/>
  <p:notesSz cx="6858000" cy="9144000"/>
</p:presentation>
</file>

<file path=ppt/commentAuthors.xml><?xml version="1.0" encoding="utf-8"?>
<p:cmAuthorLst xmlns:p="http://schemas.openxmlformats.org/presentationml/2006/main">
  <p:cmAuthor id="0" name="Magali Bon" initials="MB" lastIdx="1" clrIdx="0"/>
</p:cmAuthorLst>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commentAuthors" Target="commentAuthors.xml"/>
</Relationships>
</file>

<file path=ppt/comments/comment6.xml><?xml version="1.0" encoding="utf-8"?>
<p:cmLst xmlns:p="http://schemas.openxmlformats.org/presentationml/2006/main">
  <p:cm authorId="0" dt="2018-08-02T11:30:34.000000000" idx="1">
    <p:pos x="0" y="0"/>
    <p:text>Faute de frappe à documentaliste avant-dernière ligne</p:text>
  </p:cm>
</p:cmLst>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1.png"/><Relationship Id="rId3" Type="http://schemas.openxmlformats.org/officeDocument/2006/relationships/image" Target="../media/image12.png"/>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3.png"/><Relationship Id="rId3" Type="http://schemas.openxmlformats.org/officeDocument/2006/relationships/image" Target="../media/image14.png"/>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079360" y="1604160"/>
            <a:ext cx="4984200" cy="3976920"/>
          </a:xfrm>
          <a:prstGeom prst="rect">
            <a:avLst/>
          </a:prstGeom>
          <a:ln>
            <a:noFill/>
          </a:ln>
        </p:spPr>
      </p:pic>
      <p:pic>
        <p:nvPicPr>
          <p:cNvPr id="35" name="" descr=""/>
          <p:cNvPicPr/>
          <p:nvPr/>
        </p:nvPicPr>
        <p:blipFill>
          <a:blip r:embed="rId3"/>
          <a:stretch/>
        </p:blipFill>
        <p:spPr>
          <a:xfrm>
            <a:off x="2079360" y="1604160"/>
            <a:ext cx="4984200" cy="3976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079360" y="1604160"/>
            <a:ext cx="4984200" cy="3976920"/>
          </a:xfrm>
          <a:prstGeom prst="rect">
            <a:avLst/>
          </a:prstGeom>
          <a:ln>
            <a:noFill/>
          </a:ln>
        </p:spPr>
      </p:pic>
      <p:pic>
        <p:nvPicPr>
          <p:cNvPr id="71" name="" descr=""/>
          <p:cNvPicPr/>
          <p:nvPr/>
        </p:nvPicPr>
        <p:blipFill>
          <a:blip r:embed="rId3"/>
          <a:stretch/>
        </p:blipFill>
        <p:spPr>
          <a:xfrm>
            <a:off x="2079360" y="1604160"/>
            <a:ext cx="4984200" cy="39769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75"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77"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86"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88"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89"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90"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92"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93"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94"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97"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99"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00"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01"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02"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04"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05"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106" name="" descr=""/>
          <p:cNvPicPr/>
          <p:nvPr/>
        </p:nvPicPr>
        <p:blipFill>
          <a:blip r:embed="rId2"/>
          <a:stretch/>
        </p:blipFill>
        <p:spPr>
          <a:xfrm>
            <a:off x="2079360" y="1604160"/>
            <a:ext cx="4984200" cy="3976920"/>
          </a:xfrm>
          <a:prstGeom prst="rect">
            <a:avLst/>
          </a:prstGeom>
          <a:ln>
            <a:noFill/>
          </a:ln>
        </p:spPr>
      </p:pic>
      <p:pic>
        <p:nvPicPr>
          <p:cNvPr id="107" name="" descr=""/>
          <p:cNvPicPr/>
          <p:nvPr/>
        </p:nvPicPr>
        <p:blipFill>
          <a:blip r:embed="rId3"/>
          <a:stretch/>
        </p:blipFill>
        <p:spPr>
          <a:xfrm>
            <a:off x="2079360" y="1604160"/>
            <a:ext cx="4984200" cy="397692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12"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14"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16"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17"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9"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21"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22"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23"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25"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26"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27"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29"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0"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1"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33"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4"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36"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7"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8"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9"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41"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42"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143" name="" descr=""/>
          <p:cNvPicPr/>
          <p:nvPr/>
        </p:nvPicPr>
        <p:blipFill>
          <a:blip r:embed="rId2"/>
          <a:stretch/>
        </p:blipFill>
        <p:spPr>
          <a:xfrm>
            <a:off x="2079360" y="1604160"/>
            <a:ext cx="4984200" cy="3976920"/>
          </a:xfrm>
          <a:prstGeom prst="rect">
            <a:avLst/>
          </a:prstGeom>
          <a:ln>
            <a:noFill/>
          </a:ln>
        </p:spPr>
      </p:pic>
      <p:pic>
        <p:nvPicPr>
          <p:cNvPr id="144" name="" descr=""/>
          <p:cNvPicPr/>
          <p:nvPr/>
        </p:nvPicPr>
        <p:blipFill>
          <a:blip r:embed="rId3"/>
          <a:stretch/>
        </p:blipFill>
        <p:spPr>
          <a:xfrm>
            <a:off x="2079360" y="1604160"/>
            <a:ext cx="4984200" cy="397692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4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48"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50"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52"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53"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5"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57"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58"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59"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61"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62"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63"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65"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66"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67"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69"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0"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72"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3"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4"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5"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77"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8"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179" name="" descr=""/>
          <p:cNvPicPr/>
          <p:nvPr/>
        </p:nvPicPr>
        <p:blipFill>
          <a:blip r:embed="rId2"/>
          <a:stretch/>
        </p:blipFill>
        <p:spPr>
          <a:xfrm>
            <a:off x="2079360" y="1604160"/>
            <a:ext cx="4984200" cy="3976920"/>
          </a:xfrm>
          <a:prstGeom prst="rect">
            <a:avLst/>
          </a:prstGeom>
          <a:ln>
            <a:noFill/>
          </a:ln>
        </p:spPr>
      </p:pic>
      <p:pic>
        <p:nvPicPr>
          <p:cNvPr id="180" name="" descr=""/>
          <p:cNvPicPr/>
          <p:nvPr/>
        </p:nvPicPr>
        <p:blipFill>
          <a:blip r:embed="rId3"/>
          <a:stretch/>
        </p:blipFill>
        <p:spPr>
          <a:xfrm>
            <a:off x="2079360" y="1604160"/>
            <a:ext cx="4984200" cy="397692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8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84"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86"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88"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89"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9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91"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93"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94"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95"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97"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98"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99"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01"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02"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03"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05"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06"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08"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09"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10"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11"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13"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14"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215" name="" descr=""/>
          <p:cNvPicPr/>
          <p:nvPr/>
        </p:nvPicPr>
        <p:blipFill>
          <a:blip r:embed="rId2"/>
          <a:stretch/>
        </p:blipFill>
        <p:spPr>
          <a:xfrm>
            <a:off x="2079360" y="1604160"/>
            <a:ext cx="4984200" cy="3976920"/>
          </a:xfrm>
          <a:prstGeom prst="rect">
            <a:avLst/>
          </a:prstGeom>
          <a:ln>
            <a:noFill/>
          </a:ln>
        </p:spPr>
      </p:pic>
      <p:pic>
        <p:nvPicPr>
          <p:cNvPr id="216" name="" descr=""/>
          <p:cNvPicPr/>
          <p:nvPr/>
        </p:nvPicPr>
        <p:blipFill>
          <a:blip r:embed="rId3"/>
          <a:stretch/>
        </p:blipFill>
        <p:spPr>
          <a:xfrm>
            <a:off x="2079360" y="1604160"/>
            <a:ext cx="4984200" cy="3976920"/>
          </a:xfrm>
          <a:prstGeom prst="rect">
            <a:avLst/>
          </a:prstGeom>
          <a:ln>
            <a:noFill/>
          </a:ln>
        </p:spPr>
      </p:pic>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19"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20" name="PlaceHolder 2"/>
          <p:cNvSpPr>
            <a:spLocks noGrp="1"/>
          </p:cNvSpPr>
          <p:nvPr>
            <p:ph type="subTitle"/>
          </p:nvPr>
        </p:nvSpPr>
        <p:spPr>
          <a:xfrm>
            <a:off x="457200" y="1604520"/>
            <a:ext cx="8228880" cy="397692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22"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24"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25" name="PlaceHolder 3"/>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22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27" name="PlaceHolder 1"/>
          <p:cNvSpPr>
            <a:spLocks noGrp="1"/>
          </p:cNvSpPr>
          <p:nvPr>
            <p:ph type="subTitle"/>
          </p:nvPr>
        </p:nvSpPr>
        <p:spPr>
          <a:xfrm>
            <a:off x="685800" y="2130480"/>
            <a:ext cx="7771320" cy="6809760"/>
          </a:xfrm>
          <a:prstGeom prst="rect">
            <a:avLst/>
          </a:prstGeom>
        </p:spPr>
        <p:txBody>
          <a:bodyPr lIns="0" rIns="0" tIns="0" bIns="0" anchor="ctr"/>
          <a:p>
            <a:pPr algn="ctr"/>
            <a:endParaRPr lang="fr-FR" sz="3200" spc="-1" strike="noStrike">
              <a:solidFill>
                <a:srgbClr val="000000"/>
              </a:solidFill>
              <a:uFill>
                <a:solidFill>
                  <a:srgbClr val="ffffff"/>
                </a:solidFill>
              </a:u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29"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0" name="PlaceHolder 3"/>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1" name="PlaceHolder 4"/>
          <p:cNvSpPr>
            <a:spLocks noGrp="1"/>
          </p:cNvSpPr>
          <p:nvPr>
            <p:ph type="body"/>
          </p:nvPr>
        </p:nvSpPr>
        <p:spPr>
          <a:xfrm>
            <a:off x="467388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33" name="PlaceHolder 2"/>
          <p:cNvSpPr>
            <a:spLocks noGrp="1"/>
          </p:cNvSpPr>
          <p:nvPr>
            <p:ph type="body"/>
          </p:nvPr>
        </p:nvSpPr>
        <p:spPr>
          <a:xfrm>
            <a:off x="457200" y="1604520"/>
            <a:ext cx="401544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4"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5"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37"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8"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39"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41" name="PlaceHolder 2"/>
          <p:cNvSpPr>
            <a:spLocks noGrp="1"/>
          </p:cNvSpPr>
          <p:nvPr>
            <p:ph type="body"/>
          </p:nvPr>
        </p:nvSpPr>
        <p:spPr>
          <a:xfrm>
            <a:off x="457200" y="160452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42" name="PlaceHolder 3"/>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44"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45"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46" name="PlaceHolder 4"/>
          <p:cNvSpPr>
            <a:spLocks noGrp="1"/>
          </p:cNvSpPr>
          <p:nvPr>
            <p:ph type="body"/>
          </p:nvPr>
        </p:nvSpPr>
        <p:spPr>
          <a:xfrm>
            <a:off x="467388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47" name="PlaceHolder 5"/>
          <p:cNvSpPr>
            <a:spLocks noGrp="1"/>
          </p:cNvSpPr>
          <p:nvPr>
            <p:ph type="body"/>
          </p:nvPr>
        </p:nvSpPr>
        <p:spPr>
          <a:xfrm>
            <a:off x="457200" y="368208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4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49" name="PlaceHolder 2"/>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50" name="PlaceHolder 3"/>
          <p:cNvSpPr>
            <a:spLocks noGrp="1"/>
          </p:cNvSpPr>
          <p:nvPr>
            <p:ph type="body"/>
          </p:nvPr>
        </p:nvSpPr>
        <p:spPr>
          <a:xfrm>
            <a:off x="457200" y="1604520"/>
            <a:ext cx="8228880" cy="397692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pic>
        <p:nvPicPr>
          <p:cNvPr id="251" name="" descr=""/>
          <p:cNvPicPr/>
          <p:nvPr/>
        </p:nvPicPr>
        <p:blipFill>
          <a:blip r:embed="rId2"/>
          <a:stretch/>
        </p:blipFill>
        <p:spPr>
          <a:xfrm>
            <a:off x="2079360" y="1604160"/>
            <a:ext cx="4984200" cy="3976920"/>
          </a:xfrm>
          <a:prstGeom prst="rect">
            <a:avLst/>
          </a:prstGeom>
          <a:ln>
            <a:noFill/>
          </a:ln>
        </p:spPr>
      </p:pic>
      <p:pic>
        <p:nvPicPr>
          <p:cNvPr id="252" name="" descr=""/>
          <p:cNvPicPr/>
          <p:nvPr/>
        </p:nvPicPr>
        <p:blipFill>
          <a:blip r:embed="rId3"/>
          <a:stretch/>
        </p:blipFill>
        <p:spPr>
          <a:xfrm>
            <a:off x="2079360" y="1604160"/>
            <a:ext cx="4984200" cy="3976920"/>
          </a:xfrm>
          <a:prstGeom prst="rect">
            <a:avLst/>
          </a:prstGeom>
          <a:ln>
            <a:noFill/>
          </a:ln>
        </p:spPr>
      </p:pic>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73880" y="1604520"/>
            <a:ext cx="401544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8880" cy="1896840"/>
          </a:xfrm>
          <a:prstGeom prst="rect">
            <a:avLst/>
          </a:prstGeom>
        </p:spPr>
        <p:txBody>
          <a:bodyPr lIns="0" rIns="0" tIns="0" bIns="0"/>
          <a:p>
            <a:endParaRPr lang="fr-F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strike="noStrike">
                <a:solidFill>
                  <a:srgbClr val="000000"/>
                </a:solidFill>
                <a:uFill>
                  <a:solidFill>
                    <a:srgbClr val="ffffff"/>
                  </a:solidFill>
                </a:uFill>
                <a:latin typeface="Arial"/>
              </a:rPr>
              <a:t>Cliquez pour éditer le format du texte-titre</a:t>
            </a:r>
            <a:endParaRPr lang="fr-F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fr-FR" sz="3200" spc="-1" strike="noStrike">
                <a:solidFill>
                  <a:srgbClr val="000000"/>
                </a:solidFill>
                <a:uFill>
                  <a:solidFill>
                    <a:srgbClr val="ffffff"/>
                  </a:solidFill>
                </a:uFill>
                <a:latin typeface="Arial"/>
              </a:rPr>
              <a:t>Cliquez pour éditer le format du plan de texte</a:t>
            </a:r>
            <a:endParaRPr lang="fr-F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2800" spc="-1" strike="noStrike">
                <a:solidFill>
                  <a:srgbClr val="000000"/>
                </a:solidFill>
                <a:uFill>
                  <a:solidFill>
                    <a:srgbClr val="ffffff"/>
                  </a:solidFill>
                </a:uFill>
                <a:latin typeface="Arial"/>
              </a:rPr>
              <a:t>Second niveau de plan</a:t>
            </a:r>
            <a:endParaRPr lang="fr-F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2400" spc="-1" strike="noStrike">
                <a:solidFill>
                  <a:srgbClr val="000000"/>
                </a:solidFill>
                <a:uFill>
                  <a:solidFill>
                    <a:srgbClr val="ffffff"/>
                  </a:solidFill>
                </a:uFill>
                <a:latin typeface="Arial"/>
              </a:rPr>
              <a:t>Troisième niveau de plan</a:t>
            </a:r>
            <a:endParaRPr lang="fr-F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2000" spc="-1" strike="noStrike">
                <a:solidFill>
                  <a:srgbClr val="000000"/>
                </a:solidFill>
                <a:uFill>
                  <a:solidFill>
                    <a:srgbClr val="ffffff"/>
                  </a:solidFill>
                </a:uFill>
                <a:latin typeface="Arial"/>
              </a:rPr>
              <a:t>Quatrième niveau de plan</a:t>
            </a:r>
            <a:endParaRPr lang="fr-F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Cinquième niveau de plan</a:t>
            </a:r>
            <a:endParaRPr lang="fr-F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Sixième niveau de plan</a:t>
            </a:r>
            <a:endParaRPr lang="fr-F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Septième niveau de plan</a:t>
            </a:r>
            <a:endParaRPr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strike="noStrike">
                <a:solidFill>
                  <a:srgbClr val="000000"/>
                </a:solidFill>
                <a:uFill>
                  <a:solidFill>
                    <a:srgbClr val="ffffff"/>
                  </a:solidFill>
                </a:uFill>
                <a:latin typeface="Arial"/>
              </a:rPr>
              <a:t>Cliquez pour éditer le format du texte-titre</a:t>
            </a:r>
            <a:endParaRPr lang="fr-FR"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fr-FR" sz="3200" spc="-1" strike="noStrike">
                <a:solidFill>
                  <a:srgbClr val="000000"/>
                </a:solidFill>
                <a:uFill>
                  <a:solidFill>
                    <a:srgbClr val="ffffff"/>
                  </a:solidFill>
                </a:uFill>
                <a:latin typeface="Arial"/>
              </a:rPr>
              <a:t>Cliquez pour éditer le format du plan de texte</a:t>
            </a:r>
            <a:endParaRPr lang="fr-F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2800" spc="-1" strike="noStrike">
                <a:solidFill>
                  <a:srgbClr val="000000"/>
                </a:solidFill>
                <a:uFill>
                  <a:solidFill>
                    <a:srgbClr val="ffffff"/>
                  </a:solidFill>
                </a:uFill>
                <a:latin typeface="Arial"/>
              </a:rPr>
              <a:t>Second niveau de plan</a:t>
            </a:r>
            <a:endParaRPr lang="fr-F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2400" spc="-1" strike="noStrike">
                <a:solidFill>
                  <a:srgbClr val="000000"/>
                </a:solidFill>
                <a:uFill>
                  <a:solidFill>
                    <a:srgbClr val="ffffff"/>
                  </a:solidFill>
                </a:uFill>
                <a:latin typeface="Arial"/>
              </a:rPr>
              <a:t>Troisième niveau de plan</a:t>
            </a:r>
            <a:endParaRPr lang="fr-F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2000" spc="-1" strike="noStrike">
                <a:solidFill>
                  <a:srgbClr val="000000"/>
                </a:solidFill>
                <a:uFill>
                  <a:solidFill>
                    <a:srgbClr val="ffffff"/>
                  </a:solidFill>
                </a:uFill>
                <a:latin typeface="Arial"/>
              </a:rPr>
              <a:t>Quatrième niveau de plan</a:t>
            </a:r>
            <a:endParaRPr lang="fr-F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Cinquième niveau de plan</a:t>
            </a:r>
            <a:endParaRPr lang="fr-F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Sixième niveau de plan</a:t>
            </a:r>
            <a:endParaRPr lang="fr-F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Septième niveau de plan</a:t>
            </a:r>
            <a:endParaRPr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strike="noStrike">
                <a:solidFill>
                  <a:srgbClr val="000000"/>
                </a:solidFill>
                <a:uFill>
                  <a:solidFill>
                    <a:srgbClr val="ffffff"/>
                  </a:solidFill>
                </a:uFill>
                <a:latin typeface="Arial"/>
              </a:rPr>
              <a:t>Cliquez pour éditer le format du texte-titre</a:t>
            </a:r>
            <a:endParaRPr lang="fr-FR" sz="4400" spc="-1" strike="noStrike">
              <a:solidFill>
                <a:srgbClr val="000000"/>
              </a:solidFill>
              <a:uFill>
                <a:solidFill>
                  <a:srgbClr val="ffffff"/>
                </a:solidFill>
              </a:uFill>
              <a:latin typeface="Arial"/>
            </a:endParaRPr>
          </a:p>
        </p:txBody>
      </p:sp>
      <p:sp>
        <p:nvSpPr>
          <p:cNvPr id="73"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fr-FR" sz="3200" spc="-1" strike="noStrike">
                <a:solidFill>
                  <a:srgbClr val="000000"/>
                </a:solidFill>
                <a:uFill>
                  <a:solidFill>
                    <a:srgbClr val="ffffff"/>
                  </a:solidFill>
                </a:uFill>
                <a:latin typeface="Arial"/>
              </a:rPr>
              <a:t>Cliquez pour éditer le format du plan de texte</a:t>
            </a:r>
            <a:endParaRPr lang="fr-F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2800" spc="-1" strike="noStrike">
                <a:solidFill>
                  <a:srgbClr val="000000"/>
                </a:solidFill>
                <a:uFill>
                  <a:solidFill>
                    <a:srgbClr val="ffffff"/>
                  </a:solidFill>
                </a:uFill>
                <a:latin typeface="Arial"/>
              </a:rPr>
              <a:t>Second niveau de plan</a:t>
            </a:r>
            <a:endParaRPr lang="fr-F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2400" spc="-1" strike="noStrike">
                <a:solidFill>
                  <a:srgbClr val="000000"/>
                </a:solidFill>
                <a:uFill>
                  <a:solidFill>
                    <a:srgbClr val="ffffff"/>
                  </a:solidFill>
                </a:uFill>
                <a:latin typeface="Arial"/>
              </a:rPr>
              <a:t>Troisième niveau de plan</a:t>
            </a:r>
            <a:endParaRPr lang="fr-F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2000" spc="-1" strike="noStrike">
                <a:solidFill>
                  <a:srgbClr val="000000"/>
                </a:solidFill>
                <a:uFill>
                  <a:solidFill>
                    <a:srgbClr val="ffffff"/>
                  </a:solidFill>
                </a:uFill>
                <a:latin typeface="Arial"/>
              </a:rPr>
              <a:t>Quatrième niveau de plan</a:t>
            </a:r>
            <a:endParaRPr lang="fr-F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Cinquième niveau de plan</a:t>
            </a:r>
            <a:endParaRPr lang="fr-F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Sixième niveau de plan</a:t>
            </a:r>
            <a:endParaRPr lang="fr-F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Septième niveau de plan</a:t>
            </a:r>
            <a:endParaRPr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8"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109" name="PlaceHolder 2"/>
          <p:cNvSpPr>
            <a:spLocks noGrp="1"/>
          </p:cNvSpPr>
          <p:nvPr>
            <p:ph type="body"/>
          </p:nvPr>
        </p:nvSpPr>
        <p:spPr>
          <a:xfrm>
            <a:off x="457200" y="1604520"/>
            <a:ext cx="4015440" cy="3976920"/>
          </a:xfrm>
          <a:prstGeom prst="rect">
            <a:avLst/>
          </a:prstGeom>
        </p:spPr>
        <p:txBody>
          <a:bodyPr lIns="0" rIns="0" tIns="0" bIns="0"/>
          <a:p>
            <a:pPr marL="432000" indent="-324000">
              <a:buClr>
                <a:srgbClr val="000000"/>
              </a:buClr>
              <a:buSzPct val="45000"/>
              <a:buFont typeface="Wingdings" charset="2"/>
              <a:buChar char=""/>
            </a:pPr>
            <a:r>
              <a:rPr lang="fr-FR" sz="1800" spc="-1" strike="noStrike">
                <a:solidFill>
                  <a:srgbClr val="000000"/>
                </a:solidFill>
                <a:uFill>
                  <a:solidFill>
                    <a:srgbClr val="ffffff"/>
                  </a:solidFill>
                </a:uFill>
                <a:latin typeface="Arial"/>
              </a:rPr>
              <a:t>Cliquez pour éditer le format du plan de texte</a:t>
            </a:r>
            <a:endParaRPr lang="fr-FR"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1800" spc="-1" strike="noStrike">
                <a:solidFill>
                  <a:srgbClr val="000000"/>
                </a:solidFill>
                <a:uFill>
                  <a:solidFill>
                    <a:srgbClr val="ffffff"/>
                  </a:solidFill>
                </a:uFill>
                <a:latin typeface="Arial"/>
              </a:rPr>
              <a:t>Second niveau de plan</a:t>
            </a:r>
            <a:endParaRPr lang="fr-FR"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1800" spc="-1" strike="noStrike">
                <a:solidFill>
                  <a:srgbClr val="000000"/>
                </a:solidFill>
                <a:uFill>
                  <a:solidFill>
                    <a:srgbClr val="ffffff"/>
                  </a:solidFill>
                </a:uFill>
                <a:latin typeface="Arial"/>
              </a:rPr>
              <a:t>Troisième niveau de plan</a:t>
            </a:r>
            <a:endParaRPr lang="fr-FR"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1800" spc="-1" strike="noStrike">
                <a:solidFill>
                  <a:srgbClr val="000000"/>
                </a:solidFill>
                <a:uFill>
                  <a:solidFill>
                    <a:srgbClr val="ffffff"/>
                  </a:solidFill>
                </a:uFill>
                <a:latin typeface="Arial"/>
              </a:rPr>
              <a:t>Quatrième niveau de plan</a:t>
            </a:r>
            <a:endParaRPr lang="fr-FR"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Cinquième niveau de plan</a:t>
            </a:r>
            <a:endParaRPr lang="fr-FR"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Sixième niveau de plan</a:t>
            </a:r>
            <a:endParaRPr lang="fr-FR"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Septième niveau de plan</a:t>
            </a:r>
            <a:endParaRPr lang="fr-FR" sz="1800" spc="-1" strike="noStrike">
              <a:solidFill>
                <a:srgbClr val="000000"/>
              </a:solidFill>
              <a:uFill>
                <a:solidFill>
                  <a:srgbClr val="ffffff"/>
                </a:solidFill>
              </a:uFill>
              <a:latin typeface="Arial"/>
            </a:endParaRPr>
          </a:p>
        </p:txBody>
      </p:sp>
      <p:sp>
        <p:nvSpPr>
          <p:cNvPr id="110" name="PlaceHolder 3"/>
          <p:cNvSpPr>
            <a:spLocks noGrp="1"/>
          </p:cNvSpPr>
          <p:nvPr>
            <p:ph type="body"/>
          </p:nvPr>
        </p:nvSpPr>
        <p:spPr>
          <a:xfrm>
            <a:off x="4674240" y="1604520"/>
            <a:ext cx="4015440" cy="3976920"/>
          </a:xfrm>
          <a:prstGeom prst="rect">
            <a:avLst/>
          </a:prstGeom>
        </p:spPr>
        <p:txBody>
          <a:bodyPr lIns="0" rIns="0" tIns="0" bIns="0"/>
          <a:p>
            <a:pPr marL="432000" indent="-324000">
              <a:buClr>
                <a:srgbClr val="000000"/>
              </a:buClr>
              <a:buSzPct val="45000"/>
              <a:buFont typeface="Wingdings" charset="2"/>
              <a:buChar char=""/>
            </a:pPr>
            <a:r>
              <a:rPr lang="fr-FR" sz="1800" spc="-1" strike="noStrike">
                <a:solidFill>
                  <a:srgbClr val="000000"/>
                </a:solidFill>
                <a:uFill>
                  <a:solidFill>
                    <a:srgbClr val="ffffff"/>
                  </a:solidFill>
                </a:uFill>
                <a:latin typeface="Arial"/>
              </a:rPr>
              <a:t>Cliquez pour éditer le format du plan de texte</a:t>
            </a:r>
            <a:endParaRPr lang="fr-FR"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1800" spc="-1" strike="noStrike">
                <a:solidFill>
                  <a:srgbClr val="000000"/>
                </a:solidFill>
                <a:uFill>
                  <a:solidFill>
                    <a:srgbClr val="ffffff"/>
                  </a:solidFill>
                </a:uFill>
                <a:latin typeface="Arial"/>
              </a:rPr>
              <a:t>Second niveau de plan</a:t>
            </a:r>
            <a:endParaRPr lang="fr-FR"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1800" spc="-1" strike="noStrike">
                <a:solidFill>
                  <a:srgbClr val="000000"/>
                </a:solidFill>
                <a:uFill>
                  <a:solidFill>
                    <a:srgbClr val="ffffff"/>
                  </a:solidFill>
                </a:uFill>
                <a:latin typeface="Arial"/>
              </a:rPr>
              <a:t>Troisième niveau de plan</a:t>
            </a:r>
            <a:endParaRPr lang="fr-FR"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1800" spc="-1" strike="noStrike">
                <a:solidFill>
                  <a:srgbClr val="000000"/>
                </a:solidFill>
                <a:uFill>
                  <a:solidFill>
                    <a:srgbClr val="ffffff"/>
                  </a:solidFill>
                </a:uFill>
                <a:latin typeface="Arial"/>
              </a:rPr>
              <a:t>Quatrième niveau de plan</a:t>
            </a:r>
            <a:endParaRPr lang="fr-FR"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Cinquième niveau de plan</a:t>
            </a:r>
            <a:endParaRPr lang="fr-FR"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Sixième niveau de plan</a:t>
            </a:r>
            <a:endParaRPr lang="fr-FR"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Septième niveau de plan</a:t>
            </a:r>
            <a:endParaRPr lang="fr-FR"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strike="noStrike">
                <a:solidFill>
                  <a:srgbClr val="000000"/>
                </a:solidFill>
                <a:uFill>
                  <a:solidFill>
                    <a:srgbClr val="ffffff"/>
                  </a:solidFill>
                </a:uFill>
                <a:latin typeface="Arial"/>
              </a:rPr>
              <a:t>Cliquez pour éditer le format du texte-titre</a:t>
            </a:r>
            <a:endParaRPr lang="fr-FR" sz="4400" spc="-1" strike="noStrike">
              <a:solidFill>
                <a:srgbClr val="000000"/>
              </a:solidFill>
              <a:uFill>
                <a:solidFill>
                  <a:srgbClr val="ffffff"/>
                </a:solidFill>
              </a:uFill>
              <a:latin typeface="Arial"/>
            </a:endParaRPr>
          </a:p>
        </p:txBody>
      </p:sp>
      <p:sp>
        <p:nvSpPr>
          <p:cNvPr id="146"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fr-FR" sz="3200" spc="-1" strike="noStrike">
                <a:solidFill>
                  <a:srgbClr val="000000"/>
                </a:solidFill>
                <a:uFill>
                  <a:solidFill>
                    <a:srgbClr val="ffffff"/>
                  </a:solidFill>
                </a:uFill>
                <a:latin typeface="Arial"/>
              </a:rPr>
              <a:t>Cliquez pour éditer le format du plan de texte</a:t>
            </a:r>
            <a:endParaRPr lang="fr-F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2800" spc="-1" strike="noStrike">
                <a:solidFill>
                  <a:srgbClr val="000000"/>
                </a:solidFill>
                <a:uFill>
                  <a:solidFill>
                    <a:srgbClr val="ffffff"/>
                  </a:solidFill>
                </a:uFill>
                <a:latin typeface="Arial"/>
              </a:rPr>
              <a:t>Second niveau de plan</a:t>
            </a:r>
            <a:endParaRPr lang="fr-F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2400" spc="-1" strike="noStrike">
                <a:solidFill>
                  <a:srgbClr val="000000"/>
                </a:solidFill>
                <a:uFill>
                  <a:solidFill>
                    <a:srgbClr val="ffffff"/>
                  </a:solidFill>
                </a:uFill>
                <a:latin typeface="Arial"/>
              </a:rPr>
              <a:t>Troisième niveau de plan</a:t>
            </a:r>
            <a:endParaRPr lang="fr-F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2000" spc="-1" strike="noStrike">
                <a:solidFill>
                  <a:srgbClr val="000000"/>
                </a:solidFill>
                <a:uFill>
                  <a:solidFill>
                    <a:srgbClr val="ffffff"/>
                  </a:solidFill>
                </a:uFill>
                <a:latin typeface="Arial"/>
              </a:rPr>
              <a:t>Quatrième niveau de plan</a:t>
            </a:r>
            <a:endParaRPr lang="fr-F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Cinquième niveau de plan</a:t>
            </a:r>
            <a:endParaRPr lang="fr-F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Sixième niveau de plan</a:t>
            </a:r>
            <a:endParaRPr lang="fr-F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Septième niveau de plan</a:t>
            </a:r>
            <a:endParaRPr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strike="noStrike">
                <a:solidFill>
                  <a:srgbClr val="000000"/>
                </a:solidFill>
                <a:uFill>
                  <a:solidFill>
                    <a:srgbClr val="ffffff"/>
                  </a:solidFill>
                </a:uFill>
                <a:latin typeface="Arial"/>
              </a:rPr>
              <a:t>Cliquez pour éditer le format du texte-titre</a:t>
            </a:r>
            <a:endParaRPr lang="fr-FR" sz="4400" spc="-1" strike="noStrike">
              <a:solidFill>
                <a:srgbClr val="000000"/>
              </a:solidFill>
              <a:uFill>
                <a:solidFill>
                  <a:srgbClr val="ffffff"/>
                </a:solidFill>
              </a:uFill>
              <a:latin typeface="Arial"/>
            </a:endParaRPr>
          </a:p>
        </p:txBody>
      </p:sp>
      <p:sp>
        <p:nvSpPr>
          <p:cNvPr id="182"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fr-FR" sz="3200" spc="-1" strike="noStrike">
                <a:solidFill>
                  <a:srgbClr val="000000"/>
                </a:solidFill>
                <a:uFill>
                  <a:solidFill>
                    <a:srgbClr val="ffffff"/>
                  </a:solidFill>
                </a:uFill>
                <a:latin typeface="Arial"/>
              </a:rPr>
              <a:t>Cliquez pour éditer le format du plan de texte</a:t>
            </a:r>
            <a:endParaRPr lang="fr-F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2800" spc="-1" strike="noStrike">
                <a:solidFill>
                  <a:srgbClr val="000000"/>
                </a:solidFill>
                <a:uFill>
                  <a:solidFill>
                    <a:srgbClr val="ffffff"/>
                  </a:solidFill>
                </a:uFill>
                <a:latin typeface="Arial"/>
              </a:rPr>
              <a:t>Second niveau de plan</a:t>
            </a:r>
            <a:endParaRPr lang="fr-F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2400" spc="-1" strike="noStrike">
                <a:solidFill>
                  <a:srgbClr val="000000"/>
                </a:solidFill>
                <a:uFill>
                  <a:solidFill>
                    <a:srgbClr val="ffffff"/>
                  </a:solidFill>
                </a:uFill>
                <a:latin typeface="Arial"/>
              </a:rPr>
              <a:t>Troisième niveau de plan</a:t>
            </a:r>
            <a:endParaRPr lang="fr-F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2000" spc="-1" strike="noStrike">
                <a:solidFill>
                  <a:srgbClr val="000000"/>
                </a:solidFill>
                <a:uFill>
                  <a:solidFill>
                    <a:srgbClr val="ffffff"/>
                  </a:solidFill>
                </a:uFill>
                <a:latin typeface="Arial"/>
              </a:rPr>
              <a:t>Quatrième niveau de plan</a:t>
            </a:r>
            <a:endParaRPr lang="fr-F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Cinquième niveau de plan</a:t>
            </a:r>
            <a:endParaRPr lang="fr-F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Sixième niveau de plan</a:t>
            </a:r>
            <a:endParaRPr lang="fr-F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2000" spc="-1" strike="noStrike">
                <a:solidFill>
                  <a:srgbClr val="000000"/>
                </a:solidFill>
                <a:uFill>
                  <a:solidFill>
                    <a:srgbClr val="ffffff"/>
                  </a:solidFill>
                </a:uFill>
                <a:latin typeface="Arial"/>
              </a:rPr>
              <a:t>Septième niveau de plan</a:t>
            </a:r>
            <a:endParaRPr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17" name="PlaceHolder 1"/>
          <p:cNvSpPr>
            <a:spLocks noGrp="1"/>
          </p:cNvSpPr>
          <p:nvPr>
            <p:ph type="title"/>
          </p:nvPr>
        </p:nvSpPr>
        <p:spPr>
          <a:xfrm>
            <a:off x="685800" y="2130480"/>
            <a:ext cx="7771320" cy="1468800"/>
          </a:xfrm>
          <a:prstGeom prst="rect">
            <a:avLst/>
          </a:prstGeom>
        </p:spPr>
        <p:txBody>
          <a:bodyPr lIns="0" rIns="0" tIns="0" bIns="0" anchor="ctr"/>
          <a:p>
            <a:pPr algn="ctr"/>
            <a:endParaRPr lang="fr-FR" sz="4400" spc="-1" strike="noStrike">
              <a:solidFill>
                <a:srgbClr val="000000"/>
              </a:solidFill>
              <a:uFill>
                <a:solidFill>
                  <a:srgbClr val="ffffff"/>
                </a:solidFill>
              </a:uFill>
              <a:latin typeface="Arial"/>
            </a:endParaRPr>
          </a:p>
        </p:txBody>
      </p:sp>
      <p:sp>
        <p:nvSpPr>
          <p:cNvPr id="218" name="PlaceHolder 2"/>
          <p:cNvSpPr>
            <a:spLocks noGrp="1"/>
          </p:cNvSpPr>
          <p:nvPr>
            <p:ph type="body"/>
          </p:nvPr>
        </p:nvSpPr>
        <p:spPr>
          <a:xfrm>
            <a:off x="457200" y="1604520"/>
            <a:ext cx="8228880" cy="3976920"/>
          </a:xfrm>
          <a:prstGeom prst="rect">
            <a:avLst/>
          </a:prstGeom>
        </p:spPr>
        <p:txBody>
          <a:bodyPr lIns="0" rIns="0" tIns="0" bIns="0"/>
          <a:p>
            <a:pPr marL="432000" indent="-324000">
              <a:buClr>
                <a:srgbClr val="000000"/>
              </a:buClr>
              <a:buSzPct val="45000"/>
              <a:buFont typeface="Wingdings" charset="2"/>
              <a:buChar char=""/>
            </a:pPr>
            <a:r>
              <a:rPr lang="fr-FR" sz="1800" spc="-1" strike="noStrike">
                <a:solidFill>
                  <a:srgbClr val="000000"/>
                </a:solidFill>
                <a:uFill>
                  <a:solidFill>
                    <a:srgbClr val="ffffff"/>
                  </a:solidFill>
                </a:uFill>
                <a:latin typeface="Arial"/>
              </a:rPr>
              <a:t>Cliquez pour éditer le format du plan de texte</a:t>
            </a:r>
            <a:endParaRPr lang="fr-FR"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fr-FR" sz="1800" spc="-1" strike="noStrike">
                <a:solidFill>
                  <a:srgbClr val="000000"/>
                </a:solidFill>
                <a:uFill>
                  <a:solidFill>
                    <a:srgbClr val="ffffff"/>
                  </a:solidFill>
                </a:uFill>
                <a:latin typeface="Arial"/>
              </a:rPr>
              <a:t>Second niveau de plan</a:t>
            </a:r>
            <a:endParaRPr lang="fr-FR"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fr-FR" sz="1800" spc="-1" strike="noStrike">
                <a:solidFill>
                  <a:srgbClr val="000000"/>
                </a:solidFill>
                <a:uFill>
                  <a:solidFill>
                    <a:srgbClr val="ffffff"/>
                  </a:solidFill>
                </a:uFill>
                <a:latin typeface="Arial"/>
              </a:rPr>
              <a:t>Troisième niveau de plan</a:t>
            </a:r>
            <a:endParaRPr lang="fr-FR"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fr-FR" sz="1800" spc="-1" strike="noStrike">
                <a:solidFill>
                  <a:srgbClr val="000000"/>
                </a:solidFill>
                <a:uFill>
                  <a:solidFill>
                    <a:srgbClr val="ffffff"/>
                  </a:solidFill>
                </a:uFill>
                <a:latin typeface="Arial"/>
              </a:rPr>
              <a:t>Quatrième niveau de plan</a:t>
            </a:r>
            <a:endParaRPr lang="fr-FR"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Cinquième niveau de plan</a:t>
            </a:r>
            <a:endParaRPr lang="fr-FR"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Sixième niveau de plan</a:t>
            </a:r>
            <a:endParaRPr lang="fr-FR"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fr-FR" sz="1800" spc="-1" strike="noStrike">
                <a:solidFill>
                  <a:srgbClr val="000000"/>
                </a:solidFill>
                <a:uFill>
                  <a:solidFill>
                    <a:srgbClr val="ffffff"/>
                  </a:solidFill>
                </a:uFill>
                <a:latin typeface="Arial"/>
              </a:rPr>
              <a:t>Septième niveau de plan</a:t>
            </a:r>
            <a:endParaRPr lang="fr-FR"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image" Target="../media/image19.jpeg"/><Relationship Id="rId3" Type="http://schemas.openxmlformats.org/officeDocument/2006/relationships/hyperlink" Target="https://fr.wikipedia.org/wiki/Fichier:Centre-ville_de_Limoges_depuis_la_gare.JPG" TargetMode="External"/><Relationship Id="rId4" Type="http://schemas.openxmlformats.org/officeDocument/2006/relationships/hyperlink" Target="https://fr.wikipedia.org/wiki/Fichier:French_academies_map.svg" TargetMode="External"/><Relationship Id="rId5"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40.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slideLayout" Target="../slideLayouts/slideLayout7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253" name="Imagem 3" descr=""/>
          <p:cNvPicPr/>
          <p:nvPr/>
        </p:nvPicPr>
        <p:blipFill>
          <a:blip r:embed="rId1"/>
          <a:stretch/>
        </p:blipFill>
        <p:spPr>
          <a:xfrm>
            <a:off x="268560" y="441720"/>
            <a:ext cx="3846960" cy="4426560"/>
          </a:xfrm>
          <a:prstGeom prst="rect">
            <a:avLst/>
          </a:prstGeom>
          <a:ln>
            <a:noFill/>
          </a:ln>
          <a:effectLst>
            <a:outerShdw algn="tl" blurRad="292100" dir="2700000" dist="139700" rotWithShape="0">
              <a:srgbClr val="333333">
                <a:alpha val="65000"/>
              </a:srgbClr>
            </a:outerShdw>
          </a:effectLst>
        </p:spPr>
      </p:pic>
      <p:sp>
        <p:nvSpPr>
          <p:cNvPr id="254" name="CustomShape 1"/>
          <p:cNvSpPr/>
          <p:nvPr/>
        </p:nvSpPr>
        <p:spPr>
          <a:xfrm>
            <a:off x="4217760" y="2517480"/>
            <a:ext cx="4758120" cy="2045160"/>
          </a:xfrm>
          <a:prstGeom prst="rect">
            <a:avLst/>
          </a:prstGeom>
          <a:noFill/>
          <a:ln>
            <a:noFill/>
          </a:ln>
        </p:spPr>
        <p:style>
          <a:lnRef idx="0"/>
          <a:fillRef idx="0"/>
          <a:effectRef idx="0"/>
          <a:fontRef idx="minor"/>
        </p:style>
        <p:txBody>
          <a:bodyPr lIns="64440" rIns="64440" tIns="32040" bIns="32040"/>
          <a:p>
            <a:pPr>
              <a:lnSpc>
                <a:spcPct val="150000"/>
              </a:lnSpc>
            </a:pPr>
            <a:r>
              <a:rPr b="1" lang="fr-FR" sz="2000" spc="-1" strike="noStrike">
                <a:solidFill>
                  <a:srgbClr val="000000"/>
                </a:solidFill>
                <a:uFill>
                  <a:solidFill>
                    <a:srgbClr val="ffffff"/>
                  </a:solidFill>
                </a:uFill>
                <a:latin typeface="Tahoma"/>
                <a:ea typeface="Tahoma"/>
              </a:rPr>
              <a:t>Session 151</a:t>
            </a:r>
            <a:r>
              <a:rPr lang="fr-FR" sz="2000" spc="-1" strike="noStrike">
                <a:solidFill>
                  <a:srgbClr val="000000"/>
                </a:solidFill>
                <a:uFill>
                  <a:solidFill>
                    <a:srgbClr val="ffffff"/>
                  </a:solidFill>
                </a:uFill>
                <a:latin typeface="Tahoma"/>
                <a:ea typeface="Tahoma"/>
              </a:rPr>
              <a:t> </a:t>
            </a:r>
            <a:endParaRPr lang="fr-FR" sz="1800" spc="-1" strike="noStrike">
              <a:solidFill>
                <a:srgbClr val="000000"/>
              </a:solidFill>
              <a:uFill>
                <a:solidFill>
                  <a:srgbClr val="ffffff"/>
                </a:solidFill>
              </a:uFill>
              <a:latin typeface="Arial"/>
            </a:endParaRPr>
          </a:p>
          <a:p>
            <a:pPr>
              <a:lnSpc>
                <a:spcPct val="150000"/>
              </a:lnSpc>
            </a:pPr>
            <a:r>
              <a:rPr b="1" lang="fr-FR" sz="2000" spc="-1" strike="noStrike">
                <a:solidFill>
                  <a:srgbClr val="000000"/>
                </a:solidFill>
                <a:uFill>
                  <a:solidFill>
                    <a:srgbClr val="ffffff"/>
                  </a:solidFill>
                </a:uFill>
                <a:latin typeface="Tahoma"/>
                <a:ea typeface="Tahoma"/>
              </a:rPr>
              <a:t>Presentation of the coming book: </a:t>
            </a:r>
            <a:endParaRPr lang="fr-FR" sz="1800" spc="-1" strike="noStrike">
              <a:solidFill>
                <a:srgbClr val="000000"/>
              </a:solidFill>
              <a:uFill>
                <a:solidFill>
                  <a:srgbClr val="ffffff"/>
                </a:solidFill>
              </a:uFill>
              <a:latin typeface="Arial"/>
            </a:endParaRPr>
          </a:p>
          <a:p>
            <a:pPr>
              <a:lnSpc>
                <a:spcPct val="150000"/>
              </a:lnSpc>
            </a:pPr>
            <a:r>
              <a:rPr b="1" i="1" lang="fr-FR" sz="2000" spc="-1" strike="noStrike">
                <a:solidFill>
                  <a:srgbClr val="000000"/>
                </a:solidFill>
                <a:uFill>
                  <a:solidFill>
                    <a:srgbClr val="ffffff"/>
                  </a:solidFill>
                </a:uFill>
                <a:latin typeface="Tahoma"/>
                <a:ea typeface="Tahoma"/>
              </a:rPr>
              <a:t>Global Action on School Library Education and Training </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
        <p:nvSpPr>
          <p:cNvPr id="255" name="CustomShape 2"/>
          <p:cNvSpPr/>
          <p:nvPr/>
        </p:nvSpPr>
        <p:spPr>
          <a:xfrm>
            <a:off x="4311360" y="796320"/>
            <a:ext cx="4570920" cy="673560"/>
          </a:xfrm>
          <a:prstGeom prst="rect">
            <a:avLst/>
          </a:prstGeom>
          <a:noFill/>
          <a:ln>
            <a:noFill/>
          </a:ln>
        </p:spPr>
        <p:style>
          <a:lnRef idx="0"/>
          <a:fillRef idx="0"/>
          <a:effectRef idx="0"/>
          <a:fontRef idx="minor"/>
        </p:style>
        <p:txBody>
          <a:bodyPr lIns="64440" rIns="64440" tIns="32040" bIns="32040"/>
          <a:p>
            <a:pPr>
              <a:lnSpc>
                <a:spcPct val="100000"/>
              </a:lnSpc>
            </a:pPr>
            <a:r>
              <a:rPr b="1" lang="fr-FR" sz="2000" spc="-1" strike="noStrike">
                <a:solidFill>
                  <a:srgbClr val="000000"/>
                </a:solidFill>
                <a:uFill>
                  <a:solidFill>
                    <a:srgbClr val="ffffff"/>
                  </a:solidFill>
                </a:uFill>
                <a:latin typeface="Tahoma"/>
                <a:ea typeface="Tahoma"/>
              </a:rPr>
              <a:t>School Libraries</a:t>
            </a:r>
            <a:endParaRPr lang="fr-FR" sz="1800" spc="-1" strike="noStrike">
              <a:solidFill>
                <a:srgbClr val="000000"/>
              </a:solidFill>
              <a:uFill>
                <a:solidFill>
                  <a:srgbClr val="ffffff"/>
                </a:solidFill>
              </a:uFill>
              <a:latin typeface="Arial"/>
            </a:endParaRPr>
          </a:p>
          <a:p>
            <a:pPr>
              <a:lnSpc>
                <a:spcPct val="100000"/>
              </a:lnSpc>
            </a:pPr>
            <a:r>
              <a:rPr b="1" lang="fr-FR" sz="2000" spc="-1" strike="noStrike">
                <a:solidFill>
                  <a:srgbClr val="000000"/>
                </a:solidFill>
                <a:uFill>
                  <a:solidFill>
                    <a:srgbClr val="ffffff"/>
                  </a:solidFill>
                </a:uFill>
                <a:latin typeface="Tahoma"/>
                <a:ea typeface="Tahoma"/>
              </a:rPr>
              <a:t>27</a:t>
            </a:r>
            <a:r>
              <a:rPr b="1" lang="fr-FR" sz="2000" spc="-1" strike="noStrike" baseline="30000">
                <a:solidFill>
                  <a:srgbClr val="000000"/>
                </a:solidFill>
                <a:uFill>
                  <a:solidFill>
                    <a:srgbClr val="ffffff"/>
                  </a:solidFill>
                </a:uFill>
                <a:latin typeface="Tahoma"/>
                <a:ea typeface="Tahoma"/>
              </a:rPr>
              <a:t>th</a:t>
            </a:r>
            <a:r>
              <a:rPr b="1" lang="fr-FR" sz="2000" spc="-1" strike="noStrike">
                <a:solidFill>
                  <a:srgbClr val="000000"/>
                </a:solidFill>
                <a:uFill>
                  <a:solidFill>
                    <a:srgbClr val="ffffff"/>
                  </a:solidFill>
                </a:uFill>
                <a:latin typeface="Tahoma"/>
                <a:ea typeface="Tahoma"/>
              </a:rPr>
              <a:t> of August 2018</a:t>
            </a:r>
            <a:endParaRPr lang="fr-FR" sz="1800" spc="-1" strike="noStrike">
              <a:solidFill>
                <a:srgbClr val="000000"/>
              </a:solidFill>
              <a:uFill>
                <a:solidFill>
                  <a:srgbClr val="ffffff"/>
                </a:solidFill>
              </a:uFill>
              <a:latin typeface="Arial"/>
            </a:endParaRPr>
          </a:p>
        </p:txBody>
      </p:sp>
      <p:sp>
        <p:nvSpPr>
          <p:cNvPr id="256" name="CustomShape 3"/>
          <p:cNvSpPr/>
          <p:nvPr/>
        </p:nvSpPr>
        <p:spPr>
          <a:xfrm>
            <a:off x="4486320" y="6509880"/>
            <a:ext cx="161280" cy="265680"/>
          </a:xfrm>
          <a:prstGeom prst="rect">
            <a:avLst/>
          </a:prstGeom>
          <a:noFill/>
          <a:ln>
            <a:noFill/>
          </a:ln>
        </p:spPr>
        <p:style>
          <a:lnRef idx="0"/>
          <a:fillRef idx="0"/>
          <a:effectRef idx="0"/>
          <a:fontRef idx="minor"/>
        </p:style>
        <p:txBody>
          <a:bodyPr lIns="90000" rIns="90000" tIns="45000" bIns="45000" anchor="ctr"/>
          <a:p>
            <a:pPr algn="r">
              <a:lnSpc>
                <a:spcPct val="100000"/>
              </a:lnSpc>
            </a:pPr>
            <a:fld id="{07DF18E4-6A4D-4997-A640-88D29B0D6A84}" type="slidenum">
              <a:rPr lang="fr-FR" sz="1200" spc="-1" strike="noStrike">
                <a:solidFill>
                  <a:srgbClr val="ffffff"/>
                </a:solidFill>
                <a:uFill>
                  <a:solidFill>
                    <a:srgbClr val="ffffff"/>
                  </a:solidFill>
                </a:uFill>
                <a:latin typeface="Calibri"/>
                <a:ea typeface="DejaVu Sans"/>
              </a:rPr>
              <a:t>&lt;numéro&gt;</a:t>
            </a:fld>
            <a:endParaRPr lang="fr-FR"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4"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pPr algn="ctr">
              <a:lnSpc>
                <a:spcPct val="100000"/>
              </a:lnSpc>
            </a:pPr>
            <a:r>
              <a:rPr b="1" lang="fr-FR" sz="4400" spc="-1" strike="noStrike" cap="all">
                <a:solidFill>
                  <a:srgbClr val="000000"/>
                </a:solidFill>
                <a:uFill>
                  <a:solidFill>
                    <a:srgbClr val="ffffff"/>
                  </a:solidFill>
                </a:uFill>
                <a:latin typeface="Tahoma"/>
                <a:ea typeface="Tahoma"/>
              </a:rPr>
              <a:t>THE UNIVERSITY TRAINING AT THE </a:t>
            </a:r>
            <a:r>
              <a:rPr b="1" i="1" lang="fr-FR" sz="4400" spc="-1" strike="noStrike" cap="all">
                <a:solidFill>
                  <a:srgbClr val="000000"/>
                </a:solidFill>
                <a:uFill>
                  <a:solidFill>
                    <a:srgbClr val="ffffff"/>
                  </a:solidFill>
                </a:uFill>
                <a:latin typeface="Tahoma"/>
                <a:ea typeface="Tahoma"/>
              </a:rPr>
              <a:t>éSPé</a:t>
            </a:r>
            <a:r>
              <a:rPr b="1" lang="fr-FR" sz="4400" spc="-1" strike="noStrike" cap="all">
                <a:solidFill>
                  <a:srgbClr val="000000"/>
                </a:solidFill>
                <a:uFill>
                  <a:solidFill>
                    <a:srgbClr val="ffffff"/>
                  </a:solidFill>
                </a:uFill>
                <a:latin typeface="Tahoma"/>
                <a:ea typeface="Tahoma"/>
              </a:rPr>
              <a:t> OF THE ACADEMY OF LIMOGES</a:t>
            </a:r>
            <a:endParaRPr lang="fr-FR"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5"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Tahoma"/>
                <a:ea typeface="Tahoma"/>
              </a:rPr>
              <a:t>THE UNIVERSITY TRAINING AT THE </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SP</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 </a:t>
            </a:r>
            <a:r>
              <a:rPr lang="fr-FR" sz="2800" spc="-1" strike="noStrike">
                <a:solidFill>
                  <a:srgbClr val="000000"/>
                </a:solidFill>
                <a:uFill>
                  <a:solidFill>
                    <a:srgbClr val="ffffff"/>
                  </a:solidFill>
                </a:uFill>
                <a:latin typeface="Tahoma"/>
                <a:ea typeface="Tahoma"/>
              </a:rPr>
              <a:t>OF THE ACADEMY OF LIMOGES</a:t>
            </a:r>
            <a:endParaRPr lang="fr-FR" sz="1800" spc="-1" strike="noStrike">
              <a:solidFill>
                <a:srgbClr val="000000"/>
              </a:solidFill>
              <a:uFill>
                <a:solidFill>
                  <a:srgbClr val="ffffff"/>
                </a:solidFill>
              </a:uFill>
              <a:latin typeface="Arial"/>
            </a:endParaRPr>
          </a:p>
        </p:txBody>
      </p:sp>
      <p:pic>
        <p:nvPicPr>
          <p:cNvPr id="276" name="Espace réservé du contenu 8" descr=""/>
          <p:cNvPicPr/>
          <p:nvPr/>
        </p:nvPicPr>
        <p:blipFill>
          <a:blip r:embed="rId1"/>
          <a:stretch/>
        </p:blipFill>
        <p:spPr>
          <a:xfrm>
            <a:off x="4644000" y="1556640"/>
            <a:ext cx="4037400" cy="3882240"/>
          </a:xfrm>
          <a:prstGeom prst="rect">
            <a:avLst/>
          </a:prstGeom>
          <a:ln>
            <a:noFill/>
          </a:ln>
        </p:spPr>
      </p:pic>
      <p:pic>
        <p:nvPicPr>
          <p:cNvPr id="277" name="Espace réservé du contenu 12" descr=""/>
          <p:cNvPicPr/>
          <p:nvPr/>
        </p:nvPicPr>
        <p:blipFill>
          <a:blip r:embed="rId2"/>
          <a:stretch/>
        </p:blipFill>
        <p:spPr>
          <a:xfrm>
            <a:off x="457200" y="2517120"/>
            <a:ext cx="4037400" cy="2691360"/>
          </a:xfrm>
          <a:prstGeom prst="rect">
            <a:avLst/>
          </a:prstGeom>
          <a:ln>
            <a:noFill/>
          </a:ln>
        </p:spPr>
      </p:pic>
      <p:sp>
        <p:nvSpPr>
          <p:cNvPr id="278" name="CustomShape 2"/>
          <p:cNvSpPr/>
          <p:nvPr/>
        </p:nvSpPr>
        <p:spPr>
          <a:xfrm>
            <a:off x="467640" y="5517360"/>
            <a:ext cx="3959640" cy="729360"/>
          </a:xfrm>
          <a:prstGeom prst="rect">
            <a:avLst/>
          </a:prstGeom>
          <a:noFill/>
          <a:ln>
            <a:noFill/>
          </a:ln>
        </p:spPr>
        <p:style>
          <a:lnRef idx="0"/>
          <a:fillRef idx="0"/>
          <a:effectRef idx="0"/>
          <a:fontRef idx="minor"/>
        </p:style>
        <p:txBody>
          <a:bodyPr lIns="90000" rIns="90000" tIns="45000" bIns="45000"/>
          <a:p>
            <a:pPr>
              <a:lnSpc>
                <a:spcPct val="100000"/>
              </a:lnSpc>
            </a:pPr>
            <a:r>
              <a:rPr lang="fr-FR" sz="1200" spc="-1" strike="noStrike">
                <a:solidFill>
                  <a:srgbClr val="000000"/>
                </a:solidFill>
                <a:uFill>
                  <a:solidFill>
                    <a:srgbClr val="ffffff"/>
                  </a:solidFill>
                </a:uFill>
                <a:latin typeface="Arial"/>
                <a:ea typeface="DejaVu Sans"/>
              </a:rPr>
              <a:t>Source : </a:t>
            </a:r>
            <a:r>
              <a:rPr lang="fr-FR" sz="1200" spc="-1" strike="noStrike" u="sng">
                <a:solidFill>
                  <a:srgbClr val="0000ff"/>
                </a:solidFill>
                <a:uFill>
                  <a:solidFill>
                    <a:srgbClr val="ffffff"/>
                  </a:solidFill>
                </a:uFill>
                <a:latin typeface="Arial"/>
                <a:ea typeface="DejaVu Sans"/>
                <a:hlinkClick r:id="rId3"/>
              </a:rPr>
              <a:t>https://fr.wikipedia.org/wiki/Fichier:Centre-ville_de_Limoges_depuis_la_gare.JPG</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
        <p:nvSpPr>
          <p:cNvPr id="279" name="CustomShape 3"/>
          <p:cNvSpPr/>
          <p:nvPr/>
        </p:nvSpPr>
        <p:spPr>
          <a:xfrm>
            <a:off x="4788000" y="5661360"/>
            <a:ext cx="4031640" cy="729360"/>
          </a:xfrm>
          <a:prstGeom prst="rect">
            <a:avLst/>
          </a:prstGeom>
          <a:noFill/>
          <a:ln>
            <a:noFill/>
          </a:ln>
        </p:spPr>
        <p:style>
          <a:lnRef idx="0"/>
          <a:fillRef idx="0"/>
          <a:effectRef idx="0"/>
          <a:fontRef idx="minor"/>
        </p:style>
        <p:txBody>
          <a:bodyPr lIns="90000" rIns="90000" tIns="45000" bIns="45000"/>
          <a:p>
            <a:pPr>
              <a:lnSpc>
                <a:spcPct val="100000"/>
              </a:lnSpc>
            </a:pPr>
            <a:r>
              <a:rPr lang="fr-FR" sz="1200" spc="-1" strike="noStrike">
                <a:solidFill>
                  <a:srgbClr val="000000"/>
                </a:solidFill>
                <a:uFill>
                  <a:solidFill>
                    <a:srgbClr val="ffffff"/>
                  </a:solidFill>
                </a:uFill>
                <a:latin typeface="Arial"/>
                <a:ea typeface="DejaVu Sans"/>
              </a:rPr>
              <a:t>Source : </a:t>
            </a:r>
            <a:r>
              <a:rPr lang="fr-FR" sz="1200" spc="-1" strike="noStrike" u="sng">
                <a:solidFill>
                  <a:srgbClr val="0000ff"/>
                </a:solidFill>
                <a:uFill>
                  <a:solidFill>
                    <a:srgbClr val="ffffff"/>
                  </a:solidFill>
                </a:uFill>
                <a:latin typeface="Arial"/>
                <a:ea typeface="DejaVu Sans"/>
                <a:hlinkClick r:id="rId4"/>
              </a:rPr>
              <a:t>https://fr.wikipedia.org/wiki/Fichier:French_academies_map.svg</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Tahoma"/>
                <a:ea typeface="Tahoma"/>
              </a:rPr>
              <a:t>THE UNIVERSITY TRAINING AT THE </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SP</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 </a:t>
            </a:r>
            <a:r>
              <a:rPr lang="fr-FR" sz="2800" spc="-1" strike="noStrike">
                <a:solidFill>
                  <a:srgbClr val="000000"/>
                </a:solidFill>
                <a:uFill>
                  <a:solidFill>
                    <a:srgbClr val="ffffff"/>
                  </a:solidFill>
                </a:uFill>
                <a:latin typeface="Tahoma"/>
                <a:ea typeface="Tahoma"/>
              </a:rPr>
              <a:t>OF THE ACADEMY OF LIMOGES</a:t>
            </a:r>
            <a:endParaRPr lang="fr-FR" sz="1800" spc="-1" strike="noStrike">
              <a:solidFill>
                <a:srgbClr val="000000"/>
              </a:solidFill>
              <a:uFill>
                <a:solidFill>
                  <a:srgbClr val="ffffff"/>
                </a:solidFill>
              </a:uFill>
              <a:latin typeface="Arial"/>
            </a:endParaRPr>
          </a:p>
        </p:txBody>
      </p:sp>
      <p:pic>
        <p:nvPicPr>
          <p:cNvPr id="281" name="Espace réservé du contenu 7" descr=""/>
          <p:cNvPicPr/>
          <p:nvPr/>
        </p:nvPicPr>
        <p:blipFill>
          <a:blip r:embed="rId1"/>
          <a:stretch/>
        </p:blipFill>
        <p:spPr>
          <a:xfrm>
            <a:off x="457200" y="3302280"/>
            <a:ext cx="4037400" cy="1120680"/>
          </a:xfrm>
          <a:prstGeom prst="rect">
            <a:avLst/>
          </a:prstGeom>
          <a:ln>
            <a:noFill/>
          </a:ln>
        </p:spPr>
      </p:pic>
      <p:sp>
        <p:nvSpPr>
          <p:cNvPr id="282" name="CustomShape 2"/>
          <p:cNvSpPr/>
          <p:nvPr/>
        </p:nvSpPr>
        <p:spPr>
          <a:xfrm>
            <a:off x="4356000" y="1600200"/>
            <a:ext cx="4329720" cy="452484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2600" spc="-1" strike="noStrike">
                <a:solidFill>
                  <a:srgbClr val="000000"/>
                </a:solidFill>
                <a:uFill>
                  <a:solidFill>
                    <a:srgbClr val="ffffff"/>
                  </a:solidFill>
                </a:uFill>
                <a:latin typeface="Tahoma"/>
                <a:ea typeface="Tahoma"/>
              </a:rPr>
              <a:t>16 000 students at the University of Limoges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600" spc="-1" strike="noStrike">
                <a:solidFill>
                  <a:srgbClr val="000000"/>
                </a:solidFill>
                <a:uFill>
                  <a:solidFill>
                    <a:srgbClr val="ffffff"/>
                  </a:solidFill>
                </a:uFill>
                <a:latin typeface="Tahoma"/>
                <a:ea typeface="Tahoma"/>
              </a:rPr>
              <a:t>ESPE, part of the University of Limoges, welcomes about 700 students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600" spc="-1" strike="noStrike">
                <a:solidFill>
                  <a:srgbClr val="000000"/>
                </a:solidFill>
                <a:uFill>
                  <a:solidFill>
                    <a:srgbClr val="ffffff"/>
                  </a:solidFill>
                </a:uFill>
                <a:latin typeface="Tahoma"/>
                <a:ea typeface="Tahoma"/>
              </a:rPr>
              <a:t>About 20 students in the master of Teacher Librarianship called «MEEF Professeur Documentaliste »</a:t>
            </a:r>
            <a:endParaRPr lang="fr-FR"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3"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pPr algn="ctr">
              <a:lnSpc>
                <a:spcPct val="100000"/>
              </a:lnSpc>
            </a:pPr>
            <a:r>
              <a:rPr b="1" lang="fr-FR" sz="4400" spc="-1" strike="noStrike" cap="all">
                <a:solidFill>
                  <a:srgbClr val="000000"/>
                </a:solidFill>
                <a:uFill>
                  <a:solidFill>
                    <a:srgbClr val="ffffff"/>
                  </a:solidFill>
                </a:uFill>
                <a:latin typeface="Tahoma"/>
                <a:ea typeface="Tahoma"/>
              </a:rPr>
              <a:t>THE CONTENT OF THE </a:t>
            </a:r>
            <a:r>
              <a:rPr b="1" i="1" lang="fr-FR" sz="4400" spc="-1" strike="noStrike" cap="all">
                <a:solidFill>
                  <a:srgbClr val="000000"/>
                </a:solidFill>
                <a:uFill>
                  <a:solidFill>
                    <a:srgbClr val="ffffff"/>
                  </a:solidFill>
                </a:uFill>
                <a:latin typeface="Tahoma"/>
                <a:ea typeface="Tahoma"/>
              </a:rPr>
              <a:t>éSPé</a:t>
            </a:r>
            <a:r>
              <a:rPr b="1" lang="fr-FR" sz="4400" spc="-1" strike="noStrike" cap="all">
                <a:solidFill>
                  <a:srgbClr val="000000"/>
                </a:solidFill>
                <a:uFill>
                  <a:solidFill>
                    <a:srgbClr val="ffffff"/>
                  </a:solidFill>
                </a:uFill>
                <a:latin typeface="Tahoma"/>
                <a:ea typeface="Tahoma"/>
              </a:rPr>
              <a:t> TRAINING</a:t>
            </a:r>
            <a:endParaRPr lang="fr-FR"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4" name="CustomShape 1"/>
          <p:cNvSpPr/>
          <p:nvPr/>
        </p:nvSpPr>
        <p:spPr>
          <a:xfrm>
            <a:off x="457200" y="274680"/>
            <a:ext cx="8228520" cy="848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Tahoma"/>
                <a:ea typeface="Tahoma"/>
              </a:rPr>
              <a:t>THE CONTENT OF THE </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SP</a:t>
            </a:r>
            <a:r>
              <a:rPr i="1" lang="fr-FR" sz="2800" spc="-1" strike="noStrike" cap="all">
                <a:solidFill>
                  <a:srgbClr val="000000"/>
                </a:solidFill>
                <a:uFill>
                  <a:solidFill>
                    <a:srgbClr val="ffffff"/>
                  </a:solidFill>
                </a:uFill>
                <a:latin typeface="Tahoma"/>
                <a:ea typeface="Tahoma"/>
              </a:rPr>
              <a:t>é</a:t>
            </a:r>
            <a:r>
              <a:rPr lang="fr-FR" sz="2800" spc="-1" strike="noStrike">
                <a:solidFill>
                  <a:srgbClr val="000000"/>
                </a:solidFill>
                <a:uFill>
                  <a:solidFill>
                    <a:srgbClr val="ffffff"/>
                  </a:solidFill>
                </a:uFill>
                <a:latin typeface="Tahoma"/>
                <a:ea typeface="Tahoma"/>
              </a:rPr>
              <a:t> TRAINING</a:t>
            </a:r>
            <a:endParaRPr lang="fr-FR" sz="1800" spc="-1" strike="noStrike">
              <a:solidFill>
                <a:srgbClr val="000000"/>
              </a:solidFill>
              <a:uFill>
                <a:solidFill>
                  <a:srgbClr val="ffffff"/>
                </a:solidFill>
              </a:uFill>
              <a:latin typeface="Arial"/>
            </a:endParaRPr>
          </a:p>
        </p:txBody>
      </p:sp>
      <p:sp>
        <p:nvSpPr>
          <p:cNvPr id="285" name="CustomShape 2"/>
          <p:cNvSpPr/>
          <p:nvPr/>
        </p:nvSpPr>
        <p:spPr>
          <a:xfrm>
            <a:off x="539640" y="1124640"/>
            <a:ext cx="4039200" cy="638640"/>
          </a:xfrm>
          <a:prstGeom prst="rect">
            <a:avLst/>
          </a:prstGeom>
          <a:noFill/>
          <a:ln>
            <a:noFill/>
          </a:ln>
        </p:spPr>
        <p:style>
          <a:lnRef idx="0"/>
          <a:fillRef idx="0"/>
          <a:effectRef idx="0"/>
          <a:fontRef idx="minor"/>
        </p:style>
        <p:txBody>
          <a:bodyPr lIns="90000" rIns="90000" tIns="45000" bIns="45000" anchor="b"/>
          <a:p>
            <a:pPr algn="just">
              <a:lnSpc>
                <a:spcPct val="100000"/>
              </a:lnSpc>
            </a:pPr>
            <a:r>
              <a:rPr b="1" lang="fr-FR" sz="2400" spc="-1" strike="noStrike">
                <a:solidFill>
                  <a:srgbClr val="000000"/>
                </a:solidFill>
                <a:uFill>
                  <a:solidFill>
                    <a:srgbClr val="ffffff"/>
                  </a:solidFill>
                </a:uFill>
                <a:latin typeface="Tahoma"/>
                <a:ea typeface="Tahoma"/>
              </a:rPr>
              <a:t>IFLA School Library Guidelines</a:t>
            </a:r>
            <a:endParaRPr lang="fr-FR" sz="1800" spc="-1" strike="noStrike">
              <a:solidFill>
                <a:srgbClr val="000000"/>
              </a:solidFill>
              <a:uFill>
                <a:solidFill>
                  <a:srgbClr val="ffffff"/>
                </a:solidFill>
              </a:uFill>
              <a:latin typeface="Arial"/>
            </a:endParaRPr>
          </a:p>
        </p:txBody>
      </p:sp>
      <p:sp>
        <p:nvSpPr>
          <p:cNvPr id="286" name="CustomShape 3"/>
          <p:cNvSpPr/>
          <p:nvPr/>
        </p:nvSpPr>
        <p:spPr>
          <a:xfrm>
            <a:off x="457200" y="1845000"/>
            <a:ext cx="4039200" cy="446328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i="1" lang="fr-FR" sz="1800" spc="-1" strike="noStrike">
                <a:solidFill>
                  <a:srgbClr val="000000"/>
                </a:solidFill>
                <a:uFill>
                  <a:solidFill>
                    <a:srgbClr val="ffffff"/>
                  </a:solidFill>
                </a:uFill>
                <a:latin typeface="Tahoma"/>
                <a:ea typeface="Tahoma"/>
              </a:rPr>
              <a:t>“</a:t>
            </a:r>
            <a:r>
              <a:rPr i="1" lang="fr-FR" sz="1800" spc="-1" strike="noStrike">
                <a:solidFill>
                  <a:srgbClr val="000000"/>
                </a:solidFill>
                <a:uFill>
                  <a:solidFill>
                    <a:srgbClr val="ffffff"/>
                  </a:solidFill>
                </a:uFill>
                <a:latin typeface="Tahoma"/>
                <a:ea typeface="Tahoma"/>
              </a:rPr>
              <a:t>the curriculum should include, in addition to the core competencies of librarianship, an understanding of education (learning, curriculum, teaching), of digital technology and social media, and of youth, culture, and literacies”</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i="1" lang="fr-FR" sz="1800" spc="-1" strike="noStrike">
                <a:solidFill>
                  <a:srgbClr val="000000"/>
                </a:solidFill>
                <a:uFill>
                  <a:solidFill>
                    <a:srgbClr val="ffffff"/>
                  </a:solidFill>
                </a:uFill>
                <a:latin typeface="Tahoma"/>
                <a:ea typeface="Tahoma"/>
              </a:rPr>
              <a:t>“</a:t>
            </a:r>
            <a:r>
              <a:rPr i="1" lang="fr-FR" sz="1800" spc="-1" strike="noStrike">
                <a:solidFill>
                  <a:srgbClr val="000000"/>
                </a:solidFill>
                <a:uFill>
                  <a:solidFill>
                    <a:srgbClr val="ffffff"/>
                  </a:solidFill>
                </a:uFill>
                <a:latin typeface="Tahoma"/>
                <a:ea typeface="Tahoma"/>
              </a:rPr>
              <a:t>collaboration is an essential part of a school librarian’s work</a:t>
            </a:r>
            <a:endParaRPr lang="fr-FR" sz="1800" spc="-1" strike="noStrike">
              <a:solidFill>
                <a:srgbClr val="000000"/>
              </a:solidFill>
              <a:uFill>
                <a:solidFill>
                  <a:srgbClr val="ffffff"/>
                </a:solidFill>
              </a:uFill>
              <a:latin typeface="Arial"/>
            </a:endParaRPr>
          </a:p>
        </p:txBody>
      </p:sp>
      <p:sp>
        <p:nvSpPr>
          <p:cNvPr id="287" name="CustomShape 4"/>
          <p:cNvSpPr/>
          <p:nvPr/>
        </p:nvSpPr>
        <p:spPr>
          <a:xfrm>
            <a:off x="4788000" y="1124640"/>
            <a:ext cx="4040640" cy="638640"/>
          </a:xfrm>
          <a:prstGeom prst="rect">
            <a:avLst/>
          </a:prstGeom>
          <a:noFill/>
          <a:ln>
            <a:noFill/>
          </a:ln>
        </p:spPr>
        <p:style>
          <a:lnRef idx="0"/>
          <a:fillRef idx="0"/>
          <a:effectRef idx="0"/>
          <a:fontRef idx="minor"/>
        </p:style>
        <p:txBody>
          <a:bodyPr lIns="90000" rIns="90000" tIns="45000" bIns="45000" anchor="b"/>
          <a:p>
            <a:pPr algn="just">
              <a:lnSpc>
                <a:spcPct val="100000"/>
              </a:lnSpc>
            </a:pPr>
            <a:r>
              <a:rPr b="1" lang="fr-FR" sz="2400" spc="-1" strike="noStrike">
                <a:solidFill>
                  <a:srgbClr val="000000"/>
                </a:solidFill>
                <a:uFill>
                  <a:solidFill>
                    <a:srgbClr val="ffffff"/>
                  </a:solidFill>
                </a:uFill>
                <a:latin typeface="Tahoma"/>
                <a:ea typeface="Tahoma"/>
              </a:rPr>
              <a:t>Master degree MEEF Documentation</a:t>
            </a:r>
            <a:endParaRPr lang="fr-FR" sz="1800" spc="-1" strike="noStrike">
              <a:solidFill>
                <a:srgbClr val="000000"/>
              </a:solidFill>
              <a:uFill>
                <a:solidFill>
                  <a:srgbClr val="ffffff"/>
                </a:solidFill>
              </a:uFill>
              <a:latin typeface="Arial"/>
            </a:endParaRPr>
          </a:p>
        </p:txBody>
      </p:sp>
      <p:sp>
        <p:nvSpPr>
          <p:cNvPr id="288" name="CustomShape 5"/>
          <p:cNvSpPr/>
          <p:nvPr/>
        </p:nvSpPr>
        <p:spPr>
          <a:xfrm>
            <a:off x="4645080" y="1772640"/>
            <a:ext cx="4040640" cy="453528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specific teaching on information literacy and its implementation in the school context (707 hours)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common teaching for groups of students from all subjects about the practical context and teacher's posture (108 hours)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includes an educational and pedagogical approach for digital tools, validated by a certification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3 days per week at the ESPE completed by internships periods.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Common core : Exchange and cooperation with students from other subjects in order to develop the common culture and mutual knowledge necessary for professional collaboration</a:t>
            </a:r>
            <a:endParaRPr lang="fr-FR"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9" name="CustomShape 1"/>
          <p:cNvSpPr/>
          <p:nvPr/>
        </p:nvSpPr>
        <p:spPr>
          <a:xfrm>
            <a:off x="457200" y="274680"/>
            <a:ext cx="8228520" cy="848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Tahoma"/>
                <a:ea typeface="Tahoma"/>
              </a:rPr>
              <a:t>THE CONTENT OF THE </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SP</a:t>
            </a:r>
            <a:r>
              <a:rPr i="1" lang="fr-FR" sz="2800" spc="-1" strike="noStrike" cap="all">
                <a:solidFill>
                  <a:srgbClr val="000000"/>
                </a:solidFill>
                <a:uFill>
                  <a:solidFill>
                    <a:srgbClr val="ffffff"/>
                  </a:solidFill>
                </a:uFill>
                <a:latin typeface="Tahoma"/>
                <a:ea typeface="Tahoma"/>
              </a:rPr>
              <a:t>é</a:t>
            </a:r>
            <a:r>
              <a:rPr lang="fr-FR" sz="2800" spc="-1" strike="noStrike">
                <a:solidFill>
                  <a:srgbClr val="000000"/>
                </a:solidFill>
                <a:uFill>
                  <a:solidFill>
                    <a:srgbClr val="ffffff"/>
                  </a:solidFill>
                </a:uFill>
                <a:latin typeface="Tahoma"/>
                <a:ea typeface="Tahoma"/>
              </a:rPr>
              <a:t> TRAINING</a:t>
            </a:r>
            <a:endParaRPr lang="fr-FR" sz="1800" spc="-1" strike="noStrike">
              <a:solidFill>
                <a:srgbClr val="000000"/>
              </a:solidFill>
              <a:uFill>
                <a:solidFill>
                  <a:srgbClr val="ffffff"/>
                </a:solidFill>
              </a:uFill>
              <a:latin typeface="Arial"/>
            </a:endParaRPr>
          </a:p>
          <a:p>
            <a:pPr algn="ctr">
              <a:lnSpc>
                <a:spcPct val="100000"/>
              </a:lnSpc>
            </a:pPr>
            <a:r>
              <a:rPr lang="fr-FR" sz="2800" spc="-1" strike="noStrike">
                <a:solidFill>
                  <a:srgbClr val="000000"/>
                </a:solidFill>
                <a:uFill>
                  <a:solidFill>
                    <a:srgbClr val="ffffff"/>
                  </a:solidFill>
                </a:uFill>
                <a:latin typeface="Tahoma"/>
                <a:ea typeface="Tahoma"/>
              </a:rPr>
              <a:t>Speciality teaching</a:t>
            </a:r>
            <a:endParaRPr lang="fr-FR" sz="1800" spc="-1" strike="noStrike">
              <a:solidFill>
                <a:srgbClr val="000000"/>
              </a:solidFill>
              <a:uFill>
                <a:solidFill>
                  <a:srgbClr val="ffffff"/>
                </a:solidFill>
              </a:uFill>
              <a:latin typeface="Arial"/>
            </a:endParaRPr>
          </a:p>
        </p:txBody>
      </p:sp>
      <p:sp>
        <p:nvSpPr>
          <p:cNvPr id="290" name="CustomShape 2"/>
          <p:cNvSpPr/>
          <p:nvPr/>
        </p:nvSpPr>
        <p:spPr>
          <a:xfrm>
            <a:off x="539640" y="1052640"/>
            <a:ext cx="4039200" cy="574920"/>
          </a:xfrm>
          <a:prstGeom prst="rect">
            <a:avLst/>
          </a:prstGeom>
          <a:noFill/>
          <a:ln>
            <a:noFill/>
          </a:ln>
        </p:spPr>
        <p:style>
          <a:lnRef idx="0"/>
          <a:fillRef idx="0"/>
          <a:effectRef idx="0"/>
          <a:fontRef idx="minor"/>
        </p:style>
        <p:txBody>
          <a:bodyPr lIns="90000" rIns="90000" tIns="45000" bIns="45000" anchor="b"/>
          <a:p>
            <a:pPr>
              <a:lnSpc>
                <a:spcPct val="100000"/>
              </a:lnSpc>
            </a:pPr>
            <a:r>
              <a:rPr b="1" lang="fr-FR" sz="2400" spc="-1" strike="noStrike">
                <a:solidFill>
                  <a:srgbClr val="000000"/>
                </a:solidFill>
                <a:uFill>
                  <a:solidFill>
                    <a:srgbClr val="ffffff"/>
                  </a:solidFill>
                </a:uFill>
                <a:latin typeface="Tahoma"/>
                <a:ea typeface="Tahoma"/>
              </a:rPr>
              <a:t>1rst year of master</a:t>
            </a:r>
            <a:endParaRPr lang="fr-FR" sz="1800" spc="-1" strike="noStrike">
              <a:solidFill>
                <a:srgbClr val="000000"/>
              </a:solidFill>
              <a:uFill>
                <a:solidFill>
                  <a:srgbClr val="ffffff"/>
                </a:solidFill>
              </a:uFill>
              <a:latin typeface="Arial"/>
            </a:endParaRPr>
          </a:p>
        </p:txBody>
      </p:sp>
      <p:sp>
        <p:nvSpPr>
          <p:cNvPr id="291" name="CustomShape 3"/>
          <p:cNvSpPr/>
          <p:nvPr/>
        </p:nvSpPr>
        <p:spPr>
          <a:xfrm>
            <a:off x="457200" y="1772640"/>
            <a:ext cx="4039200" cy="460728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1700" spc="-1" strike="noStrike">
                <a:solidFill>
                  <a:srgbClr val="000000"/>
                </a:solidFill>
                <a:uFill>
                  <a:solidFill>
                    <a:srgbClr val="ffffff"/>
                  </a:solidFill>
                </a:uFill>
                <a:latin typeface="Tahoma"/>
                <a:ea typeface="Tahoma"/>
              </a:rPr>
              <a:t>Focuses on scientific knowledge and documentary techniques in order to prepare the national competitive tests (CAPES)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700" spc="-1" strike="noStrike">
                <a:solidFill>
                  <a:srgbClr val="000000"/>
                </a:solidFill>
                <a:uFill>
                  <a:solidFill>
                    <a:srgbClr val="ffffff"/>
                  </a:solidFill>
                </a:uFill>
                <a:latin typeface="Tahoma"/>
                <a:ea typeface="Tahoma"/>
              </a:rPr>
              <a:t>1rst semester : epistemology, concepts and fundamental models of LIS ; discovery of the research field related to information instruction</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700" spc="-1" strike="noStrike">
                <a:solidFill>
                  <a:srgbClr val="000000"/>
                </a:solidFill>
                <a:uFill>
                  <a:solidFill>
                    <a:srgbClr val="ffffff"/>
                  </a:solidFill>
                </a:uFill>
                <a:latin typeface="Tahoma"/>
                <a:ea typeface="Tahoma"/>
              </a:rPr>
              <a:t>2</a:t>
            </a:r>
            <a:r>
              <a:rPr lang="fr-FR" sz="1700" spc="-1" strike="noStrike" baseline="30000">
                <a:solidFill>
                  <a:srgbClr val="000000"/>
                </a:solidFill>
                <a:uFill>
                  <a:solidFill>
                    <a:srgbClr val="ffffff"/>
                  </a:solidFill>
                </a:uFill>
                <a:latin typeface="Tahoma"/>
                <a:ea typeface="Tahoma"/>
              </a:rPr>
              <a:t>nd</a:t>
            </a:r>
            <a:r>
              <a:rPr lang="fr-FR" sz="1700" spc="-1" strike="noStrike">
                <a:solidFill>
                  <a:srgbClr val="000000"/>
                </a:solidFill>
                <a:uFill>
                  <a:solidFill>
                    <a:srgbClr val="ffffff"/>
                  </a:solidFill>
                </a:uFill>
                <a:latin typeface="Tahoma"/>
                <a:ea typeface="Tahoma"/>
              </a:rPr>
              <a:t> semester : deeper understanding of economics and information law ; reading mediation ; and preparation, implementation and analysis of pedagogical sessions conducted by means of a 60 hours accompanied internship</a:t>
            </a:r>
            <a:endParaRPr lang="fr-FR" sz="1800" spc="-1" strike="noStrike">
              <a:solidFill>
                <a:srgbClr val="000000"/>
              </a:solidFill>
              <a:uFill>
                <a:solidFill>
                  <a:srgbClr val="ffffff"/>
                </a:solidFill>
              </a:uFill>
              <a:latin typeface="Arial"/>
            </a:endParaRPr>
          </a:p>
        </p:txBody>
      </p:sp>
      <p:sp>
        <p:nvSpPr>
          <p:cNvPr id="292" name="CustomShape 4"/>
          <p:cNvSpPr/>
          <p:nvPr/>
        </p:nvSpPr>
        <p:spPr>
          <a:xfrm>
            <a:off x="4644000" y="1124640"/>
            <a:ext cx="4040640" cy="502920"/>
          </a:xfrm>
          <a:prstGeom prst="rect">
            <a:avLst/>
          </a:prstGeom>
          <a:noFill/>
          <a:ln>
            <a:noFill/>
          </a:ln>
        </p:spPr>
        <p:style>
          <a:lnRef idx="0"/>
          <a:fillRef idx="0"/>
          <a:effectRef idx="0"/>
          <a:fontRef idx="minor"/>
        </p:style>
        <p:txBody>
          <a:bodyPr lIns="90000" rIns="90000" tIns="45000" bIns="45000" anchor="b"/>
          <a:p>
            <a:pPr>
              <a:lnSpc>
                <a:spcPct val="100000"/>
              </a:lnSpc>
            </a:pPr>
            <a:r>
              <a:rPr b="1" lang="fr-FR" sz="2400" spc="-1" strike="noStrike">
                <a:solidFill>
                  <a:srgbClr val="000000"/>
                </a:solidFill>
                <a:uFill>
                  <a:solidFill>
                    <a:srgbClr val="ffffff"/>
                  </a:solidFill>
                </a:uFill>
                <a:latin typeface="Tahoma"/>
                <a:ea typeface="Tahoma"/>
              </a:rPr>
              <a:t>2</a:t>
            </a:r>
            <a:r>
              <a:rPr b="1" lang="fr-FR" sz="2400" spc="-1" strike="noStrike" baseline="30000">
                <a:solidFill>
                  <a:srgbClr val="000000"/>
                </a:solidFill>
                <a:uFill>
                  <a:solidFill>
                    <a:srgbClr val="ffffff"/>
                  </a:solidFill>
                </a:uFill>
                <a:latin typeface="Tahoma"/>
                <a:ea typeface="Tahoma"/>
              </a:rPr>
              <a:t>nd</a:t>
            </a:r>
            <a:r>
              <a:rPr b="1" lang="fr-FR" sz="2400" spc="-1" strike="noStrike">
                <a:solidFill>
                  <a:srgbClr val="000000"/>
                </a:solidFill>
                <a:uFill>
                  <a:solidFill>
                    <a:srgbClr val="ffffff"/>
                  </a:solidFill>
                </a:uFill>
                <a:latin typeface="Tahoma"/>
                <a:ea typeface="Tahoma"/>
              </a:rPr>
              <a:t> year of master</a:t>
            </a:r>
            <a:endParaRPr lang="fr-FR" sz="1800" spc="-1" strike="noStrike">
              <a:solidFill>
                <a:srgbClr val="000000"/>
              </a:solidFill>
              <a:uFill>
                <a:solidFill>
                  <a:srgbClr val="ffffff"/>
                </a:solidFill>
              </a:uFill>
              <a:latin typeface="Arial"/>
            </a:endParaRPr>
          </a:p>
        </p:txBody>
      </p:sp>
      <p:sp>
        <p:nvSpPr>
          <p:cNvPr id="293" name="CustomShape 5"/>
          <p:cNvSpPr/>
          <p:nvPr/>
        </p:nvSpPr>
        <p:spPr>
          <a:xfrm>
            <a:off x="4645080" y="1772640"/>
            <a:ext cx="4040640" cy="435240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construction of contextualised teaching projects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management of the documentary information system of the school, library policy and collaborative practices</a:t>
            </a:r>
            <a:endParaRPr lang="fr-FR" sz="18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4" name="CustomShape 1"/>
          <p:cNvSpPr/>
          <p:nvPr/>
        </p:nvSpPr>
        <p:spPr>
          <a:xfrm>
            <a:off x="457200" y="274680"/>
            <a:ext cx="8228520" cy="848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Tahoma"/>
                <a:ea typeface="Tahoma"/>
              </a:rPr>
              <a:t>THE CONTENT OF THE </a:t>
            </a:r>
            <a:r>
              <a:rPr i="1" lang="fr-FR" sz="2800" spc="-1" strike="noStrike" cap="all">
                <a:solidFill>
                  <a:srgbClr val="000000"/>
                </a:solidFill>
                <a:uFill>
                  <a:solidFill>
                    <a:srgbClr val="ffffff"/>
                  </a:solidFill>
                </a:uFill>
                <a:latin typeface="Tahoma"/>
                <a:ea typeface="Tahoma"/>
              </a:rPr>
              <a:t>é</a:t>
            </a:r>
            <a:r>
              <a:rPr i="1" lang="fr-FR" sz="2800" spc="-1" strike="noStrike">
                <a:solidFill>
                  <a:srgbClr val="000000"/>
                </a:solidFill>
                <a:uFill>
                  <a:solidFill>
                    <a:srgbClr val="ffffff"/>
                  </a:solidFill>
                </a:uFill>
                <a:latin typeface="Tahoma"/>
                <a:ea typeface="Tahoma"/>
              </a:rPr>
              <a:t>SP</a:t>
            </a:r>
            <a:r>
              <a:rPr i="1" lang="fr-FR" sz="2800" spc="-1" strike="noStrike" cap="all">
                <a:solidFill>
                  <a:srgbClr val="000000"/>
                </a:solidFill>
                <a:uFill>
                  <a:solidFill>
                    <a:srgbClr val="ffffff"/>
                  </a:solidFill>
                </a:uFill>
                <a:latin typeface="Tahoma"/>
                <a:ea typeface="Tahoma"/>
              </a:rPr>
              <a:t>é</a:t>
            </a:r>
            <a:r>
              <a:rPr lang="fr-FR" sz="2800" spc="-1" strike="noStrike">
                <a:solidFill>
                  <a:srgbClr val="000000"/>
                </a:solidFill>
                <a:uFill>
                  <a:solidFill>
                    <a:srgbClr val="ffffff"/>
                  </a:solidFill>
                </a:uFill>
                <a:latin typeface="Tahoma"/>
                <a:ea typeface="Tahoma"/>
              </a:rPr>
              <a:t> TRAINING</a:t>
            </a:r>
            <a:endParaRPr lang="fr-FR" sz="1800" spc="-1" strike="noStrike">
              <a:solidFill>
                <a:srgbClr val="000000"/>
              </a:solidFill>
              <a:uFill>
                <a:solidFill>
                  <a:srgbClr val="ffffff"/>
                </a:solidFill>
              </a:uFill>
              <a:latin typeface="Arial"/>
            </a:endParaRPr>
          </a:p>
          <a:p>
            <a:pPr algn="ctr">
              <a:lnSpc>
                <a:spcPct val="100000"/>
              </a:lnSpc>
            </a:pPr>
            <a:r>
              <a:rPr lang="fr-FR" sz="2800" spc="-1" strike="noStrike">
                <a:solidFill>
                  <a:srgbClr val="000000"/>
                </a:solidFill>
                <a:uFill>
                  <a:solidFill>
                    <a:srgbClr val="ffffff"/>
                  </a:solidFill>
                </a:uFill>
                <a:latin typeface="Tahoma"/>
                <a:ea typeface="Tahoma"/>
              </a:rPr>
              <a:t>Common core teaching</a:t>
            </a:r>
            <a:endParaRPr lang="fr-FR" sz="1800" spc="-1" strike="noStrike">
              <a:solidFill>
                <a:srgbClr val="000000"/>
              </a:solidFill>
              <a:uFill>
                <a:solidFill>
                  <a:srgbClr val="ffffff"/>
                </a:solidFill>
              </a:uFill>
              <a:latin typeface="Arial"/>
            </a:endParaRPr>
          </a:p>
        </p:txBody>
      </p:sp>
      <p:sp>
        <p:nvSpPr>
          <p:cNvPr id="295" name="CustomShape 2"/>
          <p:cNvSpPr/>
          <p:nvPr/>
        </p:nvSpPr>
        <p:spPr>
          <a:xfrm>
            <a:off x="467640" y="1052640"/>
            <a:ext cx="4039200" cy="574920"/>
          </a:xfrm>
          <a:prstGeom prst="rect">
            <a:avLst/>
          </a:prstGeom>
          <a:noFill/>
          <a:ln>
            <a:noFill/>
          </a:ln>
        </p:spPr>
        <p:style>
          <a:lnRef idx="0"/>
          <a:fillRef idx="0"/>
          <a:effectRef idx="0"/>
          <a:fontRef idx="minor"/>
        </p:style>
        <p:txBody>
          <a:bodyPr lIns="90000" rIns="90000" tIns="45000" bIns="45000" anchor="b"/>
          <a:p>
            <a:pPr>
              <a:lnSpc>
                <a:spcPct val="100000"/>
              </a:lnSpc>
            </a:pPr>
            <a:r>
              <a:rPr b="1" lang="fr-FR" sz="2400" spc="-1" strike="noStrike">
                <a:solidFill>
                  <a:srgbClr val="000000"/>
                </a:solidFill>
                <a:uFill>
                  <a:solidFill>
                    <a:srgbClr val="ffffff"/>
                  </a:solidFill>
                </a:uFill>
                <a:latin typeface="Tahoma"/>
                <a:ea typeface="Tahoma"/>
              </a:rPr>
              <a:t>1rst year of master</a:t>
            </a:r>
            <a:endParaRPr lang="fr-FR" sz="1800" spc="-1" strike="noStrike">
              <a:solidFill>
                <a:srgbClr val="000000"/>
              </a:solidFill>
              <a:uFill>
                <a:solidFill>
                  <a:srgbClr val="ffffff"/>
                </a:solidFill>
              </a:uFill>
              <a:latin typeface="Arial"/>
            </a:endParaRPr>
          </a:p>
        </p:txBody>
      </p:sp>
      <p:sp>
        <p:nvSpPr>
          <p:cNvPr id="296" name="CustomShape 3"/>
          <p:cNvSpPr/>
          <p:nvPr/>
        </p:nvSpPr>
        <p:spPr>
          <a:xfrm>
            <a:off x="457200" y="1772640"/>
            <a:ext cx="4039200" cy="460728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The common core focuses on </a:t>
            </a:r>
            <a:endParaRPr lang="fr-FR" sz="1800" spc="-1" strike="noStrike">
              <a:solidFill>
                <a:srgbClr val="000000"/>
              </a:solidFill>
              <a:uFill>
                <a:solidFill>
                  <a:srgbClr val="ffffff"/>
                </a:solidFill>
              </a:uFill>
              <a:latin typeface="Arial"/>
            </a:endParaRPr>
          </a:p>
          <a:p>
            <a:pPr marL="343080" indent="-342000" algn="just">
              <a:lnSpc>
                <a:spcPct val="100000"/>
              </a:lnSpc>
            </a:pPr>
            <a:r>
              <a:rPr lang="fr-FR" sz="1800" spc="-1" strike="noStrike">
                <a:solidFill>
                  <a:srgbClr val="000000"/>
                </a:solidFill>
                <a:uFill>
                  <a:solidFill>
                    <a:srgbClr val="ffffff"/>
                  </a:solidFill>
                </a:uFill>
                <a:latin typeface="Tahoma"/>
                <a:ea typeface="Tahoma"/>
              </a:rPr>
              <a:t>- </a:t>
            </a:r>
            <a:r>
              <a:rPr b="1" lang="fr-FR" sz="1800" spc="-1" strike="noStrike">
                <a:solidFill>
                  <a:srgbClr val="000000"/>
                </a:solidFill>
                <a:uFill>
                  <a:solidFill>
                    <a:srgbClr val="ffffff"/>
                  </a:solidFill>
                </a:uFill>
                <a:latin typeface="Tahoma"/>
                <a:ea typeface="Tahoma"/>
              </a:rPr>
              <a:t>the context of practice</a:t>
            </a:r>
            <a:r>
              <a:rPr lang="fr-FR" sz="1800" spc="-1" strike="noStrike">
                <a:solidFill>
                  <a:srgbClr val="000000"/>
                </a:solidFill>
                <a:uFill>
                  <a:solidFill>
                    <a:srgbClr val="ffffff"/>
                  </a:solidFill>
                </a:uFill>
                <a:latin typeface="Tahoma"/>
                <a:ea typeface="Tahoma"/>
              </a:rPr>
              <a:t> (history of education system, school values, compulsory schooling objectives, teachers’ rights and obligations) and</a:t>
            </a:r>
            <a:endParaRPr lang="fr-FR" sz="1800" spc="-1" strike="noStrike">
              <a:solidFill>
                <a:srgbClr val="000000"/>
              </a:solidFill>
              <a:uFill>
                <a:solidFill>
                  <a:srgbClr val="ffffff"/>
                </a:solidFill>
              </a:uFill>
              <a:latin typeface="Arial"/>
            </a:endParaRPr>
          </a:p>
          <a:p>
            <a:pPr marL="343080" indent="-342000" algn="just">
              <a:lnSpc>
                <a:spcPct val="100000"/>
              </a:lnSpc>
            </a:pPr>
            <a:r>
              <a:rPr lang="fr-FR" sz="1800" spc="-1" strike="noStrike">
                <a:solidFill>
                  <a:srgbClr val="000000"/>
                </a:solidFill>
                <a:uFill>
                  <a:solidFill>
                    <a:srgbClr val="ffffff"/>
                  </a:solidFill>
                </a:uFill>
                <a:latin typeface="Tahoma"/>
                <a:ea typeface="Tahoma"/>
              </a:rPr>
              <a:t>- </a:t>
            </a:r>
            <a:r>
              <a:rPr b="1" lang="fr-FR" sz="1800" spc="-1" strike="noStrike">
                <a:solidFill>
                  <a:srgbClr val="000000"/>
                </a:solidFill>
                <a:uFill>
                  <a:solidFill>
                    <a:srgbClr val="ffffff"/>
                  </a:solidFill>
                </a:uFill>
                <a:latin typeface="Tahoma"/>
                <a:ea typeface="Tahoma"/>
              </a:rPr>
              <a:t>the school public</a:t>
            </a:r>
            <a:r>
              <a:rPr lang="fr-FR" sz="1800" spc="-1" strike="noStrike">
                <a:solidFill>
                  <a:srgbClr val="000000"/>
                </a:solidFill>
                <a:uFill>
                  <a:solidFill>
                    <a:srgbClr val="ffffff"/>
                  </a:solidFill>
                </a:uFill>
                <a:latin typeface="Tahoma"/>
                <a:ea typeface="Tahoma"/>
              </a:rPr>
              <a:t> (sociology and psychology of teenagers, students with special educational needs, school inclusion)</a:t>
            </a:r>
            <a:endParaRPr lang="fr-FR" sz="1800" spc="-1" strike="noStrike">
              <a:solidFill>
                <a:srgbClr val="000000"/>
              </a:solidFill>
              <a:uFill>
                <a:solidFill>
                  <a:srgbClr val="ffffff"/>
                </a:solidFill>
              </a:uFill>
              <a:latin typeface="Arial"/>
            </a:endParaRPr>
          </a:p>
        </p:txBody>
      </p:sp>
      <p:sp>
        <p:nvSpPr>
          <p:cNvPr id="297" name="CustomShape 4"/>
          <p:cNvSpPr/>
          <p:nvPr/>
        </p:nvSpPr>
        <p:spPr>
          <a:xfrm>
            <a:off x="4644000" y="1124640"/>
            <a:ext cx="4040640" cy="502920"/>
          </a:xfrm>
          <a:prstGeom prst="rect">
            <a:avLst/>
          </a:prstGeom>
          <a:noFill/>
          <a:ln>
            <a:noFill/>
          </a:ln>
        </p:spPr>
        <p:style>
          <a:lnRef idx="0"/>
          <a:fillRef idx="0"/>
          <a:effectRef idx="0"/>
          <a:fontRef idx="minor"/>
        </p:style>
        <p:txBody>
          <a:bodyPr lIns="90000" rIns="90000" tIns="45000" bIns="45000" anchor="b"/>
          <a:p>
            <a:pPr>
              <a:lnSpc>
                <a:spcPct val="100000"/>
              </a:lnSpc>
            </a:pPr>
            <a:r>
              <a:rPr b="1" lang="fr-FR" sz="2400" spc="-1" strike="noStrike">
                <a:solidFill>
                  <a:srgbClr val="000000"/>
                </a:solidFill>
                <a:uFill>
                  <a:solidFill>
                    <a:srgbClr val="ffffff"/>
                  </a:solidFill>
                </a:uFill>
                <a:latin typeface="Tahoma"/>
                <a:ea typeface="Tahoma"/>
              </a:rPr>
              <a:t>2</a:t>
            </a:r>
            <a:r>
              <a:rPr b="1" lang="fr-FR" sz="2400" spc="-1" strike="noStrike" baseline="30000">
                <a:solidFill>
                  <a:srgbClr val="000000"/>
                </a:solidFill>
                <a:uFill>
                  <a:solidFill>
                    <a:srgbClr val="ffffff"/>
                  </a:solidFill>
                </a:uFill>
                <a:latin typeface="Tahoma"/>
                <a:ea typeface="Tahoma"/>
              </a:rPr>
              <a:t>nd</a:t>
            </a:r>
            <a:r>
              <a:rPr b="1" lang="fr-FR" sz="2400" spc="-1" strike="noStrike">
                <a:solidFill>
                  <a:srgbClr val="000000"/>
                </a:solidFill>
                <a:uFill>
                  <a:solidFill>
                    <a:srgbClr val="ffffff"/>
                  </a:solidFill>
                </a:uFill>
                <a:latin typeface="Tahoma"/>
                <a:ea typeface="Tahoma"/>
              </a:rPr>
              <a:t> year of master</a:t>
            </a:r>
            <a:endParaRPr lang="fr-FR" sz="1800" spc="-1" strike="noStrike">
              <a:solidFill>
                <a:srgbClr val="000000"/>
              </a:solidFill>
              <a:uFill>
                <a:solidFill>
                  <a:srgbClr val="ffffff"/>
                </a:solidFill>
              </a:uFill>
              <a:latin typeface="Arial"/>
            </a:endParaRPr>
          </a:p>
        </p:txBody>
      </p:sp>
      <p:sp>
        <p:nvSpPr>
          <p:cNvPr id="298" name="CustomShape 5"/>
          <p:cNvSpPr/>
          <p:nvPr/>
        </p:nvSpPr>
        <p:spPr>
          <a:xfrm>
            <a:off x="4645080" y="1772640"/>
            <a:ext cx="4040640" cy="435240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the common core deals with </a:t>
            </a:r>
            <a:endParaRPr lang="fr-FR" sz="1800" spc="-1" strike="noStrike">
              <a:solidFill>
                <a:srgbClr val="000000"/>
              </a:solidFill>
              <a:uFill>
                <a:solidFill>
                  <a:srgbClr val="ffffff"/>
                </a:solidFill>
              </a:uFill>
              <a:latin typeface="Arial"/>
            </a:endParaRPr>
          </a:p>
          <a:p>
            <a:pPr marL="343080" indent="-342000" algn="just">
              <a:lnSpc>
                <a:spcPct val="100000"/>
              </a:lnSpc>
            </a:pPr>
            <a:r>
              <a:rPr lang="fr-FR" sz="1800" spc="-1" strike="noStrike">
                <a:solidFill>
                  <a:srgbClr val="000000"/>
                </a:solidFill>
                <a:uFill>
                  <a:solidFill>
                    <a:srgbClr val="ffffff"/>
                  </a:solidFill>
                </a:uFill>
                <a:latin typeface="Tahoma"/>
                <a:ea typeface="Tahoma"/>
              </a:rPr>
              <a:t>- </a:t>
            </a:r>
            <a:r>
              <a:rPr b="1" lang="fr-FR" sz="1800" spc="-1" strike="noStrike">
                <a:solidFill>
                  <a:srgbClr val="000000"/>
                </a:solidFill>
                <a:uFill>
                  <a:solidFill>
                    <a:srgbClr val="ffffff"/>
                  </a:solidFill>
                </a:uFill>
                <a:latin typeface="Tahoma"/>
                <a:ea typeface="Tahoma"/>
              </a:rPr>
              <a:t>professional acts </a:t>
            </a:r>
            <a:r>
              <a:rPr lang="fr-FR" sz="1800" spc="-1" strike="noStrike">
                <a:solidFill>
                  <a:srgbClr val="000000"/>
                </a:solidFill>
                <a:uFill>
                  <a:solidFill>
                    <a:srgbClr val="ffffff"/>
                  </a:solidFill>
                </a:uFill>
                <a:latin typeface="Tahoma"/>
                <a:ea typeface="Tahoma"/>
              </a:rPr>
              <a:t>(voice work, teamwork, authority and confidence in the class, differentiated instruction, student’s path guidance) and</a:t>
            </a:r>
            <a:endParaRPr lang="fr-FR" sz="1800" spc="-1" strike="noStrike">
              <a:solidFill>
                <a:srgbClr val="000000"/>
              </a:solidFill>
              <a:uFill>
                <a:solidFill>
                  <a:srgbClr val="ffffff"/>
                </a:solidFill>
              </a:uFill>
              <a:latin typeface="Arial"/>
            </a:endParaRPr>
          </a:p>
          <a:p>
            <a:pPr marL="343080" indent="-342000" algn="just">
              <a:lnSpc>
                <a:spcPct val="100000"/>
              </a:lnSpc>
            </a:pPr>
            <a:r>
              <a:rPr lang="fr-FR" sz="1800" spc="-1" strike="noStrike">
                <a:solidFill>
                  <a:srgbClr val="000000"/>
                </a:solidFill>
                <a:uFill>
                  <a:solidFill>
                    <a:srgbClr val="ffffff"/>
                  </a:solidFill>
                </a:uFill>
                <a:latin typeface="Tahoma"/>
                <a:ea typeface="Tahoma"/>
              </a:rPr>
              <a:t>- </a:t>
            </a:r>
            <a:r>
              <a:rPr b="1" lang="fr-FR" sz="1800" spc="-1" strike="noStrike">
                <a:solidFill>
                  <a:srgbClr val="000000"/>
                </a:solidFill>
                <a:uFill>
                  <a:solidFill>
                    <a:srgbClr val="ffffff"/>
                  </a:solidFill>
                </a:uFill>
                <a:latin typeface="Tahoma"/>
                <a:ea typeface="Tahoma"/>
              </a:rPr>
              <a:t>common transdisciplinary teaching</a:t>
            </a:r>
            <a:r>
              <a:rPr lang="fr-FR" sz="1800" spc="-1" strike="noStrike">
                <a:solidFill>
                  <a:srgbClr val="000000"/>
                </a:solidFill>
                <a:uFill>
                  <a:solidFill>
                    <a:srgbClr val="ffffff"/>
                  </a:solidFill>
                </a:uFill>
                <a:latin typeface="Tahoma"/>
                <a:ea typeface="Tahoma"/>
              </a:rPr>
              <a:t> (media and information literacy, artistic and cultural education, education to sustainable and environment development). </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1800" spc="-1" strike="noStrike">
                <a:solidFill>
                  <a:srgbClr val="000000"/>
                </a:solidFill>
                <a:uFill>
                  <a:solidFill>
                    <a:srgbClr val="ffffff"/>
                  </a:solidFill>
                </a:uFill>
                <a:latin typeface="Tahoma"/>
                <a:ea typeface="Tahoma"/>
              </a:rPr>
              <a:t>The common core is also completed by modern language lessons.</a:t>
            </a:r>
            <a:endParaRPr lang="fr-FR"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9"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pPr algn="ctr">
              <a:lnSpc>
                <a:spcPct val="100000"/>
              </a:lnSpc>
            </a:pPr>
            <a:r>
              <a:rPr b="1" lang="fr-FR" sz="4400" spc="-1" strike="noStrike" cap="all">
                <a:solidFill>
                  <a:srgbClr val="000000"/>
                </a:solidFill>
                <a:uFill>
                  <a:solidFill>
                    <a:srgbClr val="ffffff"/>
                  </a:solidFill>
                </a:uFill>
                <a:latin typeface="Tahoma"/>
                <a:ea typeface="Tahoma"/>
              </a:rPr>
              <a:t>THE pedagogical approaches</a:t>
            </a:r>
            <a:endParaRPr lang="fr-FR"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0" name="CustomShape 1"/>
          <p:cNvSpPr/>
          <p:nvPr/>
        </p:nvSpPr>
        <p:spPr>
          <a:xfrm>
            <a:off x="457200" y="274680"/>
            <a:ext cx="8228520" cy="920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THE pedagogical approaches</a:t>
            </a:r>
            <a:endParaRPr lang="fr-FR" sz="1800" spc="-1" strike="noStrike">
              <a:solidFill>
                <a:srgbClr val="000000"/>
              </a:solidFill>
              <a:uFill>
                <a:solidFill>
                  <a:srgbClr val="ffffff"/>
                </a:solidFill>
              </a:uFill>
              <a:latin typeface="Arial"/>
            </a:endParaRPr>
          </a:p>
        </p:txBody>
      </p:sp>
      <p:sp>
        <p:nvSpPr>
          <p:cNvPr id="301" name="CustomShape 2"/>
          <p:cNvSpPr/>
          <p:nvPr/>
        </p:nvSpPr>
        <p:spPr>
          <a:xfrm>
            <a:off x="457200" y="1412640"/>
            <a:ext cx="8228520" cy="489564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2000" spc="-1" strike="noStrike" u="sng">
                <a:solidFill>
                  <a:srgbClr val="000000"/>
                </a:solidFill>
                <a:uFill>
                  <a:solidFill>
                    <a:srgbClr val="ffffff"/>
                  </a:solidFill>
                </a:uFill>
                <a:latin typeface="Tahoma"/>
                <a:ea typeface="Tahoma"/>
              </a:rPr>
              <a:t>Pedagogical team :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12 qualified </a:t>
            </a:r>
            <a:r>
              <a:rPr i="1" lang="fr-FR" sz="2000" spc="-1" strike="noStrike">
                <a:solidFill>
                  <a:srgbClr val="000000"/>
                </a:solidFill>
                <a:uFill>
                  <a:solidFill>
                    <a:srgbClr val="ffffff"/>
                  </a:solidFill>
                </a:uFill>
                <a:latin typeface="Tahoma"/>
                <a:ea typeface="Tahoma"/>
              </a:rPr>
              <a:t>professeurs documentalistes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7 university lecturers and researchers in information and communication sciences and other subjects (education sciences, psychology, sociology, history of sciences, literature),</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about 20 professionals from other fields (education staff, headmasters, inspectors, librarians) who occasionnaly take part in the training</a:t>
            </a:r>
            <a:endParaRPr lang="fr-FR" sz="1800" spc="-1" strike="noStrike">
              <a:solidFill>
                <a:srgbClr val="000000"/>
              </a:solidFill>
              <a:uFill>
                <a:solidFill>
                  <a:srgbClr val="ffffff"/>
                </a:solidFill>
              </a:uFill>
              <a:latin typeface="Arial"/>
            </a:endParaRPr>
          </a:p>
          <a:p>
            <a:pPr marL="343080" indent="-342000" algn="just">
              <a:lnSpc>
                <a:spcPct val="100000"/>
              </a:lnSpc>
            </a:pPr>
            <a:r>
              <a:rPr lang="fr-FR" sz="2000" spc="-1" strike="noStrike" u="sng">
                <a:solidFill>
                  <a:srgbClr val="000000"/>
                </a:solidFill>
                <a:uFill>
                  <a:solidFill>
                    <a:srgbClr val="ffffff"/>
                  </a:solidFill>
                </a:uFill>
                <a:latin typeface="Tahoma"/>
                <a:ea typeface="Tahoma"/>
              </a:rPr>
              <a:t>Main pedagogical approaches :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Lecture courses (frequent at the start of the study programme)</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Training approaches emphasizing activities and cooperation</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Continous assessment : professional and formative tests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Students collaborative work</a:t>
            </a:r>
            <a:endParaRPr lang="fr-FR" sz="18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THE pedagogical approaches</a:t>
            </a:r>
            <a:endParaRPr lang="fr-FR" sz="1800" spc="-1" strike="noStrike">
              <a:solidFill>
                <a:srgbClr val="000000"/>
              </a:solidFill>
              <a:uFill>
                <a:solidFill>
                  <a:srgbClr val="ffffff"/>
                </a:solidFill>
              </a:uFill>
              <a:latin typeface="Arial"/>
            </a:endParaRPr>
          </a:p>
        </p:txBody>
      </p:sp>
      <p:sp>
        <p:nvSpPr>
          <p:cNvPr id="303" name="CustomShape 2"/>
          <p:cNvSpPr/>
          <p:nvPr/>
        </p:nvSpPr>
        <p:spPr>
          <a:xfrm>
            <a:off x="467640" y="1484640"/>
            <a:ext cx="4039560" cy="639000"/>
          </a:xfrm>
          <a:prstGeom prst="rect">
            <a:avLst/>
          </a:prstGeom>
          <a:noFill/>
          <a:ln>
            <a:noFill/>
          </a:ln>
        </p:spPr>
        <p:style>
          <a:lnRef idx="0"/>
          <a:fillRef idx="0"/>
          <a:effectRef idx="0"/>
          <a:fontRef idx="minor"/>
        </p:style>
        <p:txBody>
          <a:bodyPr lIns="90000" rIns="90000" tIns="45000" bIns="45000" anchor="b"/>
          <a:p>
            <a:pPr>
              <a:lnSpc>
                <a:spcPct val="100000"/>
              </a:lnSpc>
            </a:pP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a:p>
            <a:pPr algn="just">
              <a:lnSpc>
                <a:spcPct val="100000"/>
              </a:lnSpc>
            </a:pPr>
            <a:r>
              <a:rPr b="1" lang="fr-FR" sz="1600" spc="-1" strike="noStrike">
                <a:solidFill>
                  <a:srgbClr val="000000"/>
                </a:solidFill>
                <a:uFill>
                  <a:solidFill>
                    <a:srgbClr val="ffffff"/>
                  </a:solidFill>
                </a:uFill>
                <a:latin typeface="Tahoma"/>
                <a:ea typeface="Tahoma"/>
              </a:rPr>
              <a:t>IFLA School Library Guidelines</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
        <p:nvSpPr>
          <p:cNvPr id="304" name="CustomShape 3"/>
          <p:cNvSpPr/>
          <p:nvPr/>
        </p:nvSpPr>
        <p:spPr>
          <a:xfrm>
            <a:off x="467640" y="2133000"/>
            <a:ext cx="4039560" cy="2840400"/>
          </a:xfrm>
          <a:prstGeom prst="rect">
            <a:avLst/>
          </a:prstGeom>
          <a:noFill/>
          <a:ln>
            <a:noFill/>
          </a:ln>
        </p:spPr>
        <p:style>
          <a:lnRef idx="0"/>
          <a:fillRef idx="0"/>
          <a:effectRef idx="0"/>
          <a:fontRef idx="minor"/>
        </p:style>
        <p:txBody>
          <a:bodyPr lIns="90000" rIns="90000" tIns="45000" bIns="45000"/>
          <a:p>
            <a:pPr algn="just">
              <a:lnSpc>
                <a:spcPct val="100000"/>
              </a:lnSpc>
            </a:pPr>
            <a:r>
              <a:rPr i="1" lang="fr-FR" sz="2200" spc="-1" strike="noStrike">
                <a:solidFill>
                  <a:srgbClr val="000000"/>
                </a:solidFill>
                <a:uFill>
                  <a:solidFill>
                    <a:srgbClr val="ffffff"/>
                  </a:solidFill>
                </a:uFill>
                <a:latin typeface="Tahoma"/>
                <a:ea typeface="Tahoma"/>
              </a:rPr>
              <a:t>“</a:t>
            </a:r>
            <a:r>
              <a:rPr i="1" lang="fr-FR" sz="2200" spc="-1" strike="noStrike">
                <a:solidFill>
                  <a:srgbClr val="000000"/>
                </a:solidFill>
                <a:uFill>
                  <a:solidFill>
                    <a:srgbClr val="ffffff"/>
                  </a:solidFill>
                </a:uFill>
                <a:latin typeface="Tahoma"/>
                <a:ea typeface="Tahoma"/>
              </a:rPr>
              <a:t>a school librarian should take a leadership role in ensuring there is a systematic approach to teaching an inquiry process that is guided by a school-based continuum of media and information skills and strategies” </a:t>
            </a:r>
            <a:endParaRPr lang="fr-FR" sz="1800" spc="-1" strike="noStrike">
              <a:solidFill>
                <a:srgbClr val="000000"/>
              </a:solidFill>
              <a:uFill>
                <a:solidFill>
                  <a:srgbClr val="ffffff"/>
                </a:solidFill>
              </a:uFill>
              <a:latin typeface="Arial"/>
            </a:endParaRPr>
          </a:p>
        </p:txBody>
      </p:sp>
      <p:sp>
        <p:nvSpPr>
          <p:cNvPr id="305" name="CustomShape 4"/>
          <p:cNvSpPr/>
          <p:nvPr/>
        </p:nvSpPr>
        <p:spPr>
          <a:xfrm>
            <a:off x="4716000" y="1700640"/>
            <a:ext cx="4041000" cy="639000"/>
          </a:xfrm>
          <a:prstGeom prst="rect">
            <a:avLst/>
          </a:prstGeom>
          <a:noFill/>
          <a:ln>
            <a:noFill/>
          </a:ln>
        </p:spPr>
        <p:style>
          <a:lnRef idx="0"/>
          <a:fillRef idx="0"/>
          <a:effectRef idx="0"/>
          <a:fontRef idx="minor"/>
        </p:style>
        <p:txBody>
          <a:bodyPr lIns="90000" rIns="90000" tIns="45000" bIns="45000" anchor="b"/>
          <a:p>
            <a:pPr>
              <a:lnSpc>
                <a:spcPct val="100000"/>
              </a:lnSpc>
            </a:pP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algn="just">
              <a:lnSpc>
                <a:spcPct val="100000"/>
              </a:lnSpc>
            </a:pPr>
            <a:r>
              <a:rPr b="1" lang="fr-FR" sz="1600" spc="-1" strike="noStrike">
                <a:solidFill>
                  <a:srgbClr val="000000"/>
                </a:solidFill>
                <a:uFill>
                  <a:solidFill>
                    <a:srgbClr val="ffffff"/>
                  </a:solidFill>
                </a:uFill>
                <a:latin typeface="Tahoma"/>
                <a:ea typeface="Tahoma"/>
              </a:rPr>
              <a:t>Master degree MEEF Documentation</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p:txBody>
      </p:sp>
      <p:sp>
        <p:nvSpPr>
          <p:cNvPr id="306" name="CustomShape 5"/>
          <p:cNvSpPr/>
          <p:nvPr/>
        </p:nvSpPr>
        <p:spPr>
          <a:xfrm>
            <a:off x="4716000" y="2061000"/>
            <a:ext cx="4041000" cy="3815640"/>
          </a:xfrm>
          <a:prstGeom prst="rect">
            <a:avLst/>
          </a:prstGeom>
          <a:noFill/>
          <a:ln>
            <a:noFill/>
          </a:ln>
        </p:spPr>
        <p:style>
          <a:lnRef idx="0"/>
          <a:fillRef idx="0"/>
          <a:effectRef idx="0"/>
          <a:fontRef idx="minor"/>
        </p:style>
        <p:txBody>
          <a:bodyPr lIns="90000" rIns="90000" tIns="45000" bIns="45000"/>
          <a:p>
            <a:pPr marL="432000" indent="-32364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Instructional workshops focused on media and information literacy (MIL), assigned over the two years of study, aim at the construction and analysis of pedagogical sessions</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432000" indent="-32364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Use of professional tools like APDEN’s work : information literacy curriculum and Wikinotions Info Doc</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432000" indent="-323640" algn="just">
              <a:lnSpc>
                <a:spcPct val="100000"/>
              </a:lnSpc>
              <a:buClr>
                <a:srgbClr val="000000"/>
              </a:buClr>
              <a:buFont typeface="Arial"/>
              <a:buChar char="•"/>
            </a:pPr>
            <a:r>
              <a:rPr lang="fr-FR" sz="2000" spc="-1" strike="noStrike">
                <a:solidFill>
                  <a:srgbClr val="000000"/>
                </a:solidFill>
                <a:uFill>
                  <a:solidFill>
                    <a:srgbClr val="ffffff"/>
                  </a:solidFill>
                </a:uFill>
                <a:latin typeface="Tahoma"/>
                <a:ea typeface="Tahoma"/>
              </a:rPr>
              <a:t>Online collaborative work </a:t>
            </a:r>
            <a:endParaRPr lang="fr-FR" sz="1800" spc="-1" strike="noStrike">
              <a:solidFill>
                <a:srgbClr val="000000"/>
              </a:solidFill>
              <a:uFill>
                <a:solidFill>
                  <a:srgbClr val="ffffff"/>
                </a:solidFill>
              </a:uFill>
              <a:latin typeface="Arial"/>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7" name="CustomShape 1"/>
          <p:cNvSpPr/>
          <p:nvPr/>
        </p:nvSpPr>
        <p:spPr>
          <a:xfrm>
            <a:off x="467640" y="4869000"/>
            <a:ext cx="8218080" cy="1281240"/>
          </a:xfrm>
          <a:prstGeom prst="rect">
            <a:avLst/>
          </a:prstGeom>
          <a:noFill/>
          <a:ln>
            <a:noFill/>
          </a:ln>
        </p:spPr>
        <p:style>
          <a:lnRef idx="0"/>
          <a:fillRef idx="0"/>
          <a:effectRef idx="0"/>
          <a:fontRef idx="minor"/>
        </p:style>
      </p:sp>
      <p:sp>
        <p:nvSpPr>
          <p:cNvPr id="258" name="CustomShape 2"/>
          <p:cNvSpPr/>
          <p:nvPr/>
        </p:nvSpPr>
        <p:spPr>
          <a:xfrm>
            <a:off x="457200" y="476640"/>
            <a:ext cx="8228520" cy="424728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3200" spc="-1" strike="noStrike" u="sng">
                <a:solidFill>
                  <a:srgbClr val="000000"/>
                </a:solidFill>
                <a:uFill>
                  <a:solidFill>
                    <a:srgbClr val="ffffff"/>
                  </a:solidFill>
                </a:uFill>
                <a:latin typeface="Calibri"/>
                <a:ea typeface="DejaVu Sans"/>
              </a:rPr>
              <a:t>Part II : Educating the School Library Professional </a:t>
            </a:r>
            <a:endParaRPr lang="fr-FR" sz="1800" spc="-1" strike="noStrike">
              <a:solidFill>
                <a:srgbClr val="000000"/>
              </a:solidFill>
              <a:uFill>
                <a:solidFill>
                  <a:srgbClr val="ffffff"/>
                </a:solidFill>
              </a:uFill>
              <a:latin typeface="Arial"/>
            </a:endParaRPr>
          </a:p>
          <a:p>
            <a:pPr marL="343080" indent="-342000">
              <a:lnSpc>
                <a:spcPct val="100000"/>
              </a:lnSpc>
            </a:pPr>
            <a:endParaRPr lang="fr-FR" sz="1800" spc="-1" strike="noStrike">
              <a:solidFill>
                <a:srgbClr val="000000"/>
              </a:solidFill>
              <a:uFill>
                <a:solidFill>
                  <a:srgbClr val="ffffff"/>
                </a:solidFill>
              </a:uFill>
              <a:latin typeface="Arial"/>
            </a:endParaRPr>
          </a:p>
          <a:p>
            <a:pPr marL="343080" indent="-342000">
              <a:lnSpc>
                <a:spcPct val="100000"/>
              </a:lnSpc>
            </a:pPr>
            <a:r>
              <a:rPr b="1" lang="fr-FR" sz="3200" spc="-1" strike="noStrike">
                <a:solidFill>
                  <a:srgbClr val="000000"/>
                </a:solidFill>
                <a:uFill>
                  <a:solidFill>
                    <a:srgbClr val="ffffff"/>
                  </a:solidFill>
                </a:uFill>
                <a:latin typeface="Calibri"/>
                <a:ea typeface="DejaVu Sans"/>
              </a:rPr>
              <a:t>   </a:t>
            </a:r>
            <a:r>
              <a:rPr b="1" lang="fr-FR" sz="3000" spc="-1" strike="noStrike">
                <a:solidFill>
                  <a:srgbClr val="000000"/>
                </a:solidFill>
                <a:uFill>
                  <a:solidFill>
                    <a:srgbClr val="ffffff"/>
                  </a:solidFill>
                </a:uFill>
                <a:latin typeface="Calibri"/>
                <a:ea typeface="DejaVu Sans"/>
              </a:rPr>
              <a:t>Chapter 5</a:t>
            </a:r>
            <a:endParaRPr lang="fr-FR" sz="1800" spc="-1" strike="noStrike">
              <a:solidFill>
                <a:srgbClr val="000000"/>
              </a:solidFill>
              <a:uFill>
                <a:solidFill>
                  <a:srgbClr val="ffffff"/>
                </a:solidFill>
              </a:uFill>
              <a:latin typeface="Arial"/>
            </a:endParaRPr>
          </a:p>
          <a:p>
            <a:pPr marL="343080" indent="-342000" algn="ctr">
              <a:lnSpc>
                <a:spcPct val="100000"/>
              </a:lnSpc>
            </a:pPr>
            <a:r>
              <a:rPr b="1" i="1" lang="fr-FR" sz="3000" spc="-1" strike="noStrike">
                <a:solidFill>
                  <a:srgbClr val="000000"/>
                </a:solidFill>
                <a:uFill>
                  <a:solidFill>
                    <a:srgbClr val="ffffff"/>
                  </a:solidFill>
                </a:uFill>
                <a:latin typeface="Calibri"/>
                <a:ea typeface="DejaVu Sans"/>
              </a:rPr>
              <a:t>The Initial Training of Teacher Librarians in France: Towards the Construction of a Faceted Professional Identity</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ctr">
              <a:lnSpc>
                <a:spcPct val="100000"/>
              </a:lnSpc>
            </a:pPr>
            <a:r>
              <a:rPr lang="fr-FR" sz="2600" spc="-1" strike="noStrike" u="sng">
                <a:solidFill>
                  <a:srgbClr val="000000"/>
                </a:solidFill>
                <a:uFill>
                  <a:solidFill>
                    <a:srgbClr val="ffffff"/>
                  </a:solidFill>
                </a:uFill>
                <a:latin typeface="Tahoma"/>
                <a:ea typeface="Tahoma"/>
              </a:rPr>
              <a:t>Authors :</a:t>
            </a:r>
            <a:r>
              <a:rPr lang="fr-FR" sz="2600" spc="-1" strike="noStrike">
                <a:solidFill>
                  <a:srgbClr val="000000"/>
                </a:solidFill>
                <a:uFill>
                  <a:solidFill>
                    <a:srgbClr val="ffffff"/>
                  </a:solidFill>
                </a:uFill>
                <a:latin typeface="Tahoma"/>
                <a:ea typeface="Tahoma"/>
              </a:rPr>
              <a:t> Pascale Peurot, Cécile Chabassier,</a:t>
            </a:r>
            <a:endParaRPr lang="fr-FR" sz="1800" spc="-1" strike="noStrike">
              <a:solidFill>
                <a:srgbClr val="000000"/>
              </a:solidFill>
              <a:uFill>
                <a:solidFill>
                  <a:srgbClr val="ffffff"/>
                </a:solidFill>
              </a:uFill>
              <a:latin typeface="Arial"/>
            </a:endParaRPr>
          </a:p>
          <a:p>
            <a:pPr marL="343080" indent="-342000" algn="ctr">
              <a:lnSpc>
                <a:spcPct val="100000"/>
              </a:lnSpc>
            </a:pPr>
            <a:r>
              <a:rPr lang="fr-FR" sz="2600" spc="-1" strike="noStrike">
                <a:solidFill>
                  <a:srgbClr val="000000"/>
                </a:solidFill>
                <a:uFill>
                  <a:solidFill>
                    <a:srgbClr val="ffffff"/>
                  </a:solidFill>
                </a:uFill>
                <a:latin typeface="Tahoma"/>
                <a:ea typeface="Tahoma"/>
              </a:rPr>
              <a:t>Anaïs Denis, Valérie Glass and Magali Bon</a:t>
            </a:r>
            <a:endParaRPr lang="fr-FR" sz="1800" spc="-1" strike="noStrike">
              <a:solidFill>
                <a:srgbClr val="000000"/>
              </a:solidFill>
              <a:uFill>
                <a:solidFill>
                  <a:srgbClr val="ffffff"/>
                </a:solidFill>
              </a:uFill>
              <a:latin typeface="Arial"/>
            </a:endParaRPr>
          </a:p>
          <a:p>
            <a:pPr marL="343080" indent="-342000">
              <a:lnSpc>
                <a:spcPct val="100000"/>
              </a:lnSpc>
            </a:pPr>
            <a:endParaRPr lang="fr-FR" sz="1800" spc="-1" strike="noStrike">
              <a:solidFill>
                <a:srgbClr val="000000"/>
              </a:solidFill>
              <a:uFill>
                <a:solidFill>
                  <a:srgbClr val="ffffff"/>
                </a:solidFill>
              </a:uFill>
              <a:latin typeface="Arial"/>
            </a:endParaRPr>
          </a:p>
        </p:txBody>
      </p:sp>
      <p:pic>
        <p:nvPicPr>
          <p:cNvPr id="259" name="Image 5" descr=""/>
          <p:cNvPicPr/>
          <p:nvPr/>
        </p:nvPicPr>
        <p:blipFill>
          <a:blip r:embed="rId1"/>
          <a:stretch/>
        </p:blipFill>
        <p:spPr>
          <a:xfrm>
            <a:off x="467640" y="5013000"/>
            <a:ext cx="4247280" cy="1174320"/>
          </a:xfrm>
          <a:prstGeom prst="rect">
            <a:avLst/>
          </a:prstGeom>
          <a:ln w="3240">
            <a:solidFill>
              <a:schemeClr val="tx1"/>
            </a:solidFill>
            <a:round/>
          </a:ln>
        </p:spPr>
      </p:pic>
      <p:pic>
        <p:nvPicPr>
          <p:cNvPr id="260" name="Image 6" descr=""/>
          <p:cNvPicPr/>
          <p:nvPr/>
        </p:nvPicPr>
        <p:blipFill>
          <a:blip r:embed="rId2"/>
          <a:stretch/>
        </p:blipFill>
        <p:spPr>
          <a:xfrm>
            <a:off x="4932000" y="5013000"/>
            <a:ext cx="3455280" cy="1150920"/>
          </a:xfrm>
          <a:prstGeom prst="rect">
            <a:avLst/>
          </a:prstGeom>
          <a:ln w="3240">
            <a:solidFill>
              <a:schemeClr val="tx1"/>
            </a:solidFill>
            <a:round/>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7" name="CustomShape 1"/>
          <p:cNvSpPr/>
          <p:nvPr/>
        </p:nvSpPr>
        <p:spPr>
          <a:xfrm>
            <a:off x="457200" y="274680"/>
            <a:ext cx="8228520" cy="920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THE pedagogical approaches</a:t>
            </a:r>
            <a:endParaRPr lang="fr-FR" sz="1800" spc="-1" strike="noStrike">
              <a:solidFill>
                <a:srgbClr val="000000"/>
              </a:solidFill>
              <a:uFill>
                <a:solidFill>
                  <a:srgbClr val="ffffff"/>
                </a:solidFill>
              </a:uFill>
              <a:latin typeface="Arial"/>
            </a:endParaRPr>
          </a:p>
        </p:txBody>
      </p:sp>
      <p:sp>
        <p:nvSpPr>
          <p:cNvPr id="308" name="CustomShape 2"/>
          <p:cNvSpPr/>
          <p:nvPr/>
        </p:nvSpPr>
        <p:spPr>
          <a:xfrm>
            <a:off x="457200" y="1412640"/>
            <a:ext cx="8228520" cy="489564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2400" spc="-1" strike="noStrike">
                <a:solidFill>
                  <a:srgbClr val="000000"/>
                </a:solidFill>
                <a:uFill>
                  <a:solidFill>
                    <a:srgbClr val="ffffff"/>
                  </a:solidFill>
                </a:uFill>
                <a:latin typeface="Tahoma"/>
                <a:ea typeface="Tahoma"/>
              </a:rPr>
              <a:t>During the 2</a:t>
            </a:r>
            <a:r>
              <a:rPr lang="fr-FR" sz="2400" spc="-1" strike="noStrike" baseline="30000">
                <a:solidFill>
                  <a:srgbClr val="000000"/>
                </a:solidFill>
                <a:uFill>
                  <a:solidFill>
                    <a:srgbClr val="ffffff"/>
                  </a:solidFill>
                </a:uFill>
                <a:latin typeface="Tahoma"/>
                <a:ea typeface="Tahoma"/>
              </a:rPr>
              <a:t>nd</a:t>
            </a:r>
            <a:r>
              <a:rPr lang="fr-FR" sz="2400" spc="-1" strike="noStrike">
                <a:solidFill>
                  <a:srgbClr val="000000"/>
                </a:solidFill>
                <a:uFill>
                  <a:solidFill>
                    <a:srgbClr val="ffffff"/>
                  </a:solidFill>
                </a:uFill>
                <a:latin typeface="Tahoma"/>
                <a:ea typeface="Tahoma"/>
              </a:rPr>
              <a:t> year of master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exchange of professional practices in multidisciplinary workshops :  volunteer students are filmed during their internship. Co-supervised by a teacher-researcher in education sciences specialised in professional development and a practitioner instructor, the workshops take place twice (a self-reflection and a collective analysis)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an introductory  research course over two years, in the form of a seminar to produce and defend a research article (of around 10,000 words) about a question concerning professional practice</a:t>
            </a:r>
            <a:endParaRPr lang="fr-FR" sz="18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9"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pPr algn="ctr">
              <a:lnSpc>
                <a:spcPct val="100000"/>
              </a:lnSpc>
            </a:pPr>
            <a:r>
              <a:rPr b="1" lang="fr-FR" sz="4400" spc="-1" strike="noStrike" cap="all">
                <a:solidFill>
                  <a:srgbClr val="000000"/>
                </a:solidFill>
                <a:uFill>
                  <a:solidFill>
                    <a:srgbClr val="ffffff"/>
                  </a:solidFill>
                </a:uFill>
                <a:latin typeface="Tahoma"/>
                <a:ea typeface="Tahoma"/>
              </a:rPr>
              <a:t>InTERNSHIPS within school institutions</a:t>
            </a:r>
            <a:endParaRPr lang="fr-FR" sz="1800" spc="-1" strike="noStrike">
              <a:solidFill>
                <a:srgbClr val="000000"/>
              </a:solidFill>
              <a:uFill>
                <a:solidFill>
                  <a:srgbClr val="ffffff"/>
                </a:solidFill>
              </a:uFill>
              <a:latin typeface="Arial"/>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InTERNSHIPS within school institutions</a:t>
            </a:r>
            <a:endParaRPr lang="fr-FR" sz="1800" spc="-1" strike="noStrike">
              <a:solidFill>
                <a:srgbClr val="000000"/>
              </a:solidFill>
              <a:uFill>
                <a:solidFill>
                  <a:srgbClr val="ffffff"/>
                </a:solidFill>
              </a:uFill>
              <a:latin typeface="Arial"/>
            </a:endParaRPr>
          </a:p>
        </p:txBody>
      </p:sp>
      <p:sp>
        <p:nvSpPr>
          <p:cNvPr id="311"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The school : a 2</a:t>
            </a:r>
            <a:r>
              <a:rPr lang="fr-FR" sz="3200" spc="-1" strike="noStrike" baseline="30000">
                <a:solidFill>
                  <a:srgbClr val="000000"/>
                </a:solidFill>
                <a:uFill>
                  <a:solidFill>
                    <a:srgbClr val="ffffff"/>
                  </a:solidFill>
                </a:uFill>
                <a:latin typeface="Tahoma"/>
                <a:ea typeface="Tahoma"/>
              </a:rPr>
              <a:t>nd</a:t>
            </a:r>
            <a:r>
              <a:rPr lang="fr-FR" sz="3200" spc="-1" strike="noStrike">
                <a:solidFill>
                  <a:srgbClr val="000000"/>
                </a:solidFill>
                <a:uFill>
                  <a:solidFill>
                    <a:srgbClr val="ffffff"/>
                  </a:solidFill>
                </a:uFill>
                <a:latin typeface="Tahoma"/>
                <a:ea typeface="Tahoma"/>
              </a:rPr>
              <a:t> training field for students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1rst year master :  a 90 hours yearly accompanied-practice internship (1 full week in the 1rst semester, 8 days spread over the 2</a:t>
            </a:r>
            <a:r>
              <a:rPr lang="fr-FR" sz="3200" spc="-1" strike="noStrike" baseline="30000">
                <a:solidFill>
                  <a:srgbClr val="000000"/>
                </a:solidFill>
                <a:uFill>
                  <a:solidFill>
                    <a:srgbClr val="ffffff"/>
                  </a:solidFill>
                </a:uFill>
                <a:latin typeface="Tahoma"/>
                <a:ea typeface="Tahoma"/>
              </a:rPr>
              <a:t>nd</a:t>
            </a:r>
            <a:r>
              <a:rPr lang="fr-FR" sz="3200" spc="-1" strike="noStrike">
                <a:solidFill>
                  <a:srgbClr val="000000"/>
                </a:solidFill>
                <a:uFill>
                  <a:solidFill>
                    <a:srgbClr val="ffffff"/>
                  </a:solidFill>
                </a:uFill>
                <a:latin typeface="Tahoma"/>
                <a:ea typeface="Tahoma"/>
              </a:rPr>
              <a:t> semester)</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2</a:t>
            </a:r>
            <a:r>
              <a:rPr lang="fr-FR" sz="3200" spc="-1" strike="noStrike" baseline="30000">
                <a:solidFill>
                  <a:srgbClr val="000000"/>
                </a:solidFill>
                <a:uFill>
                  <a:solidFill>
                    <a:srgbClr val="ffffff"/>
                  </a:solidFill>
                </a:uFill>
                <a:latin typeface="Tahoma"/>
                <a:ea typeface="Tahoma"/>
              </a:rPr>
              <a:t>nd</a:t>
            </a:r>
            <a:r>
              <a:rPr lang="fr-FR" sz="3200" spc="-1" strike="noStrike">
                <a:solidFill>
                  <a:srgbClr val="000000"/>
                </a:solidFill>
                <a:uFill>
                  <a:solidFill>
                    <a:srgbClr val="ffffff"/>
                  </a:solidFill>
                </a:uFill>
                <a:latin typeface="Tahoma"/>
                <a:ea typeface="Tahoma"/>
              </a:rPr>
              <a:t> year master : 90 hours spread over 4 months (only for students who failed to the CAPES)</a:t>
            </a:r>
            <a:endParaRPr lang="fr-FR" sz="1800" spc="-1" strike="noStrike">
              <a:solidFill>
                <a:srgbClr val="000000"/>
              </a:solidFill>
              <a:uFill>
                <a:solidFill>
                  <a:srgbClr val="ffffff"/>
                </a:solidFill>
              </a:uFill>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InTERNSHIPS within school institutions</a:t>
            </a:r>
            <a:endParaRPr lang="fr-FR" sz="1800" spc="-1" strike="noStrike">
              <a:solidFill>
                <a:srgbClr val="000000"/>
              </a:solidFill>
              <a:uFill>
                <a:solidFill>
                  <a:srgbClr val="ffffff"/>
                </a:solidFill>
              </a:uFill>
              <a:latin typeface="Arial"/>
            </a:endParaRPr>
          </a:p>
        </p:txBody>
      </p:sp>
      <p:sp>
        <p:nvSpPr>
          <p:cNvPr id="313"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3200" spc="-1" strike="noStrike">
                <a:solidFill>
                  <a:srgbClr val="000000"/>
                </a:solidFill>
                <a:uFill>
                  <a:solidFill>
                    <a:srgbClr val="ffffff"/>
                  </a:solidFill>
                </a:uFill>
                <a:latin typeface="Tahoma"/>
                <a:ea typeface="Tahoma"/>
              </a:rPr>
              <a:t>Two different approaches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1rst year of master : observation by students of professional situations in a school library</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Support by a </a:t>
            </a:r>
            <a:r>
              <a:rPr i="1" lang="fr-FR" sz="3200" spc="-1" strike="noStrike">
                <a:solidFill>
                  <a:srgbClr val="000000"/>
                </a:solidFill>
                <a:uFill>
                  <a:solidFill>
                    <a:srgbClr val="ffffff"/>
                  </a:solidFill>
                </a:uFill>
                <a:latin typeface="Tahoma"/>
                <a:ea typeface="Tahoma"/>
              </a:rPr>
              <a:t>professeur documentaliste</a:t>
            </a:r>
            <a:r>
              <a:rPr lang="fr-FR" sz="3200" spc="-1" strike="noStrike">
                <a:solidFill>
                  <a:srgbClr val="000000"/>
                </a:solidFill>
                <a:uFill>
                  <a:solidFill>
                    <a:srgbClr val="ffffff"/>
                  </a:solidFill>
                </a:uFill>
                <a:latin typeface="Tahoma"/>
                <a:ea typeface="Tahoma"/>
              </a:rPr>
              <a:t> who welcomes students</a:t>
            </a:r>
            <a:endParaRPr lang="fr-FR" sz="1800" spc="-1" strike="noStrike">
              <a:solidFill>
                <a:srgbClr val="000000"/>
              </a:solidFill>
              <a:uFill>
                <a:solidFill>
                  <a:srgbClr val="ffffff"/>
                </a:solidFill>
              </a:uFill>
              <a:latin typeface="Arial"/>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4" name="CustomShape 1"/>
          <p:cNvSpPr/>
          <p:nvPr/>
        </p:nvSpPr>
        <p:spPr>
          <a:xfrm>
            <a:off x="457200" y="274680"/>
            <a:ext cx="8228520" cy="9212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InTERNSHIPS within school institutions</a:t>
            </a:r>
            <a:endParaRPr lang="fr-FR" sz="1800" spc="-1" strike="noStrike">
              <a:solidFill>
                <a:srgbClr val="000000"/>
              </a:solidFill>
              <a:uFill>
                <a:solidFill>
                  <a:srgbClr val="ffffff"/>
                </a:solidFill>
              </a:uFill>
              <a:latin typeface="Arial"/>
            </a:endParaRPr>
          </a:p>
        </p:txBody>
      </p:sp>
      <p:sp>
        <p:nvSpPr>
          <p:cNvPr id="315" name="CustomShape 2"/>
          <p:cNvSpPr/>
          <p:nvPr/>
        </p:nvSpPr>
        <p:spPr>
          <a:xfrm>
            <a:off x="457200" y="1196640"/>
            <a:ext cx="8228520" cy="511200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2</a:t>
            </a:r>
            <a:r>
              <a:rPr lang="fr-FR" sz="2400" spc="-1" strike="noStrike" baseline="30000">
                <a:solidFill>
                  <a:srgbClr val="000000"/>
                </a:solidFill>
                <a:uFill>
                  <a:solidFill>
                    <a:srgbClr val="ffffff"/>
                  </a:solidFill>
                </a:uFill>
                <a:latin typeface="Tahoma"/>
                <a:ea typeface="Tahoma"/>
              </a:rPr>
              <a:t>nd</a:t>
            </a:r>
            <a:r>
              <a:rPr lang="fr-FR" sz="2400" spc="-1" strike="noStrike">
                <a:solidFill>
                  <a:srgbClr val="000000"/>
                </a:solidFill>
                <a:uFill>
                  <a:solidFill>
                    <a:srgbClr val="ffffff"/>
                  </a:solidFill>
                </a:uFill>
                <a:latin typeface="Tahoma"/>
                <a:ea typeface="Tahoma"/>
              </a:rPr>
              <a:t> year of master (for students who succeed the CAPES) : the student is more actively committed in the different missions.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Student is a paid civil servant under the integrative alternation regime</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18 hours per week in the school library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Academic training within ÉSPÉ during the rest of the week</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A mixed tutoring system : a practitionner tutor (the</a:t>
            </a:r>
            <a:r>
              <a:rPr i="1" lang="fr-FR" sz="2400" spc="-1" strike="noStrike">
                <a:solidFill>
                  <a:srgbClr val="000000"/>
                </a:solidFill>
                <a:uFill>
                  <a:solidFill>
                    <a:srgbClr val="ffffff"/>
                  </a:solidFill>
                </a:uFill>
                <a:latin typeface="Tahoma"/>
                <a:ea typeface="Tahoma"/>
              </a:rPr>
              <a:t> professeur documentaliste</a:t>
            </a:r>
            <a:r>
              <a:rPr lang="fr-FR" sz="2400" spc="-1" strike="noStrike">
                <a:solidFill>
                  <a:srgbClr val="000000"/>
                </a:solidFill>
                <a:uFill>
                  <a:solidFill>
                    <a:srgbClr val="ffffff"/>
                  </a:solidFill>
                </a:uFill>
                <a:latin typeface="Tahoma"/>
                <a:ea typeface="Tahoma"/>
              </a:rPr>
              <a:t>) and  an ÉSPÉ adviser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Preparation, follow up and assessment of internships are provided by the ÉSPÉ</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Internships are built on each intern’s portfolio</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Production by interns of a critical analysis of their pratice</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6"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endParaRPr lang="fr-FR" sz="1800" spc="-1" strike="noStrike">
              <a:solidFill>
                <a:srgbClr val="000000"/>
              </a:solidFill>
              <a:uFill>
                <a:solidFill>
                  <a:srgbClr val="ffffff"/>
                </a:solidFill>
              </a:uFill>
              <a:latin typeface="Arial"/>
            </a:endParaRPr>
          </a:p>
          <a:p>
            <a:pPr algn="ctr">
              <a:lnSpc>
                <a:spcPct val="100000"/>
              </a:lnSpc>
            </a:pPr>
            <a:r>
              <a:rPr b="1" lang="fr-FR" sz="44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7"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
        <p:nvSpPr>
          <p:cNvPr id="318"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a:lnSpc>
                <a:spcPct val="100000"/>
              </a:lnSpc>
            </a:pPr>
            <a:r>
              <a:rPr lang="fr-FR" sz="3200" spc="-1" strike="noStrike">
                <a:solidFill>
                  <a:srgbClr val="000000"/>
                </a:solidFill>
                <a:uFill>
                  <a:solidFill>
                    <a:srgbClr val="ffffff"/>
                  </a:solidFill>
                </a:uFill>
                <a:latin typeface="Tahoma"/>
                <a:ea typeface="Tahoma"/>
              </a:rPr>
              <a:t>Reinforcement  of the integrative dimension of the training by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Wingdings" charset="2"/>
              <a:buChar char=""/>
            </a:pPr>
            <a:r>
              <a:rPr lang="fr-FR" sz="3200" spc="-1" strike="noStrike">
                <a:solidFill>
                  <a:srgbClr val="000000"/>
                </a:solidFill>
                <a:uFill>
                  <a:solidFill>
                    <a:srgbClr val="ffffff"/>
                  </a:solidFill>
                </a:uFill>
                <a:latin typeface="Tahoma"/>
                <a:ea typeface="Tahoma"/>
              </a:rPr>
              <a:t>Improving the protocol of choice of internship fields (placements)</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Wingdings" charset="2"/>
              <a:buChar char=""/>
            </a:pPr>
            <a:r>
              <a:rPr lang="fr-FR" sz="3200" spc="-1" strike="noStrike">
                <a:solidFill>
                  <a:srgbClr val="000000"/>
                </a:solidFill>
                <a:uFill>
                  <a:solidFill>
                    <a:srgbClr val="ffffff"/>
                  </a:solidFill>
                </a:uFill>
                <a:latin typeface="Tahoma"/>
                <a:ea typeface="Tahoma"/>
              </a:rPr>
              <a:t>Instrumenting the triad of intern-teacher, experienced mentor and ÉSPÉ adviser</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9"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
        <p:nvSpPr>
          <p:cNvPr id="320" name="CustomShape 2"/>
          <p:cNvSpPr/>
          <p:nvPr/>
        </p:nvSpPr>
        <p:spPr>
          <a:xfrm>
            <a:off x="457200" y="1340640"/>
            <a:ext cx="8228520" cy="478440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2200" spc="-1" strike="noStrike">
                <a:solidFill>
                  <a:srgbClr val="000000"/>
                </a:solidFill>
                <a:uFill>
                  <a:solidFill>
                    <a:srgbClr val="ffffff"/>
                  </a:solidFill>
                </a:uFill>
                <a:latin typeface="Tahoma"/>
                <a:ea typeface="Tahoma"/>
              </a:rPr>
              <a:t>4 criteria to improve the protocol of choice of internship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Full recognition of the novice </a:t>
            </a:r>
            <a:r>
              <a:rPr i="1" lang="fr-FR" sz="2200" spc="-1" strike="noStrike">
                <a:solidFill>
                  <a:srgbClr val="000000"/>
                </a:solidFill>
                <a:uFill>
                  <a:solidFill>
                    <a:srgbClr val="ffffff"/>
                  </a:solidFill>
                </a:uFill>
                <a:latin typeface="Tahoma"/>
                <a:ea typeface="Tahoma"/>
              </a:rPr>
              <a:t>professeur documentaliste</a:t>
            </a:r>
            <a:r>
              <a:rPr lang="fr-FR" sz="2200" spc="-1" strike="noStrike">
                <a:solidFill>
                  <a:srgbClr val="000000"/>
                </a:solidFill>
                <a:uFill>
                  <a:solidFill>
                    <a:srgbClr val="ffffff"/>
                  </a:solidFill>
                </a:uFill>
                <a:latin typeface="Tahoma"/>
                <a:ea typeface="Tahoma"/>
              </a:rPr>
              <a:t> pedagogical role’s by the school head and whole educational community;</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Support by a mentor working in the same CDI or close to the intern’s place and having an experience in the same type of school.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The intern, must have his/her assignment in the school completed by another </a:t>
            </a:r>
            <a:r>
              <a:rPr i="1" lang="fr-FR" sz="2200" spc="-1" strike="noStrike">
                <a:solidFill>
                  <a:srgbClr val="000000"/>
                </a:solidFill>
                <a:uFill>
                  <a:solidFill>
                    <a:srgbClr val="ffffff"/>
                  </a:solidFill>
                </a:uFill>
                <a:latin typeface="Tahoma"/>
                <a:ea typeface="Tahoma"/>
              </a:rPr>
              <a:t>professeur documentaliste</a:t>
            </a:r>
            <a:r>
              <a:rPr lang="fr-FR" sz="2200" spc="-1" strike="noStrike">
                <a:solidFill>
                  <a:srgbClr val="000000"/>
                </a:solidFill>
                <a:uFill>
                  <a:solidFill>
                    <a:srgbClr val="ffffff"/>
                  </a:solidFill>
                </a:uFill>
                <a:latin typeface="Tahoma"/>
                <a:ea typeface="Tahoma"/>
              </a:rPr>
              <a:t> who must be qualified;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A CDI shouldn’t have to be systematically run by an intern each year in order to avoid the lack of continuity in the management of the school library and the lack of collaboration with the educational team due to turnover of staff. </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1"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
        <p:nvSpPr>
          <p:cNvPr id="322" name="CustomShape 2"/>
          <p:cNvSpPr/>
          <p:nvPr/>
        </p:nvSpPr>
        <p:spPr>
          <a:xfrm>
            <a:off x="457200" y="1196640"/>
            <a:ext cx="8228520" cy="4928400"/>
          </a:xfrm>
          <a:prstGeom prst="rect">
            <a:avLst/>
          </a:prstGeom>
          <a:noFill/>
          <a:ln>
            <a:noFill/>
          </a:ln>
        </p:spPr>
        <p:style>
          <a:lnRef idx="0"/>
          <a:fillRef idx="0"/>
          <a:effectRef idx="0"/>
          <a:fontRef idx="minor"/>
        </p:style>
        <p:txBody>
          <a:bodyPr lIns="90000" rIns="90000" tIns="45000" bIns="45000"/>
          <a:p>
            <a:pPr marL="21600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 </a:t>
            </a:r>
            <a:r>
              <a:rPr lang="fr-FR" sz="3200" spc="-1" strike="noStrike">
                <a:solidFill>
                  <a:srgbClr val="000000"/>
                </a:solidFill>
                <a:uFill>
                  <a:solidFill>
                    <a:srgbClr val="ffffff"/>
                  </a:solidFill>
                </a:uFill>
                <a:latin typeface="Tahoma"/>
                <a:ea typeface="Tahoma"/>
              </a:rPr>
              <a:t>Objectives of the triad of intern-teacher, experienced mentor and ÉSPÉ adviser : to develop a shared tracking tool for skills acquisition and a common culture of mentoring</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3200" spc="-1" strike="noStrike">
                <a:solidFill>
                  <a:srgbClr val="000000"/>
                </a:solidFill>
                <a:uFill>
                  <a:solidFill>
                    <a:srgbClr val="ffffff"/>
                  </a:solidFill>
                </a:uFill>
                <a:latin typeface="Tahoma"/>
                <a:ea typeface="Tahoma"/>
              </a:rPr>
              <a:t> </a:t>
            </a:r>
            <a:r>
              <a:rPr lang="fr-FR" sz="3200" spc="-1" strike="noStrike">
                <a:solidFill>
                  <a:srgbClr val="000000"/>
                </a:solidFill>
                <a:uFill>
                  <a:solidFill>
                    <a:srgbClr val="ffffff"/>
                  </a:solidFill>
                </a:uFill>
                <a:latin typeface="Tahoma"/>
                <a:ea typeface="Tahoma"/>
              </a:rPr>
              <a:t>Tool developed at the ÉSPÉ of the Academy of Limoges : the </a:t>
            </a:r>
            <a:r>
              <a:rPr i="1" lang="fr-FR" sz="3200" spc="-1" strike="noStrike">
                <a:solidFill>
                  <a:srgbClr val="000000"/>
                </a:solidFill>
                <a:uFill>
                  <a:solidFill>
                    <a:srgbClr val="ffffff"/>
                  </a:solidFill>
                </a:uFill>
                <a:latin typeface="Tahoma"/>
                <a:ea typeface="Tahoma"/>
              </a:rPr>
              <a:t>“Personal Path of Professionalisation of the intern-teacher” </a:t>
            </a:r>
            <a:r>
              <a:rPr lang="fr-FR" sz="3200" spc="-1" strike="noStrike">
                <a:solidFill>
                  <a:srgbClr val="000000"/>
                </a:solidFill>
                <a:uFill>
                  <a:solidFill>
                    <a:srgbClr val="ffffff"/>
                  </a:solidFill>
                </a:uFill>
                <a:latin typeface="Tahoma"/>
                <a:ea typeface="Tahoma"/>
              </a:rPr>
              <a:t>(PPP)</a:t>
            </a:r>
            <a:r>
              <a:rPr i="1" lang="fr-FR" sz="3200" spc="-1" strike="noStrike">
                <a:solidFill>
                  <a:srgbClr val="000000"/>
                </a:solidFill>
                <a:uFill>
                  <a:solidFill>
                    <a:srgbClr val="ffffff"/>
                  </a:solidFill>
                </a:uFill>
                <a:latin typeface="Tahoma"/>
                <a:ea typeface="Tahoma"/>
              </a:rPr>
              <a:t> </a:t>
            </a:r>
            <a:r>
              <a:rPr lang="fr-FR" sz="3200" spc="-1" strike="noStrike">
                <a:solidFill>
                  <a:srgbClr val="000000"/>
                </a:solidFill>
                <a:uFill>
                  <a:solidFill>
                    <a:srgbClr val="ffffff"/>
                  </a:solidFill>
                </a:uFill>
                <a:latin typeface="Tahoma"/>
                <a:ea typeface="Tahoma"/>
              </a:rPr>
              <a:t>a structured directory for professional acts</a:t>
            </a:r>
            <a:endParaRPr lang="fr-FR" sz="1800" spc="-1" strike="noStrike">
              <a:solidFill>
                <a:srgbClr val="000000"/>
              </a:solidFill>
              <a:uFill>
                <a:solidFill>
                  <a:srgbClr val="ffffff"/>
                </a:solidFill>
              </a:uFill>
              <a:latin typeface="Arial"/>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3" name="CustomShape 1"/>
          <p:cNvSpPr/>
          <p:nvPr/>
        </p:nvSpPr>
        <p:spPr>
          <a:xfrm>
            <a:off x="457200" y="274680"/>
            <a:ext cx="8228520" cy="1064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
        <p:nvSpPr>
          <p:cNvPr id="324" name="CustomShape 2"/>
          <p:cNvSpPr/>
          <p:nvPr/>
        </p:nvSpPr>
        <p:spPr>
          <a:xfrm>
            <a:off x="457200" y="1196640"/>
            <a:ext cx="8228520" cy="5112000"/>
          </a:xfrm>
          <a:prstGeom prst="rect">
            <a:avLst/>
          </a:prstGeom>
          <a:noFill/>
          <a:ln>
            <a:noFill/>
          </a:ln>
        </p:spPr>
        <p:style>
          <a:lnRef idx="0"/>
          <a:fillRef idx="0"/>
          <a:effectRef idx="0"/>
          <a:fontRef idx="minor"/>
        </p:style>
        <p:txBody>
          <a:bodyPr lIns="90000" rIns="90000" tIns="45000" bIns="45000"/>
          <a:p>
            <a:pPr marL="21600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 </a:t>
            </a:r>
            <a:r>
              <a:rPr lang="fr-FR" sz="2400" spc="-1" strike="noStrike">
                <a:solidFill>
                  <a:srgbClr val="000000"/>
                </a:solidFill>
                <a:uFill>
                  <a:solidFill>
                    <a:srgbClr val="ffffff"/>
                  </a:solidFill>
                </a:uFill>
                <a:latin typeface="Tahoma"/>
                <a:ea typeface="Tahoma"/>
              </a:rPr>
              <a:t>Tool focused on the teacher’s activity in its pedagogical, instructional and ethical dimensions</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 </a:t>
            </a:r>
            <a:r>
              <a:rPr lang="fr-FR" sz="2400" spc="-1" strike="noStrike">
                <a:solidFill>
                  <a:srgbClr val="000000"/>
                </a:solidFill>
                <a:uFill>
                  <a:solidFill>
                    <a:srgbClr val="ffffff"/>
                  </a:solidFill>
                </a:uFill>
                <a:latin typeface="Tahoma"/>
                <a:ea typeface="Tahoma"/>
              </a:rPr>
              <a:t>this tool partially covers the professional acts of </a:t>
            </a:r>
            <a:r>
              <a:rPr i="1" lang="fr-FR" sz="2400" spc="-1" strike="noStrike">
                <a:solidFill>
                  <a:srgbClr val="000000"/>
                </a:solidFill>
                <a:uFill>
                  <a:solidFill>
                    <a:srgbClr val="ffffff"/>
                  </a:solidFill>
                </a:uFill>
                <a:latin typeface="Tahoma"/>
                <a:ea typeface="Tahoma"/>
              </a:rPr>
              <a:t>professeurs documentalistes</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Idea : using the videos of mentors’ practice, the researcher engages participants in discussion about their work</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Once formalised and tested with a larger sample of </a:t>
            </a:r>
            <a:r>
              <a:rPr i="1" lang="fr-FR" sz="2400" spc="-1" strike="noStrike">
                <a:solidFill>
                  <a:srgbClr val="000000"/>
                </a:solidFill>
                <a:uFill>
                  <a:solidFill>
                    <a:srgbClr val="ffffff"/>
                  </a:solidFill>
                </a:uFill>
                <a:latin typeface="Tahoma"/>
                <a:ea typeface="Tahoma"/>
              </a:rPr>
              <a:t>professeurs documentalistes</a:t>
            </a:r>
            <a:r>
              <a:rPr lang="fr-FR" sz="2400" spc="-1" strike="noStrike">
                <a:solidFill>
                  <a:srgbClr val="000000"/>
                </a:solidFill>
                <a:uFill>
                  <a:solidFill>
                    <a:srgbClr val="ffffff"/>
                  </a:solidFill>
                </a:uFill>
                <a:latin typeface="Tahoma"/>
                <a:ea typeface="Tahoma"/>
              </a:rPr>
              <a:t>, this directory of professional acts is meant to be disseminated nationally for the benefit of the Documentation instructors' community working in ÉSPÉ.</a:t>
            </a:r>
            <a:endParaRPr lang="fr-FR" sz="1800" spc="-1" strike="noStrike">
              <a:solidFill>
                <a:srgbClr val="000000"/>
              </a:solidFill>
              <a:uFill>
                <a:solidFill>
                  <a:srgbClr val="ffffff"/>
                </a:solidFill>
              </a:uFill>
              <a:latin typeface="Arial"/>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1" name="CustomShape 1"/>
          <p:cNvSpPr/>
          <p:nvPr/>
        </p:nvSpPr>
        <p:spPr>
          <a:xfrm>
            <a:off x="722160" y="2061000"/>
            <a:ext cx="7771320" cy="2159280"/>
          </a:xfrm>
          <a:prstGeom prst="rect">
            <a:avLst/>
          </a:prstGeom>
          <a:noFill/>
          <a:ln>
            <a:noFill/>
          </a:ln>
        </p:spPr>
        <p:style>
          <a:lnRef idx="0"/>
          <a:fillRef idx="0"/>
          <a:effectRef idx="0"/>
          <a:fontRef idx="minor"/>
        </p:style>
        <p:txBody>
          <a:bodyPr lIns="90000" rIns="90000" tIns="45000" bIns="45000"/>
          <a:p>
            <a:pPr algn="ctr">
              <a:lnSpc>
                <a:spcPct val="100000"/>
              </a:lnSpc>
            </a:pPr>
            <a:r>
              <a:rPr b="1" i="1" lang="fr-FR" sz="4400" spc="-1" strike="noStrike" cap="all">
                <a:solidFill>
                  <a:srgbClr val="000000"/>
                </a:solidFill>
                <a:uFill>
                  <a:solidFill>
                    <a:srgbClr val="ffffff"/>
                  </a:solidFill>
                </a:uFill>
                <a:latin typeface="Calibri"/>
                <a:ea typeface="DejaVu Sans"/>
              </a:rPr>
              <a:t>Centres de documentation et d’information </a:t>
            </a:r>
            <a:r>
              <a:rPr b="1" lang="fr-FR" sz="4400" spc="-1" strike="noStrike" cap="all">
                <a:solidFill>
                  <a:srgbClr val="000000"/>
                </a:solidFill>
                <a:uFill>
                  <a:solidFill>
                    <a:srgbClr val="ffffff"/>
                  </a:solidFill>
                </a:uFill>
                <a:latin typeface="Calibri"/>
                <a:ea typeface="DejaVu Sans"/>
              </a:rPr>
              <a:t>(Cdi) : THE NATIONAL FRAMEWORK</a:t>
            </a:r>
            <a:endParaRPr lang="fr-FR"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5"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cap="all">
                <a:solidFill>
                  <a:srgbClr val="000000"/>
                </a:solidFill>
                <a:uFill>
                  <a:solidFill>
                    <a:srgbClr val="ffffff"/>
                  </a:solidFill>
                </a:uFill>
                <a:latin typeface="Tahoma"/>
                <a:ea typeface="Tahoma"/>
              </a:rPr>
              <a:t>perspectives</a:t>
            </a:r>
            <a:endParaRPr lang="fr-FR" sz="1800" spc="-1" strike="noStrike">
              <a:solidFill>
                <a:srgbClr val="000000"/>
              </a:solidFill>
              <a:uFill>
                <a:solidFill>
                  <a:srgbClr val="ffffff"/>
                </a:solidFill>
              </a:uFill>
              <a:latin typeface="Arial"/>
            </a:endParaRPr>
          </a:p>
        </p:txBody>
      </p:sp>
      <p:sp>
        <p:nvSpPr>
          <p:cNvPr id="326"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algn="just">
              <a:lnSpc>
                <a:spcPct val="100000"/>
              </a:lnSpc>
            </a:pPr>
            <a:r>
              <a:rPr lang="fr-FR" sz="3600" spc="-1" strike="noStrike">
                <a:solidFill>
                  <a:srgbClr val="000000"/>
                </a:solidFill>
                <a:uFill>
                  <a:solidFill>
                    <a:srgbClr val="ffffff"/>
                  </a:solidFill>
                </a:uFill>
                <a:latin typeface="Tahoma"/>
                <a:ea typeface="Tahoma"/>
              </a:rPr>
              <a:t>2 significant elements in the training activities : </a:t>
            </a: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3600" spc="-1" strike="noStrike">
                <a:solidFill>
                  <a:srgbClr val="000000"/>
                </a:solidFill>
                <a:uFill>
                  <a:solidFill>
                    <a:srgbClr val="ffffff"/>
                  </a:solidFill>
                </a:uFill>
                <a:latin typeface="Tahoma"/>
                <a:ea typeface="Tahoma"/>
              </a:rPr>
              <a:t>training is anchored in  research</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3600" spc="-1" strike="noStrike">
                <a:solidFill>
                  <a:srgbClr val="000000"/>
                </a:solidFill>
                <a:uFill>
                  <a:solidFill>
                    <a:srgbClr val="ffffff"/>
                  </a:solidFill>
                </a:uFill>
                <a:latin typeface="Tahoma"/>
                <a:ea typeface="Tahoma"/>
              </a:rPr>
              <a:t>broad composition of the pedagogical team</a:t>
            </a:r>
            <a:endParaRPr lang="fr-FR" sz="1800" spc="-1" strike="noStrike">
              <a:solidFill>
                <a:srgbClr val="000000"/>
              </a:solidFill>
              <a:uFill>
                <a:solidFill>
                  <a:srgbClr val="ffffff"/>
                </a:solidFill>
              </a:uFill>
              <a:latin typeface="Arial"/>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 name="CustomShape 1"/>
          <p:cNvSpPr/>
          <p:nvPr/>
        </p:nvSpPr>
        <p:spPr>
          <a:xfrm>
            <a:off x="683640" y="1628640"/>
            <a:ext cx="7771320" cy="1799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4400" spc="-1" strike="noStrike">
                <a:solidFill>
                  <a:srgbClr val="000000"/>
                </a:solidFill>
                <a:uFill>
                  <a:solidFill>
                    <a:srgbClr val="ffffff"/>
                  </a:solidFill>
                </a:uFill>
                <a:latin typeface="Calibri"/>
                <a:ea typeface="DejaVu Sans"/>
              </a:rPr>
              <a:t>Thanks you for your attention!</a:t>
            </a:r>
            <a:endParaRPr lang="fr-FR" sz="1800" spc="-1" strike="noStrike">
              <a:solidFill>
                <a:srgbClr val="000000"/>
              </a:solidFill>
              <a:uFill>
                <a:solidFill>
                  <a:srgbClr val="ffffff"/>
                </a:solidFill>
              </a:uFill>
              <a:latin typeface="Arial"/>
            </a:endParaRPr>
          </a:p>
        </p:txBody>
      </p:sp>
      <p:sp>
        <p:nvSpPr>
          <p:cNvPr id="328" name="CustomShape 2"/>
          <p:cNvSpPr/>
          <p:nvPr/>
        </p:nvSpPr>
        <p:spPr>
          <a:xfrm>
            <a:off x="827640" y="3861000"/>
            <a:ext cx="7991640" cy="1776600"/>
          </a:xfrm>
          <a:prstGeom prst="rect">
            <a:avLst/>
          </a:prstGeom>
          <a:noFill/>
          <a:ln>
            <a:noFill/>
          </a:ln>
        </p:spPr>
        <p:style>
          <a:lnRef idx="0"/>
          <a:fillRef idx="0"/>
          <a:effectRef idx="0"/>
          <a:fontRef idx="minor"/>
        </p:style>
      </p:sp>
      <p:pic>
        <p:nvPicPr>
          <p:cNvPr id="329" name="Image 5" descr=""/>
          <p:cNvPicPr/>
          <p:nvPr/>
        </p:nvPicPr>
        <p:blipFill>
          <a:blip r:embed="rId1"/>
          <a:stretch/>
        </p:blipFill>
        <p:spPr>
          <a:xfrm>
            <a:off x="827640" y="3861000"/>
            <a:ext cx="4163400" cy="1150920"/>
          </a:xfrm>
          <a:prstGeom prst="rect">
            <a:avLst/>
          </a:prstGeom>
          <a:ln>
            <a:noFill/>
          </a:ln>
        </p:spPr>
      </p:pic>
      <p:pic>
        <p:nvPicPr>
          <p:cNvPr id="330" name="Image 6" descr=""/>
          <p:cNvPicPr/>
          <p:nvPr/>
        </p:nvPicPr>
        <p:blipFill>
          <a:blip r:embed="rId2"/>
          <a:stretch/>
        </p:blipFill>
        <p:spPr>
          <a:xfrm>
            <a:off x="5004000" y="4005000"/>
            <a:ext cx="3743280" cy="1247040"/>
          </a:xfrm>
          <a:prstGeom prst="rect">
            <a:avLst/>
          </a:prstGeom>
          <a:ln>
            <a:noFill/>
          </a:ln>
        </p:spPr>
      </p:pic>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63"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1973 : Creation of the first French school libraries called </a:t>
            </a:r>
            <a:r>
              <a:rPr i="1" lang="fr-FR" sz="2400" spc="-1" strike="noStrike">
                <a:solidFill>
                  <a:srgbClr val="000000"/>
                </a:solidFill>
                <a:uFill>
                  <a:solidFill>
                    <a:srgbClr val="ffffff"/>
                  </a:solidFill>
                </a:uFill>
                <a:latin typeface="Tahoma"/>
                <a:ea typeface="Tahoma"/>
              </a:rPr>
              <a:t>« Centres de documentation et d’information »</a:t>
            </a:r>
            <a:r>
              <a:rPr lang="fr-FR" sz="2400" spc="-1" strike="noStrike">
                <a:solidFill>
                  <a:srgbClr val="000000"/>
                </a:solidFill>
                <a:uFill>
                  <a:solidFill>
                    <a:srgbClr val="ffffff"/>
                  </a:solidFill>
                </a:uFill>
                <a:latin typeface="Tahoma"/>
                <a:ea typeface="Tahoma"/>
              </a:rPr>
              <a:t> (CDI) run by school librarians called </a:t>
            </a:r>
            <a:r>
              <a:rPr i="1" lang="fr-FR" sz="2400" spc="-1" strike="noStrike">
                <a:solidFill>
                  <a:srgbClr val="000000"/>
                </a:solidFill>
                <a:uFill>
                  <a:solidFill>
                    <a:srgbClr val="ffffff"/>
                  </a:solidFill>
                </a:uFill>
                <a:latin typeface="Tahoma"/>
                <a:ea typeface="Tahoma"/>
              </a:rPr>
              <a:t>« Documentalistes-bibliothécaires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1977 : 1st mission statement</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400" spc="-1" strike="noStrike">
                <a:solidFill>
                  <a:srgbClr val="000000"/>
                </a:solidFill>
                <a:uFill>
                  <a:solidFill>
                    <a:srgbClr val="ffffff"/>
                  </a:solidFill>
                </a:uFill>
                <a:latin typeface="Tahoma"/>
                <a:ea typeface="Tahoma"/>
              </a:rPr>
              <a:t>1986 : 2</a:t>
            </a:r>
            <a:r>
              <a:rPr lang="fr-FR" sz="2400" spc="-1" strike="noStrike" baseline="30000">
                <a:solidFill>
                  <a:srgbClr val="000000"/>
                </a:solidFill>
                <a:uFill>
                  <a:solidFill>
                    <a:srgbClr val="ffffff"/>
                  </a:solidFill>
                </a:uFill>
                <a:latin typeface="Tahoma"/>
                <a:ea typeface="Tahoma"/>
              </a:rPr>
              <a:t>nd</a:t>
            </a:r>
            <a:r>
              <a:rPr lang="fr-FR" sz="2400" spc="-1" strike="noStrike">
                <a:solidFill>
                  <a:srgbClr val="000000"/>
                </a:solidFill>
                <a:uFill>
                  <a:solidFill>
                    <a:srgbClr val="ffffff"/>
                  </a:solidFill>
                </a:uFill>
                <a:latin typeface="Tahoma"/>
                <a:ea typeface="Tahoma"/>
              </a:rPr>
              <a:t> mission statement</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algn="just">
              <a:lnSpc>
                <a:spcPct val="100000"/>
              </a:lnSpc>
            </a:pPr>
            <a:r>
              <a:rPr lang="fr-FR" sz="2400" spc="-1" strike="noStrike">
                <a:solidFill>
                  <a:srgbClr val="000000"/>
                </a:solidFill>
                <a:uFill>
                  <a:solidFill>
                    <a:srgbClr val="ffffff"/>
                  </a:solidFill>
                </a:uFill>
                <a:latin typeface="Tahoma"/>
                <a:ea typeface="Tahoma"/>
              </a:rPr>
              <a:t>The role of the staff working in the CDIs are at the crossroads of 3 approaches :</a:t>
            </a:r>
            <a:endParaRPr lang="fr-FR" sz="1800" spc="-1" strike="noStrike">
              <a:solidFill>
                <a:srgbClr val="000000"/>
              </a:solidFill>
              <a:uFill>
                <a:solidFill>
                  <a:srgbClr val="ffffff"/>
                </a:solidFill>
              </a:uFill>
              <a:latin typeface="Arial"/>
            </a:endParaRPr>
          </a:p>
          <a:p>
            <a:pPr marL="720000" indent="-513360" algn="just">
              <a:lnSpc>
                <a:spcPct val="100000"/>
              </a:lnSpc>
              <a:buClr>
                <a:srgbClr val="000000"/>
              </a:buClr>
              <a:buFont typeface="Arial"/>
              <a:buAutoNum type="arabicParenR"/>
            </a:pPr>
            <a:r>
              <a:rPr lang="fr-FR" sz="2400" spc="-1" strike="noStrike">
                <a:solidFill>
                  <a:srgbClr val="000000"/>
                </a:solidFill>
                <a:uFill>
                  <a:solidFill>
                    <a:srgbClr val="ffffff"/>
                  </a:solidFill>
                </a:uFill>
                <a:latin typeface="Tahoma"/>
                <a:ea typeface="Tahoma"/>
              </a:rPr>
              <a:t>Educational</a:t>
            </a:r>
            <a:endParaRPr lang="fr-FR" sz="1800" spc="-1" strike="noStrike">
              <a:solidFill>
                <a:srgbClr val="000000"/>
              </a:solidFill>
              <a:uFill>
                <a:solidFill>
                  <a:srgbClr val="ffffff"/>
                </a:solidFill>
              </a:uFill>
              <a:latin typeface="Arial"/>
            </a:endParaRPr>
          </a:p>
          <a:p>
            <a:pPr marL="720000" indent="-513360" algn="just">
              <a:lnSpc>
                <a:spcPct val="100000"/>
              </a:lnSpc>
              <a:buClr>
                <a:srgbClr val="000000"/>
              </a:buClr>
              <a:buFont typeface="Arial"/>
              <a:buAutoNum type="arabicParenR"/>
            </a:pPr>
            <a:r>
              <a:rPr lang="fr-FR" sz="2400" spc="-1" strike="noStrike">
                <a:solidFill>
                  <a:srgbClr val="000000"/>
                </a:solidFill>
                <a:uFill>
                  <a:solidFill>
                    <a:srgbClr val="ffffff"/>
                  </a:solidFill>
                </a:uFill>
                <a:latin typeface="Tahoma"/>
                <a:ea typeface="Tahoma"/>
              </a:rPr>
              <a:t>Documentary</a:t>
            </a:r>
            <a:endParaRPr lang="fr-FR" sz="1800" spc="-1" strike="noStrike">
              <a:solidFill>
                <a:srgbClr val="000000"/>
              </a:solidFill>
              <a:uFill>
                <a:solidFill>
                  <a:srgbClr val="ffffff"/>
                </a:solidFill>
              </a:uFill>
              <a:latin typeface="Arial"/>
            </a:endParaRPr>
          </a:p>
          <a:p>
            <a:pPr marL="720000" indent="-513360" algn="just">
              <a:lnSpc>
                <a:spcPct val="100000"/>
              </a:lnSpc>
              <a:buClr>
                <a:srgbClr val="000000"/>
              </a:buClr>
              <a:buFont typeface="Arial"/>
              <a:buAutoNum type="arabicParenR"/>
            </a:pPr>
            <a:r>
              <a:rPr lang="fr-FR" sz="2400" spc="-1" strike="noStrike">
                <a:solidFill>
                  <a:srgbClr val="000000"/>
                </a:solidFill>
                <a:uFill>
                  <a:solidFill>
                    <a:srgbClr val="ffffff"/>
                  </a:solidFill>
                </a:uFill>
                <a:latin typeface="Tahoma"/>
                <a:ea typeface="Tahoma"/>
              </a:rPr>
              <a:t>Cultural</a:t>
            </a: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a:p>
            <a:pPr>
              <a:lnSpc>
                <a:spcPct val="100000"/>
              </a:lnSpc>
            </a:pPr>
            <a:endParaRPr lang="fr-FR"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4"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65"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800" spc="-1" strike="noStrike">
                <a:solidFill>
                  <a:srgbClr val="000000"/>
                </a:solidFill>
                <a:uFill>
                  <a:solidFill>
                    <a:srgbClr val="ffffff"/>
                  </a:solidFill>
                </a:uFill>
                <a:latin typeface="Tahoma"/>
                <a:ea typeface="Tahoma"/>
              </a:rPr>
              <a:t>1972 : Creation of FADBEN (national association of « professeurs documentalistes ») </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pPr>
            <a:r>
              <a:rPr lang="fr-FR" sz="2800" spc="-1" strike="noStrike">
                <a:solidFill>
                  <a:srgbClr val="000000"/>
                </a:solidFill>
                <a:uFill>
                  <a:solidFill>
                    <a:srgbClr val="ffffff"/>
                  </a:solidFill>
                </a:uFill>
                <a:latin typeface="Tahoma"/>
                <a:ea typeface="Tahoma"/>
              </a:rPr>
              <a:t>1989 : creation of CAPES (the secondary school teaching certificate) and implementation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Arial"/>
              <a:buChar char="•"/>
            </a:pPr>
            <a:r>
              <a:rPr lang="fr-FR" sz="2800" spc="-1" strike="noStrike">
                <a:solidFill>
                  <a:srgbClr val="000000"/>
                </a:solidFill>
                <a:uFill>
                  <a:solidFill>
                    <a:srgbClr val="ffffff"/>
                  </a:solidFill>
                </a:uFill>
                <a:latin typeface="Tahoma"/>
                <a:ea typeface="Tahoma"/>
              </a:rPr>
              <a:t>of a CDI in each secondary school. French teacher librarians are called </a:t>
            </a:r>
            <a:r>
              <a:rPr i="1" lang="fr-FR" sz="2800" spc="-1" strike="noStrike">
                <a:solidFill>
                  <a:srgbClr val="000000"/>
                </a:solidFill>
                <a:uFill>
                  <a:solidFill>
                    <a:srgbClr val="ffffff"/>
                  </a:solidFill>
                </a:uFill>
                <a:latin typeface="Tahoma"/>
                <a:ea typeface="Tahoma"/>
              </a:rPr>
              <a:t>« Professeurs documentalistes »</a:t>
            </a:r>
            <a:endParaRPr lang="fr-FR"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67" name="CustomShape 2"/>
          <p:cNvSpPr/>
          <p:nvPr/>
        </p:nvSpPr>
        <p:spPr>
          <a:xfrm>
            <a:off x="457200" y="1412640"/>
            <a:ext cx="8228520" cy="4895640"/>
          </a:xfrm>
          <a:prstGeom prst="rect">
            <a:avLst/>
          </a:prstGeom>
          <a:noFill/>
          <a:ln>
            <a:noFill/>
          </a:ln>
        </p:spPr>
        <p:style>
          <a:lnRef idx="0"/>
          <a:fillRef idx="0"/>
          <a:effectRef idx="0"/>
          <a:fontRef idx="minor"/>
        </p:style>
        <p:txBody>
          <a:bodyPr lIns="90000" rIns="90000" tIns="45000" bIns="45000"/>
          <a:p>
            <a:pPr algn="just">
              <a:lnSpc>
                <a:spcPct val="100000"/>
              </a:lnSpc>
            </a:pPr>
            <a:endParaRPr lang="fr-FR" sz="1800" spc="-1" strike="noStrike">
              <a:solidFill>
                <a:srgbClr val="000000"/>
              </a:solidFill>
              <a:uFill>
                <a:solidFill>
                  <a:srgbClr val="ffffff"/>
                </a:solidFill>
              </a:uFill>
              <a:latin typeface="Arial"/>
            </a:endParaRPr>
          </a:p>
          <a:p>
            <a:pPr algn="just">
              <a:lnSpc>
                <a:spcPct val="100000"/>
              </a:lnSpc>
            </a:pPr>
            <a:r>
              <a:rPr lang="fr-FR" sz="2200" spc="-1" strike="noStrike">
                <a:solidFill>
                  <a:srgbClr val="000000"/>
                </a:solidFill>
                <a:uFill>
                  <a:solidFill>
                    <a:srgbClr val="ffffff"/>
                  </a:solidFill>
                </a:uFill>
                <a:latin typeface="Tahoma"/>
                <a:ea typeface="Tahoma"/>
              </a:rPr>
              <a:t>Evolution of </a:t>
            </a:r>
            <a:r>
              <a:rPr i="1" lang="fr-FR" sz="2200" spc="-1" strike="noStrike">
                <a:solidFill>
                  <a:srgbClr val="000000"/>
                </a:solidFill>
                <a:uFill>
                  <a:solidFill>
                    <a:srgbClr val="ffffff"/>
                  </a:solidFill>
                </a:uFill>
                <a:latin typeface="Tahoma"/>
                <a:ea typeface="Tahoma"/>
              </a:rPr>
              <a:t>professeurs documentalistes</a:t>
            </a:r>
            <a:r>
              <a:rPr lang="fr-FR" sz="2200" spc="-1" strike="noStrike">
                <a:solidFill>
                  <a:srgbClr val="000000"/>
                </a:solidFill>
                <a:uFill>
                  <a:solidFill>
                    <a:srgbClr val="ffffff"/>
                  </a:solidFill>
                </a:uFill>
                <a:latin typeface="Tahoma"/>
                <a:ea typeface="Tahoma"/>
              </a:rPr>
              <a:t>’ missions towards a more assertive specialisation in the field of information and communication sciences as well as an increased responsibility within the school.</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algn="just">
              <a:lnSpc>
                <a:spcPct val="100000"/>
              </a:lnSpc>
            </a:pPr>
            <a:r>
              <a:rPr lang="fr-FR" sz="2200" spc="-1" strike="noStrike">
                <a:solidFill>
                  <a:srgbClr val="000000"/>
                </a:solidFill>
                <a:uFill>
                  <a:solidFill>
                    <a:srgbClr val="ffffff"/>
                  </a:solidFill>
                </a:uFill>
                <a:latin typeface="Tahoma"/>
                <a:ea typeface="Tahoma"/>
              </a:rPr>
              <a:t>2 recent official texts published by the Ministry of Education:</a:t>
            </a: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2013 : </a:t>
            </a:r>
            <a:r>
              <a:rPr i="1" lang="fr-FR" sz="2200" spc="-1" strike="noStrike">
                <a:solidFill>
                  <a:srgbClr val="000000"/>
                </a:solidFill>
                <a:uFill>
                  <a:solidFill>
                    <a:srgbClr val="ffffff"/>
                  </a:solidFill>
                </a:uFill>
                <a:latin typeface="Tahoma"/>
                <a:ea typeface="Tahoma"/>
              </a:rPr>
              <a:t>Reference System attached to the teaching professions</a:t>
            </a: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2017 : New mission statement for </a:t>
            </a:r>
            <a:r>
              <a:rPr i="1" lang="fr-FR" sz="2200" spc="-1" strike="noStrike">
                <a:solidFill>
                  <a:srgbClr val="000000"/>
                </a:solidFill>
                <a:uFill>
                  <a:solidFill>
                    <a:srgbClr val="ffffff"/>
                  </a:solidFill>
                </a:uFill>
                <a:latin typeface="Tahoma"/>
                <a:ea typeface="Tahoma"/>
              </a:rPr>
              <a:t>Professeurs documentalistes </a:t>
            </a:r>
            <a:r>
              <a:rPr lang="fr-FR" sz="2200" spc="-1" strike="noStrike">
                <a:solidFill>
                  <a:srgbClr val="000000"/>
                </a:solidFill>
                <a:uFill>
                  <a:solidFill>
                    <a:srgbClr val="ffffff"/>
                  </a:solidFill>
                </a:uFill>
                <a:latin typeface="Tahoma"/>
                <a:ea typeface="Tahoma"/>
              </a:rPr>
              <a:t>which states that </a:t>
            </a:r>
            <a:r>
              <a:rPr i="1" lang="fr-FR" sz="2200" spc="-1" strike="noStrike">
                <a:solidFill>
                  <a:srgbClr val="000000"/>
                </a:solidFill>
                <a:uFill>
                  <a:solidFill>
                    <a:srgbClr val="ffffff"/>
                  </a:solidFill>
                </a:uFill>
                <a:latin typeface="Tahoma"/>
                <a:ea typeface="Tahoma"/>
              </a:rPr>
              <a:t>« The professeur documentaliste is teacher and master of the acquisition by all students of a media and information culture</a:t>
            </a:r>
            <a:r>
              <a:rPr lang="fr-FR" sz="2200" spc="-1" strike="noStrike">
                <a:solidFill>
                  <a:srgbClr val="000000"/>
                </a:solidFill>
                <a:uFill>
                  <a:solidFill>
                    <a:srgbClr val="ffffff"/>
                  </a:solidFill>
                </a:uFill>
                <a:latin typeface="Tahoma"/>
                <a:ea typeface="Tahoma"/>
              </a:rPr>
              <a:t> »</a:t>
            </a:r>
            <a:endParaRPr lang="fr-FR"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8"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69"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algn="just">
              <a:lnSpc>
                <a:spcPct val="100000"/>
              </a:lnSpc>
            </a:pPr>
            <a:r>
              <a:rPr lang="fr-FR" sz="3000" spc="-1" strike="noStrike">
                <a:solidFill>
                  <a:srgbClr val="000000"/>
                </a:solidFill>
                <a:uFill>
                  <a:solidFill>
                    <a:srgbClr val="ffffff"/>
                  </a:solidFill>
                </a:uFill>
                <a:latin typeface="Tahoma"/>
                <a:ea typeface="Tahoma"/>
              </a:rPr>
              <a:t>Lack of consistency from the educational institution regarding </a:t>
            </a:r>
            <a:r>
              <a:rPr i="1" lang="fr-FR" sz="3000" spc="-1" strike="noStrike">
                <a:solidFill>
                  <a:srgbClr val="000000"/>
                </a:solidFill>
                <a:uFill>
                  <a:solidFill>
                    <a:srgbClr val="ffffff"/>
                  </a:solidFill>
                </a:uFill>
                <a:latin typeface="Tahoma"/>
                <a:ea typeface="Tahoma"/>
              </a:rPr>
              <a:t>professeurs documentalistes</a:t>
            </a:r>
            <a:r>
              <a:rPr lang="fr-FR" sz="3000" spc="-1" strike="noStrike">
                <a:solidFill>
                  <a:srgbClr val="000000"/>
                </a:solidFill>
                <a:uFill>
                  <a:solidFill>
                    <a:srgbClr val="ffffff"/>
                  </a:solidFill>
                </a:uFill>
                <a:latin typeface="Tahoma"/>
                <a:ea typeface="Tahoma"/>
              </a:rPr>
              <a:t>’ pedagogical mission : </a:t>
            </a:r>
            <a:endParaRPr lang="fr-FR" sz="1800" spc="-1" strike="noStrike">
              <a:solidFill>
                <a:srgbClr val="000000"/>
              </a:solidFill>
              <a:uFill>
                <a:solidFill>
                  <a:srgbClr val="ffffff"/>
                </a:solidFill>
              </a:uFill>
              <a:latin typeface="Arial"/>
            </a:endParaRPr>
          </a:p>
          <a:p>
            <a:pPr marL="360000" indent="-342000" algn="just">
              <a:lnSpc>
                <a:spcPct val="100000"/>
              </a:lnSpc>
              <a:buClr>
                <a:srgbClr val="000000"/>
              </a:buClr>
              <a:buFont typeface="Wingdings" charset="2"/>
              <a:buChar char=""/>
            </a:pPr>
            <a:r>
              <a:rPr lang="fr-FR" sz="3000" spc="-1" strike="noStrike">
                <a:solidFill>
                  <a:srgbClr val="000000"/>
                </a:solidFill>
                <a:uFill>
                  <a:solidFill>
                    <a:srgbClr val="ffffff"/>
                  </a:solidFill>
                </a:uFill>
                <a:latin typeface="Tahoma"/>
                <a:ea typeface="Tahoma"/>
              </a:rPr>
              <a:t>Teachers without a school curriculum and assigned classes</a:t>
            </a:r>
            <a:endParaRPr lang="fr-FR" sz="1800" spc="-1" strike="noStrike">
              <a:solidFill>
                <a:srgbClr val="000000"/>
              </a:solidFill>
              <a:uFill>
                <a:solidFill>
                  <a:srgbClr val="ffffff"/>
                </a:solidFill>
              </a:uFill>
              <a:latin typeface="Arial"/>
            </a:endParaRPr>
          </a:p>
          <a:p>
            <a:pPr marL="360000" indent="-342000" algn="just">
              <a:lnSpc>
                <a:spcPct val="100000"/>
              </a:lnSpc>
              <a:buClr>
                <a:srgbClr val="000000"/>
              </a:buClr>
              <a:buFont typeface="Wingdings" charset="2"/>
              <a:buChar char=""/>
            </a:pPr>
            <a:r>
              <a:rPr lang="fr-FR" sz="3000" spc="-1" strike="noStrike">
                <a:solidFill>
                  <a:srgbClr val="000000"/>
                </a:solidFill>
                <a:uFill>
                  <a:solidFill>
                    <a:srgbClr val="ffffff"/>
                  </a:solidFill>
                </a:uFill>
                <a:latin typeface="Tahoma"/>
                <a:ea typeface="Tahoma"/>
              </a:rPr>
              <a:t>Teachers who have to define themselves a precise curriculum in the field of information literacy and find themselves strategies to ensure effective learning.</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0"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71"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21600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Since 2013 : </a:t>
            </a:r>
            <a:r>
              <a:rPr lang="fr-FR" sz="2400" spc="-1" strike="noStrike">
                <a:solidFill>
                  <a:srgbClr val="000000"/>
                </a:solidFill>
                <a:uFill>
                  <a:solidFill>
                    <a:srgbClr val="ffffff"/>
                  </a:solidFill>
                </a:uFill>
                <a:latin typeface="Arial"/>
                <a:ea typeface="DejaVu Sans"/>
              </a:rPr>
              <a:t>a new framework in the teachers' initial training in France with the creation </a:t>
            </a:r>
            <a:r>
              <a:rPr lang="fr-FR" sz="2200" spc="-1" strike="noStrike">
                <a:solidFill>
                  <a:srgbClr val="000000"/>
                </a:solidFill>
                <a:uFill>
                  <a:solidFill>
                    <a:srgbClr val="ffffff"/>
                  </a:solidFill>
                </a:uFill>
                <a:latin typeface="Tahoma"/>
                <a:ea typeface="Tahoma"/>
              </a:rPr>
              <a:t>of the master’s degree MEEF (</a:t>
            </a:r>
            <a:r>
              <a:rPr i="1" lang="fr-FR" sz="2200" spc="-1" strike="noStrike">
                <a:solidFill>
                  <a:srgbClr val="000000"/>
                </a:solidFill>
                <a:uFill>
                  <a:solidFill>
                    <a:srgbClr val="ffffff"/>
                  </a:solidFill>
                </a:uFill>
                <a:latin typeface="Tahoma"/>
                <a:ea typeface="Tahoma"/>
              </a:rPr>
              <a:t>Métiers de l'Enseignement, de l'Éducation et de la Formation</a:t>
            </a:r>
            <a:r>
              <a:rPr lang="fr-FR" sz="2200" spc="-1" strike="noStrike">
                <a:solidFill>
                  <a:srgbClr val="000000"/>
                </a:solidFill>
                <a:uFill>
                  <a:solidFill>
                    <a:srgbClr val="ffffff"/>
                  </a:solidFill>
                </a:uFill>
                <a:latin typeface="Tahoma"/>
                <a:ea typeface="Tahoma"/>
              </a:rPr>
              <a:t>) delivered in 32 ÉSPÉ (</a:t>
            </a:r>
            <a:r>
              <a:rPr i="1" lang="fr-FR" sz="2200" spc="-1" strike="noStrike">
                <a:solidFill>
                  <a:srgbClr val="000000"/>
                </a:solidFill>
                <a:uFill>
                  <a:solidFill>
                    <a:srgbClr val="ffffff"/>
                  </a:solidFill>
                </a:uFill>
                <a:latin typeface="Tahoma"/>
                <a:ea typeface="Tahoma"/>
              </a:rPr>
              <a:t>École Supérieure du Professorat et de l'Éducation</a:t>
            </a:r>
            <a:r>
              <a:rPr lang="fr-FR" sz="2200" spc="-1" strike="noStrike">
                <a:solidFill>
                  <a:srgbClr val="000000"/>
                </a:solidFill>
                <a:uFill>
                  <a:solidFill>
                    <a:srgbClr val="ffffff"/>
                  </a:solidFill>
                </a:uFill>
                <a:latin typeface="Tahoma"/>
                <a:ea typeface="Tahoma"/>
              </a:rPr>
              <a:t>) throughout France</a:t>
            </a:r>
            <a:endParaRPr lang="fr-FR" sz="1800" spc="-1" strike="noStrike">
              <a:solidFill>
                <a:srgbClr val="000000"/>
              </a:solidFill>
              <a:uFill>
                <a:solidFill>
                  <a:srgbClr val="ffffff"/>
                </a:solidFill>
              </a:uFill>
              <a:latin typeface="Arial"/>
            </a:endParaRPr>
          </a:p>
          <a:p>
            <a:pPr algn="just">
              <a:lnSpc>
                <a:spcPct val="100000"/>
              </a:lnSpc>
            </a:pPr>
            <a:endParaRPr lang="fr-FR" sz="1800" spc="-1" strike="noStrike">
              <a:solidFill>
                <a:srgbClr val="000000"/>
              </a:solidFill>
              <a:uFill>
                <a:solidFill>
                  <a:srgbClr val="ffffff"/>
                </a:solidFill>
              </a:uFill>
              <a:latin typeface="Arial"/>
            </a:endParaRPr>
          </a:p>
          <a:p>
            <a:pPr marL="216000" indent="-342000" algn="just">
              <a:lnSpc>
                <a:spcPct val="100000"/>
              </a:lnSpc>
              <a:buClr>
                <a:srgbClr val="000000"/>
              </a:buClr>
              <a:buFont typeface="Arial"/>
              <a:buChar char="•"/>
            </a:pPr>
            <a:r>
              <a:rPr lang="fr-FR" sz="2200" spc="-1" strike="noStrike">
                <a:solidFill>
                  <a:srgbClr val="000000"/>
                </a:solidFill>
                <a:uFill>
                  <a:solidFill>
                    <a:srgbClr val="ffffff"/>
                  </a:solidFill>
                </a:uFill>
                <a:latin typeface="Tahoma"/>
                <a:ea typeface="Tahoma"/>
              </a:rPr>
              <a:t>ÉSPÉ’ objectives : to provide an  academic structure that brings together university lecturers and researchers, instructors-practitioners and practitioners (secondary teachers, chief education advisers, headmasters, and inspectors) to train professionals in reflective practices</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CustomShape 1"/>
          <p:cNvSpPr/>
          <p:nvPr/>
        </p:nvSpPr>
        <p:spPr>
          <a:xfrm>
            <a:off x="457200" y="274680"/>
            <a:ext cx="8228520" cy="114192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2800" spc="-1" strike="noStrike">
                <a:solidFill>
                  <a:srgbClr val="000000"/>
                </a:solidFill>
                <a:uFill>
                  <a:solidFill>
                    <a:srgbClr val="ffffff"/>
                  </a:solidFill>
                </a:uFill>
                <a:latin typeface="Tahoma"/>
                <a:ea typeface="Tahoma"/>
              </a:rPr>
              <a:t>CENTRES DE DOCUMENTATION ET D’INFORMATION </a:t>
            </a:r>
            <a:r>
              <a:rPr lang="fr-FR" sz="2800" spc="-1" strike="noStrike">
                <a:solidFill>
                  <a:srgbClr val="000000"/>
                </a:solidFill>
                <a:uFill>
                  <a:solidFill>
                    <a:srgbClr val="ffffff"/>
                  </a:solidFill>
                </a:uFill>
                <a:latin typeface="Tahoma"/>
                <a:ea typeface="Tahoma"/>
              </a:rPr>
              <a:t>(CDI) : THE NATIONAL FRAMEWORK</a:t>
            </a:r>
            <a:endParaRPr lang="fr-FR" sz="1800" spc="-1" strike="noStrike">
              <a:solidFill>
                <a:srgbClr val="000000"/>
              </a:solidFill>
              <a:uFill>
                <a:solidFill>
                  <a:srgbClr val="ffffff"/>
                </a:solidFill>
              </a:uFill>
              <a:latin typeface="Arial"/>
            </a:endParaRPr>
          </a:p>
        </p:txBody>
      </p:sp>
      <p:sp>
        <p:nvSpPr>
          <p:cNvPr id="273"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343080" indent="-342000" algn="just">
              <a:lnSpc>
                <a:spcPct val="100000"/>
              </a:lnSpc>
            </a:pPr>
            <a:r>
              <a:rPr lang="fr-FR" sz="2800" spc="-1" strike="noStrike">
                <a:solidFill>
                  <a:srgbClr val="000000"/>
                </a:solidFill>
                <a:uFill>
                  <a:solidFill>
                    <a:srgbClr val="ffffff"/>
                  </a:solidFill>
                </a:uFill>
                <a:latin typeface="Tahoma"/>
                <a:ea typeface="Tahoma"/>
              </a:rPr>
              <a:t>Initial training of </a:t>
            </a:r>
            <a:r>
              <a:rPr i="1" lang="fr-FR" sz="2800" spc="-1" strike="noStrike">
                <a:solidFill>
                  <a:srgbClr val="000000"/>
                </a:solidFill>
                <a:uFill>
                  <a:solidFill>
                    <a:srgbClr val="ffffff"/>
                  </a:solidFill>
                </a:uFill>
                <a:latin typeface="Tahoma"/>
                <a:ea typeface="Tahoma"/>
              </a:rPr>
              <a:t>professeurs documentalistes </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Wingdings" charset="2"/>
              <a:buChar char=""/>
            </a:pPr>
            <a:r>
              <a:rPr lang="fr-FR" sz="2800" spc="-1" strike="noStrike">
                <a:solidFill>
                  <a:srgbClr val="000000"/>
                </a:solidFill>
                <a:uFill>
                  <a:solidFill>
                    <a:srgbClr val="ffffff"/>
                  </a:solidFill>
                </a:uFill>
                <a:latin typeface="Tahoma"/>
                <a:ea typeface="Tahoma"/>
              </a:rPr>
              <a:t>To follow a two-year training programme that prepares them for the CAPES (the secondary school teaching certificate)</a:t>
            </a:r>
            <a:endParaRPr lang="fr-FR" sz="1800" spc="-1" strike="noStrike">
              <a:solidFill>
                <a:srgbClr val="000000"/>
              </a:solidFill>
              <a:uFill>
                <a:solidFill>
                  <a:srgbClr val="ffffff"/>
                </a:solidFill>
              </a:uFill>
              <a:latin typeface="Arial"/>
            </a:endParaRPr>
          </a:p>
          <a:p>
            <a:pPr marL="343080" indent="-342000" algn="just">
              <a:lnSpc>
                <a:spcPct val="100000"/>
              </a:lnSpc>
              <a:buClr>
                <a:srgbClr val="000000"/>
              </a:buClr>
              <a:buFont typeface="Wingdings" charset="2"/>
              <a:buChar char=""/>
            </a:pPr>
            <a:r>
              <a:rPr lang="fr-FR" sz="2800" spc="-1" strike="noStrike">
                <a:solidFill>
                  <a:srgbClr val="000000"/>
                </a:solidFill>
                <a:uFill>
                  <a:solidFill>
                    <a:srgbClr val="ffffff"/>
                  </a:solidFill>
                </a:uFill>
                <a:latin typeface="Tahoma"/>
                <a:ea typeface="Tahoma"/>
              </a:rPr>
              <a:t>After successfully passing the national competitive examination, the CAPES </a:t>
            </a:r>
            <a:r>
              <a:rPr lang="fr-FR" sz="2400" spc="-1" strike="noStrike">
                <a:solidFill>
                  <a:srgbClr val="000000"/>
                </a:solidFill>
                <a:uFill>
                  <a:solidFill>
                    <a:srgbClr val="ffffff"/>
                  </a:solidFill>
                </a:uFill>
                <a:latin typeface="Tahoma"/>
                <a:ea typeface="Tahoma"/>
              </a:rPr>
              <a:t>(which can be obtained during the first year of master’s studies or later), </a:t>
            </a:r>
            <a:r>
              <a:rPr lang="fr-FR" sz="2800" spc="-1" strike="noStrike">
                <a:solidFill>
                  <a:srgbClr val="000000"/>
                </a:solidFill>
                <a:uFill>
                  <a:solidFill>
                    <a:srgbClr val="ffffff"/>
                  </a:solidFill>
                </a:uFill>
                <a:latin typeface="Tahoma"/>
                <a:ea typeface="Tahoma"/>
              </a:rPr>
              <a:t>the successful candidates are interns for one year before becoming permanent civil servants on  completion of the master’s degree and internship</a:t>
            </a:r>
            <a:endParaRPr lang="fr-FR" sz="1800" spc="-1" strike="noStrike">
              <a:solidFill>
                <a:srgbClr val="000000"/>
              </a:solidFill>
              <a:uFill>
                <a:solidFill>
                  <a:srgbClr val="ffffff"/>
                </a:solidFill>
              </a:uFill>
              <a:latin typeface="Arial"/>
            </a:endParaRPr>
          </a:p>
          <a:p>
            <a:pPr marL="343080" indent="-342000" algn="just">
              <a:lnSpc>
                <a:spcPct val="100000"/>
              </a:lnSpc>
            </a:pPr>
            <a:endParaRPr lang="fr-FR"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468</TotalTime>
  <Application>LibreOffice/5.0.5.2$Windows_x86 LibreOffice_project/55b006a02d247b5f7215fc6ea0fde844b30035b3</Application>
  <Paragraphs>162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2018-07-29T13:11:42Z</dcterms:created>
  <dc:creator>Valérie</dc:creator>
  <dc:language>fr-FR</dc:language>
  <dcterms:modified xsi:type="dcterms:W3CDTF">2018-08-27T04:46:05Z</dcterms:modified>
  <cp:revision>188</cp:revision>
  <dc:title>Diapositive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Affichage à l'écran (4:3)</vt:lpwstr>
  </property>
  <property fmtid="{D5CDD505-2E9C-101B-9397-08002B2CF9AE}" pid="9" name="ScaleCrop">
    <vt:bool>0</vt:bool>
  </property>
  <property fmtid="{D5CDD505-2E9C-101B-9397-08002B2CF9AE}" pid="10" name="ShareDoc">
    <vt:bool>0</vt:bool>
  </property>
  <property fmtid="{D5CDD505-2E9C-101B-9397-08002B2CF9AE}" pid="11" name="Slides">
    <vt:i4>31</vt:i4>
  </property>
</Properties>
</file>