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405" r:id="rId5"/>
    <p:sldId id="258" r:id="rId6"/>
    <p:sldId id="406" r:id="rId7"/>
    <p:sldId id="260" r:id="rId8"/>
    <p:sldId id="261" r:id="rId9"/>
    <p:sldId id="262" r:id="rId10"/>
    <p:sldId id="290" r:id="rId11"/>
    <p:sldId id="408" r:id="rId12"/>
    <p:sldId id="409" r:id="rId13"/>
    <p:sldId id="410" r:id="rId14"/>
    <p:sldId id="411" r:id="rId15"/>
    <p:sldId id="412" r:id="rId16"/>
    <p:sldId id="279" r:id="rId17"/>
    <p:sldId id="413" r:id="rId18"/>
    <p:sldId id="414" r:id="rId19"/>
    <p:sldId id="282" r:id="rId20"/>
    <p:sldId id="415" r:id="rId21"/>
    <p:sldId id="416" r:id="rId22"/>
    <p:sldId id="270" r:id="rId23"/>
    <p:sldId id="271" r:id="rId24"/>
    <p:sldId id="417" r:id="rId25"/>
    <p:sldId id="288" r:id="rId26"/>
    <p:sldId id="289" r:id="rId27"/>
    <p:sldId id="281" r:id="rId28"/>
    <p:sldId id="418" r:id="rId29"/>
    <p:sldId id="4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046"/>
    <a:srgbClr val="CCCCFF"/>
    <a:srgbClr val="CC99FF"/>
    <a:srgbClr val="2B709E"/>
    <a:srgbClr val="9DC3E6"/>
    <a:srgbClr val="FF6699"/>
    <a:srgbClr val="ED7D31"/>
    <a:srgbClr val="FF6600"/>
    <a:srgbClr val="FF9966"/>
    <a:srgbClr val="33C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2DE24-28E9-7B23-1D2A-C3346435B633}" v="3" dt="2018-08-09T09:28:43.263"/>
    <p1510:client id="{BC46BB7D-EE40-4D43-9F74-832FC5F7A8B8}" v="3161" dt="2018-08-09T09:07:04.203"/>
    <p1510:client id="{CD481E82-4091-490A-B7B6-862D3288DF88}" v="1" dt="2018-08-09T09:45:1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962EA-3FA6-4865-B235-14CA53F1829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D125D66-01A2-443F-BE96-E153D5045F56}">
      <dgm:prSet phldrT="[Text]" custT="1"/>
      <dgm:spPr/>
      <dgm:t>
        <a:bodyPr/>
        <a:lstStyle/>
        <a:p>
          <a:r>
            <a:rPr lang="en-GB" sz="220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Data collection starts at the individual library</a:t>
          </a:r>
        </a:p>
      </dgm:t>
    </dgm:pt>
    <dgm:pt modelId="{4814521B-A0E6-49AA-8CB8-FE24483A7751}" type="parTrans" cxnId="{57FF961F-B071-4408-9B2D-1CBA6809681A}">
      <dgm:prSet/>
      <dgm:spPr/>
      <dgm:t>
        <a:bodyPr/>
        <a:lstStyle/>
        <a:p>
          <a:endParaRPr lang="en-GB"/>
        </a:p>
      </dgm:t>
    </dgm:pt>
    <dgm:pt modelId="{6FF3CDF9-304F-41B6-8C2F-4598EDBA832D}" type="sibTrans" cxnId="{57FF961F-B071-4408-9B2D-1CBA6809681A}">
      <dgm:prSet/>
      <dgm:spPr/>
      <dgm:t>
        <a:bodyPr/>
        <a:lstStyle/>
        <a:p>
          <a:endParaRPr lang="en-GB"/>
        </a:p>
      </dgm:t>
    </dgm:pt>
    <dgm:pt modelId="{1B31A0F9-C8DB-4FB4-BE96-CA3C8F0D4D35}">
      <dgm:prSet phldrT="[Text]" custT="1"/>
      <dgm:spPr/>
      <dgm:t>
        <a:bodyPr/>
        <a:lstStyle/>
        <a:p>
          <a:pPr algn="ctr"/>
          <a:r>
            <a:rPr lang="en-GB" sz="260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Data aggregation at the national level</a:t>
          </a:r>
        </a:p>
      </dgm:t>
    </dgm:pt>
    <dgm:pt modelId="{B4523D84-75D1-4AD4-89DC-091D03EF04DE}" type="parTrans" cxnId="{D1267786-9B04-4CFE-AD38-AE1EAA7B90EF}">
      <dgm:prSet/>
      <dgm:spPr/>
      <dgm:t>
        <a:bodyPr/>
        <a:lstStyle/>
        <a:p>
          <a:endParaRPr lang="en-GB"/>
        </a:p>
      </dgm:t>
    </dgm:pt>
    <dgm:pt modelId="{5ED453F4-6315-4D3A-9BB2-23CF36848B32}" type="sibTrans" cxnId="{D1267786-9B04-4CFE-AD38-AE1EAA7B90EF}">
      <dgm:prSet/>
      <dgm:spPr/>
      <dgm:t>
        <a:bodyPr/>
        <a:lstStyle/>
        <a:p>
          <a:endParaRPr lang="en-GB"/>
        </a:p>
      </dgm:t>
    </dgm:pt>
    <dgm:pt modelId="{EA8A8A38-EB1E-44A9-A25A-F044AF2F448A}">
      <dgm:prSet phldrT="[Text]" custT="1"/>
      <dgm:spPr/>
      <dgm:t>
        <a:bodyPr/>
        <a:lstStyle/>
        <a:p>
          <a:pPr algn="l"/>
          <a:r>
            <a:rPr lang="en-GB" sz="350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Global library statistics </a:t>
          </a:r>
        </a:p>
      </dgm:t>
    </dgm:pt>
    <dgm:pt modelId="{8D8C581B-F0DB-405C-AABF-CF67F4515822}" type="parTrans" cxnId="{7F4CDA75-1472-474A-BBF3-576CB88D035E}">
      <dgm:prSet/>
      <dgm:spPr/>
      <dgm:t>
        <a:bodyPr/>
        <a:lstStyle/>
        <a:p>
          <a:endParaRPr lang="en-GB"/>
        </a:p>
      </dgm:t>
    </dgm:pt>
    <dgm:pt modelId="{09B88935-4CD5-496A-A82A-DA6F563A2DC0}" type="sibTrans" cxnId="{7F4CDA75-1472-474A-BBF3-576CB88D035E}">
      <dgm:prSet/>
      <dgm:spPr/>
      <dgm:t>
        <a:bodyPr/>
        <a:lstStyle/>
        <a:p>
          <a:endParaRPr lang="en-GB"/>
        </a:p>
      </dgm:t>
    </dgm:pt>
    <dgm:pt modelId="{ABB1C552-FF30-4F97-87ED-9898730DCB54}" type="pres">
      <dgm:prSet presAssocID="{650962EA-3FA6-4865-B235-14CA53F18296}" presName="arrowDiagram" presStyleCnt="0">
        <dgm:presLayoutVars>
          <dgm:chMax val="5"/>
          <dgm:dir/>
          <dgm:resizeHandles val="exact"/>
        </dgm:presLayoutVars>
      </dgm:prSet>
      <dgm:spPr/>
    </dgm:pt>
    <dgm:pt modelId="{047C3E47-A844-4709-9304-08B05DC9E816}" type="pres">
      <dgm:prSet presAssocID="{650962EA-3FA6-4865-B235-14CA53F18296}" presName="arrow" presStyleLbl="bgShp" presStyleIdx="0" presStyleCnt="1"/>
      <dgm:spPr>
        <a:solidFill>
          <a:srgbClr val="85B046"/>
        </a:solidFill>
      </dgm:spPr>
    </dgm:pt>
    <dgm:pt modelId="{7A52D128-83A1-4251-AB9A-5EBEE6580E69}" type="pres">
      <dgm:prSet presAssocID="{650962EA-3FA6-4865-B235-14CA53F18296}" presName="arrowDiagram3" presStyleCnt="0"/>
      <dgm:spPr/>
    </dgm:pt>
    <dgm:pt modelId="{C02A797F-1DC6-40A3-856C-ED53B76E753C}" type="pres">
      <dgm:prSet presAssocID="{1D125D66-01A2-443F-BE96-E153D5045F56}" presName="bullet3a" presStyleLbl="node1" presStyleIdx="0" presStyleCnt="3" custLinFactX="-1750" custLinFactNeighborX="-100000" custLinFactNeighborY="81400"/>
      <dgm:spPr>
        <a:solidFill>
          <a:schemeClr val="bg1"/>
        </a:solidFill>
      </dgm:spPr>
    </dgm:pt>
    <dgm:pt modelId="{789A7502-D343-4B65-8A91-5526268501B6}" type="pres">
      <dgm:prSet presAssocID="{1D125D66-01A2-443F-BE96-E153D5045F56}" presName="textBox3a" presStyleLbl="revTx" presStyleIdx="0" presStyleCnt="3" custScaleX="199813" custScaleY="47303" custLinFactNeighborX="45556" custLinFactNeighborY="15368">
        <dgm:presLayoutVars>
          <dgm:bulletEnabled val="1"/>
        </dgm:presLayoutVars>
      </dgm:prSet>
      <dgm:spPr/>
    </dgm:pt>
    <dgm:pt modelId="{7D79566C-C948-4CE2-A09A-29DA5ED90AB3}" type="pres">
      <dgm:prSet presAssocID="{1B31A0F9-C8DB-4FB4-BE96-CA3C8F0D4D35}" presName="bullet3b" presStyleLbl="node1" presStyleIdx="1" presStyleCnt="3" custLinFactNeighborX="-59116" custLinFactNeighborY="31222"/>
      <dgm:spPr>
        <a:solidFill>
          <a:schemeClr val="bg1"/>
        </a:solidFill>
      </dgm:spPr>
    </dgm:pt>
    <dgm:pt modelId="{A82C2C23-65DF-48DB-8E9C-226D5C8357BC}" type="pres">
      <dgm:prSet presAssocID="{1B31A0F9-C8DB-4FB4-BE96-CA3C8F0D4D35}" presName="textBox3b" presStyleLbl="revTx" presStyleIdx="1" presStyleCnt="3" custScaleX="221638" custScaleY="32327" custLinFactNeighborX="69521" custLinFactNeighborY="-19690">
        <dgm:presLayoutVars>
          <dgm:bulletEnabled val="1"/>
        </dgm:presLayoutVars>
      </dgm:prSet>
      <dgm:spPr/>
    </dgm:pt>
    <dgm:pt modelId="{6F53D315-2C5A-4176-AE11-DB49762DC075}" type="pres">
      <dgm:prSet presAssocID="{EA8A8A38-EB1E-44A9-A25A-F044AF2F448A}" presName="bullet3c" presStyleLbl="node1" presStyleIdx="2" presStyleCnt="3" custScaleX="134442" custScaleY="133039" custLinFactX="24348" custLinFactNeighborX="100000" custLinFactNeighborY="-36763"/>
      <dgm:spPr>
        <a:solidFill>
          <a:schemeClr val="bg1"/>
        </a:solidFill>
      </dgm:spPr>
    </dgm:pt>
    <dgm:pt modelId="{58DF7B5F-712E-42DE-863C-C1B6FD106193}" type="pres">
      <dgm:prSet presAssocID="{EA8A8A38-EB1E-44A9-A25A-F044AF2F448A}" presName="textBox3c" presStyleLbl="revTx" presStyleIdx="2" presStyleCnt="3" custScaleX="311033" custScaleY="29345" custLinFactX="-47436" custLinFactNeighborX="-100000" custLinFactNeighborY="-83559">
        <dgm:presLayoutVars>
          <dgm:bulletEnabled val="1"/>
        </dgm:presLayoutVars>
      </dgm:prSet>
      <dgm:spPr/>
    </dgm:pt>
  </dgm:ptLst>
  <dgm:cxnLst>
    <dgm:cxn modelId="{57FF961F-B071-4408-9B2D-1CBA6809681A}" srcId="{650962EA-3FA6-4865-B235-14CA53F18296}" destId="{1D125D66-01A2-443F-BE96-E153D5045F56}" srcOrd="0" destOrd="0" parTransId="{4814521B-A0E6-49AA-8CB8-FE24483A7751}" sibTransId="{6FF3CDF9-304F-41B6-8C2F-4598EDBA832D}"/>
    <dgm:cxn modelId="{CA7DF468-247C-47F0-AD90-0B84A2460DB5}" type="presOf" srcId="{1D125D66-01A2-443F-BE96-E153D5045F56}" destId="{789A7502-D343-4B65-8A91-5526268501B6}" srcOrd="0" destOrd="0" presId="urn:microsoft.com/office/officeart/2005/8/layout/arrow2"/>
    <dgm:cxn modelId="{7F4CDA75-1472-474A-BBF3-576CB88D035E}" srcId="{650962EA-3FA6-4865-B235-14CA53F18296}" destId="{EA8A8A38-EB1E-44A9-A25A-F044AF2F448A}" srcOrd="2" destOrd="0" parTransId="{8D8C581B-F0DB-405C-AABF-CF67F4515822}" sibTransId="{09B88935-4CD5-496A-A82A-DA6F563A2DC0}"/>
    <dgm:cxn modelId="{D1267786-9B04-4CFE-AD38-AE1EAA7B90EF}" srcId="{650962EA-3FA6-4865-B235-14CA53F18296}" destId="{1B31A0F9-C8DB-4FB4-BE96-CA3C8F0D4D35}" srcOrd="1" destOrd="0" parTransId="{B4523D84-75D1-4AD4-89DC-091D03EF04DE}" sibTransId="{5ED453F4-6315-4D3A-9BB2-23CF36848B32}"/>
    <dgm:cxn modelId="{706D8AD3-7ABB-49C8-8BD6-4456BE242BBD}" type="presOf" srcId="{1B31A0F9-C8DB-4FB4-BE96-CA3C8F0D4D35}" destId="{A82C2C23-65DF-48DB-8E9C-226D5C8357BC}" srcOrd="0" destOrd="0" presId="urn:microsoft.com/office/officeart/2005/8/layout/arrow2"/>
    <dgm:cxn modelId="{A6F785D7-4619-4327-8002-BE15888F3F5D}" type="presOf" srcId="{650962EA-3FA6-4865-B235-14CA53F18296}" destId="{ABB1C552-FF30-4F97-87ED-9898730DCB54}" srcOrd="0" destOrd="0" presId="urn:microsoft.com/office/officeart/2005/8/layout/arrow2"/>
    <dgm:cxn modelId="{AA0B3DE1-11D1-4AD9-A3D4-A2586EE89D8D}" type="presOf" srcId="{EA8A8A38-EB1E-44A9-A25A-F044AF2F448A}" destId="{58DF7B5F-712E-42DE-863C-C1B6FD106193}" srcOrd="0" destOrd="0" presId="urn:microsoft.com/office/officeart/2005/8/layout/arrow2"/>
    <dgm:cxn modelId="{C72E0FB9-B87C-43DF-9AA6-009F9DB915ED}" type="presParOf" srcId="{ABB1C552-FF30-4F97-87ED-9898730DCB54}" destId="{047C3E47-A844-4709-9304-08B05DC9E816}" srcOrd="0" destOrd="0" presId="urn:microsoft.com/office/officeart/2005/8/layout/arrow2"/>
    <dgm:cxn modelId="{A59355E2-C3A9-4445-A7C1-2ECA0F51CA75}" type="presParOf" srcId="{ABB1C552-FF30-4F97-87ED-9898730DCB54}" destId="{7A52D128-83A1-4251-AB9A-5EBEE6580E69}" srcOrd="1" destOrd="0" presId="urn:microsoft.com/office/officeart/2005/8/layout/arrow2"/>
    <dgm:cxn modelId="{30533F3F-F44E-4715-913E-0B45AF20E430}" type="presParOf" srcId="{7A52D128-83A1-4251-AB9A-5EBEE6580E69}" destId="{C02A797F-1DC6-40A3-856C-ED53B76E753C}" srcOrd="0" destOrd="0" presId="urn:microsoft.com/office/officeart/2005/8/layout/arrow2"/>
    <dgm:cxn modelId="{D87B06D2-5C19-47D2-BBD5-C5D030F7E491}" type="presParOf" srcId="{7A52D128-83A1-4251-AB9A-5EBEE6580E69}" destId="{789A7502-D343-4B65-8A91-5526268501B6}" srcOrd="1" destOrd="0" presId="urn:microsoft.com/office/officeart/2005/8/layout/arrow2"/>
    <dgm:cxn modelId="{1B48A4F6-944B-4B4D-BFAE-0DA0B7C81E43}" type="presParOf" srcId="{7A52D128-83A1-4251-AB9A-5EBEE6580E69}" destId="{7D79566C-C948-4CE2-A09A-29DA5ED90AB3}" srcOrd="2" destOrd="0" presId="urn:microsoft.com/office/officeart/2005/8/layout/arrow2"/>
    <dgm:cxn modelId="{65BE45DD-B171-4238-BB87-32C0FDB36D2B}" type="presParOf" srcId="{7A52D128-83A1-4251-AB9A-5EBEE6580E69}" destId="{A82C2C23-65DF-48DB-8E9C-226D5C8357BC}" srcOrd="3" destOrd="0" presId="urn:microsoft.com/office/officeart/2005/8/layout/arrow2"/>
    <dgm:cxn modelId="{AF07AD70-FDA6-4827-A0AC-33D676870CB3}" type="presParOf" srcId="{7A52D128-83A1-4251-AB9A-5EBEE6580E69}" destId="{6F53D315-2C5A-4176-AE11-DB49762DC075}" srcOrd="4" destOrd="0" presId="urn:microsoft.com/office/officeart/2005/8/layout/arrow2"/>
    <dgm:cxn modelId="{6DD9DAC4-103F-4B69-9590-03EB82FC1F28}" type="presParOf" srcId="{7A52D128-83A1-4251-AB9A-5EBEE6580E69}" destId="{58DF7B5F-712E-42DE-863C-C1B6FD106193}" srcOrd="5" destOrd="0" presId="urn:microsoft.com/office/officeart/2005/8/layout/arrow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C20BF-39C9-49C3-8E5E-477D0657186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911C0DB-BA3A-4D6F-907E-302B2BB2B7EA}">
      <dgm:prSet phldrT="[Text]" custT="1"/>
      <dgm:spPr>
        <a:solidFill>
          <a:srgbClr val="85B046"/>
        </a:solidFill>
      </dgm:spPr>
      <dgm:t>
        <a:bodyPr/>
        <a:lstStyle/>
        <a:p>
          <a:r>
            <a:rPr lang="en-GB" sz="2400">
              <a:latin typeface="Franklin Gothic Book" panose="020B0503020102020204" pitchFamily="34" charset="0"/>
            </a:rPr>
            <a:t>Co-create</a:t>
          </a:r>
        </a:p>
      </dgm:t>
    </dgm:pt>
    <dgm:pt modelId="{D4E13D5E-B686-47A9-A151-2D28CD26281C}" type="parTrans" cxnId="{2DCDB4A4-EC59-4EE8-B3B9-90445993CAC2}">
      <dgm:prSet/>
      <dgm:spPr/>
      <dgm:t>
        <a:bodyPr/>
        <a:lstStyle/>
        <a:p>
          <a:endParaRPr lang="en-GB"/>
        </a:p>
      </dgm:t>
    </dgm:pt>
    <dgm:pt modelId="{2721FAFE-3E5F-418A-9EEB-2CC2146E548D}" type="sibTrans" cxnId="{2DCDB4A4-EC59-4EE8-B3B9-90445993CAC2}">
      <dgm:prSet/>
      <dgm:spPr>
        <a:solidFill>
          <a:srgbClr val="9DC3E6"/>
        </a:solidFill>
      </dgm:spPr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7FB3DE2A-179E-400F-B9E3-A4BFD7E6E59F}">
      <dgm:prSet phldrT="[Text]"/>
      <dgm:spPr>
        <a:solidFill>
          <a:srgbClr val="85B046"/>
        </a:solidFill>
      </dgm:spPr>
      <dgm:t>
        <a:bodyPr/>
        <a:lstStyle/>
        <a:p>
          <a:r>
            <a:rPr lang="en-GB">
              <a:latin typeface="Franklin Gothic Book" panose="020B0503020102020204" pitchFamily="34" charset="0"/>
            </a:rPr>
            <a:t>Engage</a:t>
          </a:r>
        </a:p>
      </dgm:t>
    </dgm:pt>
    <dgm:pt modelId="{11A50594-2C9B-4FB7-A17E-FDC47580B40F}" type="parTrans" cxnId="{C7FCC2AF-46C6-4623-9DBF-E6EA37B4F99A}">
      <dgm:prSet/>
      <dgm:spPr/>
      <dgm:t>
        <a:bodyPr/>
        <a:lstStyle/>
        <a:p>
          <a:endParaRPr lang="en-GB"/>
        </a:p>
      </dgm:t>
    </dgm:pt>
    <dgm:pt modelId="{D2EFD927-2715-4672-B366-C29107F36767}" type="sibTrans" cxnId="{C7FCC2AF-46C6-4623-9DBF-E6EA37B4F99A}">
      <dgm:prSet/>
      <dgm:spPr>
        <a:solidFill>
          <a:srgbClr val="9DC3E6"/>
        </a:solidFill>
      </dgm:spPr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4692F0B2-BDFB-4E2A-B907-4328FB7E6118}">
      <dgm:prSet phldrT="[Text]"/>
      <dgm:spPr>
        <a:solidFill>
          <a:srgbClr val="85B046"/>
        </a:solidFill>
      </dgm:spPr>
      <dgm:t>
        <a:bodyPr/>
        <a:lstStyle/>
        <a:p>
          <a:r>
            <a:rPr lang="en-GB">
              <a:latin typeface="Franklin Gothic Book" panose="020B0503020102020204" pitchFamily="34" charset="0"/>
            </a:rPr>
            <a:t>Inform</a:t>
          </a:r>
        </a:p>
      </dgm:t>
    </dgm:pt>
    <dgm:pt modelId="{90E9C61C-E869-4030-8DDD-5DA4CB60BA10}" type="parTrans" cxnId="{2CA38F12-3C61-4A6E-8689-49EF5ADF02D0}">
      <dgm:prSet/>
      <dgm:spPr/>
      <dgm:t>
        <a:bodyPr/>
        <a:lstStyle/>
        <a:p>
          <a:endParaRPr lang="en-GB"/>
        </a:p>
      </dgm:t>
    </dgm:pt>
    <dgm:pt modelId="{36B11E22-2EE5-4FD7-A624-72C3BD1B6F3C}" type="sibTrans" cxnId="{2CA38F12-3C61-4A6E-8689-49EF5ADF02D0}">
      <dgm:prSet/>
      <dgm:spPr>
        <a:solidFill>
          <a:srgbClr val="9DC3E6"/>
        </a:solidFill>
      </dgm:spPr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6AB5B631-B658-43E7-89A7-56A42EE73194}" type="pres">
      <dgm:prSet presAssocID="{DEAC20BF-39C9-49C3-8E5E-477D0657186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662F23-F058-433D-985A-25D4034D89A9}" type="pres">
      <dgm:prSet presAssocID="{8911C0DB-BA3A-4D6F-907E-302B2BB2B7EA}" presName="gear1" presStyleLbl="node1" presStyleIdx="0" presStyleCnt="3">
        <dgm:presLayoutVars>
          <dgm:chMax val="1"/>
          <dgm:bulletEnabled val="1"/>
        </dgm:presLayoutVars>
      </dgm:prSet>
      <dgm:spPr/>
    </dgm:pt>
    <dgm:pt modelId="{09110DEC-E620-4934-AF91-E008D8A5BE11}" type="pres">
      <dgm:prSet presAssocID="{8911C0DB-BA3A-4D6F-907E-302B2BB2B7EA}" presName="gear1srcNode" presStyleLbl="node1" presStyleIdx="0" presStyleCnt="3"/>
      <dgm:spPr/>
    </dgm:pt>
    <dgm:pt modelId="{72700229-B24F-4378-8977-A14834075F9B}" type="pres">
      <dgm:prSet presAssocID="{8911C0DB-BA3A-4D6F-907E-302B2BB2B7EA}" presName="gear1dstNode" presStyleLbl="node1" presStyleIdx="0" presStyleCnt="3"/>
      <dgm:spPr/>
    </dgm:pt>
    <dgm:pt modelId="{9736D8AB-C309-4020-9EC2-833A2377EB84}" type="pres">
      <dgm:prSet presAssocID="{7FB3DE2A-179E-400F-B9E3-A4BFD7E6E59F}" presName="gear2" presStyleLbl="node1" presStyleIdx="1" presStyleCnt="3">
        <dgm:presLayoutVars>
          <dgm:chMax val="1"/>
          <dgm:bulletEnabled val="1"/>
        </dgm:presLayoutVars>
      </dgm:prSet>
      <dgm:spPr/>
    </dgm:pt>
    <dgm:pt modelId="{FB459168-E556-4829-B1C8-304F48E2AACA}" type="pres">
      <dgm:prSet presAssocID="{7FB3DE2A-179E-400F-B9E3-A4BFD7E6E59F}" presName="gear2srcNode" presStyleLbl="node1" presStyleIdx="1" presStyleCnt="3"/>
      <dgm:spPr/>
    </dgm:pt>
    <dgm:pt modelId="{487AEBD5-6D68-49BC-98A6-40B9ACA467AB}" type="pres">
      <dgm:prSet presAssocID="{7FB3DE2A-179E-400F-B9E3-A4BFD7E6E59F}" presName="gear2dstNode" presStyleLbl="node1" presStyleIdx="1" presStyleCnt="3"/>
      <dgm:spPr/>
    </dgm:pt>
    <dgm:pt modelId="{287FBAB4-5E3F-4398-B003-BDC769235744}" type="pres">
      <dgm:prSet presAssocID="{4692F0B2-BDFB-4E2A-B907-4328FB7E6118}" presName="gear3" presStyleLbl="node1" presStyleIdx="2" presStyleCnt="3"/>
      <dgm:spPr/>
    </dgm:pt>
    <dgm:pt modelId="{7D8C9C51-B3A8-43AF-B895-C72739756038}" type="pres">
      <dgm:prSet presAssocID="{4692F0B2-BDFB-4E2A-B907-4328FB7E611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37254DC-91A2-42AB-A74C-64E8F0B18EE1}" type="pres">
      <dgm:prSet presAssocID="{4692F0B2-BDFB-4E2A-B907-4328FB7E6118}" presName="gear3srcNode" presStyleLbl="node1" presStyleIdx="2" presStyleCnt="3"/>
      <dgm:spPr/>
    </dgm:pt>
    <dgm:pt modelId="{4391E0FE-4F2D-48F4-9C51-4005CE74D230}" type="pres">
      <dgm:prSet presAssocID="{4692F0B2-BDFB-4E2A-B907-4328FB7E6118}" presName="gear3dstNode" presStyleLbl="node1" presStyleIdx="2" presStyleCnt="3"/>
      <dgm:spPr/>
    </dgm:pt>
    <dgm:pt modelId="{93CE6930-513F-4D43-917A-C82967A811E3}" type="pres">
      <dgm:prSet presAssocID="{2721FAFE-3E5F-418A-9EEB-2CC2146E548D}" presName="connector1" presStyleLbl="sibTrans2D1" presStyleIdx="0" presStyleCnt="3"/>
      <dgm:spPr/>
    </dgm:pt>
    <dgm:pt modelId="{020CF205-2C53-46EE-9123-6F6A0CA7FF72}" type="pres">
      <dgm:prSet presAssocID="{D2EFD927-2715-4672-B366-C29107F36767}" presName="connector2" presStyleLbl="sibTrans2D1" presStyleIdx="1" presStyleCnt="3"/>
      <dgm:spPr/>
    </dgm:pt>
    <dgm:pt modelId="{D08F861A-6E70-4716-BAE5-60B55DF65CBD}" type="pres">
      <dgm:prSet presAssocID="{36B11E22-2EE5-4FD7-A624-72C3BD1B6F3C}" presName="connector3" presStyleLbl="sibTrans2D1" presStyleIdx="2" presStyleCnt="3"/>
      <dgm:spPr/>
    </dgm:pt>
  </dgm:ptLst>
  <dgm:cxnLst>
    <dgm:cxn modelId="{2CA38F12-3C61-4A6E-8689-49EF5ADF02D0}" srcId="{DEAC20BF-39C9-49C3-8E5E-477D06571861}" destId="{4692F0B2-BDFB-4E2A-B907-4328FB7E6118}" srcOrd="2" destOrd="0" parTransId="{90E9C61C-E869-4030-8DDD-5DA4CB60BA10}" sibTransId="{36B11E22-2EE5-4FD7-A624-72C3BD1B6F3C}"/>
    <dgm:cxn modelId="{AC429314-4D5C-4C3D-99B9-1C1719D3A27F}" type="presOf" srcId="{D2EFD927-2715-4672-B366-C29107F36767}" destId="{020CF205-2C53-46EE-9123-6F6A0CA7FF72}" srcOrd="0" destOrd="0" presId="urn:microsoft.com/office/officeart/2005/8/layout/gear1"/>
    <dgm:cxn modelId="{8DB1051A-8CB0-45C4-9A01-FA9EAF620C75}" type="presOf" srcId="{8911C0DB-BA3A-4D6F-907E-302B2BB2B7EA}" destId="{09110DEC-E620-4934-AF91-E008D8A5BE11}" srcOrd="1" destOrd="0" presId="urn:microsoft.com/office/officeart/2005/8/layout/gear1"/>
    <dgm:cxn modelId="{EF973630-71E6-4333-AFFC-1F0F043CFDD9}" type="presOf" srcId="{4692F0B2-BDFB-4E2A-B907-4328FB7E6118}" destId="{7D8C9C51-B3A8-43AF-B895-C72739756038}" srcOrd="1" destOrd="0" presId="urn:microsoft.com/office/officeart/2005/8/layout/gear1"/>
    <dgm:cxn modelId="{FF71775B-3F91-49EF-B696-50398EBC8D23}" type="presOf" srcId="{4692F0B2-BDFB-4E2A-B907-4328FB7E6118}" destId="{287FBAB4-5E3F-4398-B003-BDC769235744}" srcOrd="0" destOrd="0" presId="urn:microsoft.com/office/officeart/2005/8/layout/gear1"/>
    <dgm:cxn modelId="{E5410B65-F655-4A17-BBA6-2263B4623B7E}" type="presOf" srcId="{7FB3DE2A-179E-400F-B9E3-A4BFD7E6E59F}" destId="{FB459168-E556-4829-B1C8-304F48E2AACA}" srcOrd="1" destOrd="0" presId="urn:microsoft.com/office/officeart/2005/8/layout/gear1"/>
    <dgm:cxn modelId="{65429269-81AA-4FE5-A2AE-5003786D940C}" type="presOf" srcId="{8911C0DB-BA3A-4D6F-907E-302B2BB2B7EA}" destId="{EE662F23-F058-433D-985A-25D4034D89A9}" srcOrd="0" destOrd="0" presId="urn:microsoft.com/office/officeart/2005/8/layout/gear1"/>
    <dgm:cxn modelId="{227BA281-2392-429F-9D79-85F1E68A2D11}" type="presOf" srcId="{7FB3DE2A-179E-400F-B9E3-A4BFD7E6E59F}" destId="{487AEBD5-6D68-49BC-98A6-40B9ACA467AB}" srcOrd="2" destOrd="0" presId="urn:microsoft.com/office/officeart/2005/8/layout/gear1"/>
    <dgm:cxn modelId="{FB2C4793-3959-453E-B55B-45BEE505BB61}" type="presOf" srcId="{2721FAFE-3E5F-418A-9EEB-2CC2146E548D}" destId="{93CE6930-513F-4D43-917A-C82967A811E3}" srcOrd="0" destOrd="0" presId="urn:microsoft.com/office/officeart/2005/8/layout/gear1"/>
    <dgm:cxn modelId="{2DCDB4A4-EC59-4EE8-B3B9-90445993CAC2}" srcId="{DEAC20BF-39C9-49C3-8E5E-477D06571861}" destId="{8911C0DB-BA3A-4D6F-907E-302B2BB2B7EA}" srcOrd="0" destOrd="0" parTransId="{D4E13D5E-B686-47A9-A151-2D28CD26281C}" sibTransId="{2721FAFE-3E5F-418A-9EEB-2CC2146E548D}"/>
    <dgm:cxn modelId="{B6D27BAC-6CD6-4A5C-8046-E101E5282FCB}" type="presOf" srcId="{DEAC20BF-39C9-49C3-8E5E-477D06571861}" destId="{6AB5B631-B658-43E7-89A7-56A42EE73194}" srcOrd="0" destOrd="0" presId="urn:microsoft.com/office/officeart/2005/8/layout/gear1"/>
    <dgm:cxn modelId="{C7FCC2AF-46C6-4623-9DBF-E6EA37B4F99A}" srcId="{DEAC20BF-39C9-49C3-8E5E-477D06571861}" destId="{7FB3DE2A-179E-400F-B9E3-A4BFD7E6E59F}" srcOrd="1" destOrd="0" parTransId="{11A50594-2C9B-4FB7-A17E-FDC47580B40F}" sibTransId="{D2EFD927-2715-4672-B366-C29107F36767}"/>
    <dgm:cxn modelId="{B9DCCCB8-F259-427B-BC09-A0EDF5AC8EC1}" type="presOf" srcId="{36B11E22-2EE5-4FD7-A624-72C3BD1B6F3C}" destId="{D08F861A-6E70-4716-BAE5-60B55DF65CBD}" srcOrd="0" destOrd="0" presId="urn:microsoft.com/office/officeart/2005/8/layout/gear1"/>
    <dgm:cxn modelId="{90863DBF-1336-470C-9D48-457987C9E19A}" type="presOf" srcId="{8911C0DB-BA3A-4D6F-907E-302B2BB2B7EA}" destId="{72700229-B24F-4378-8977-A14834075F9B}" srcOrd="2" destOrd="0" presId="urn:microsoft.com/office/officeart/2005/8/layout/gear1"/>
    <dgm:cxn modelId="{AB3B35C2-7204-4ABC-9700-E449C500081C}" type="presOf" srcId="{4692F0B2-BDFB-4E2A-B907-4328FB7E6118}" destId="{4391E0FE-4F2D-48F4-9C51-4005CE74D230}" srcOrd="3" destOrd="0" presId="urn:microsoft.com/office/officeart/2005/8/layout/gear1"/>
    <dgm:cxn modelId="{A32DE6D6-CD12-4FA0-BBBD-602BA90C702A}" type="presOf" srcId="{7FB3DE2A-179E-400F-B9E3-A4BFD7E6E59F}" destId="{9736D8AB-C309-4020-9EC2-833A2377EB84}" srcOrd="0" destOrd="0" presId="urn:microsoft.com/office/officeart/2005/8/layout/gear1"/>
    <dgm:cxn modelId="{8E6564E5-4AFA-461E-9CE8-00152FD8A2A4}" type="presOf" srcId="{4692F0B2-BDFB-4E2A-B907-4328FB7E6118}" destId="{E37254DC-91A2-42AB-A74C-64E8F0B18EE1}" srcOrd="2" destOrd="0" presId="urn:microsoft.com/office/officeart/2005/8/layout/gear1"/>
    <dgm:cxn modelId="{10496744-F547-46B1-B012-C096D94F8D38}" type="presParOf" srcId="{6AB5B631-B658-43E7-89A7-56A42EE73194}" destId="{EE662F23-F058-433D-985A-25D4034D89A9}" srcOrd="0" destOrd="0" presId="urn:microsoft.com/office/officeart/2005/8/layout/gear1"/>
    <dgm:cxn modelId="{3989D999-C0C6-4B56-AB9D-82B62B79E7BD}" type="presParOf" srcId="{6AB5B631-B658-43E7-89A7-56A42EE73194}" destId="{09110DEC-E620-4934-AF91-E008D8A5BE11}" srcOrd="1" destOrd="0" presId="urn:microsoft.com/office/officeart/2005/8/layout/gear1"/>
    <dgm:cxn modelId="{6F3E6BD3-063A-4E30-9504-4BA98FE15482}" type="presParOf" srcId="{6AB5B631-B658-43E7-89A7-56A42EE73194}" destId="{72700229-B24F-4378-8977-A14834075F9B}" srcOrd="2" destOrd="0" presId="urn:microsoft.com/office/officeart/2005/8/layout/gear1"/>
    <dgm:cxn modelId="{E5792680-6737-4D9E-A61F-83A9055F236D}" type="presParOf" srcId="{6AB5B631-B658-43E7-89A7-56A42EE73194}" destId="{9736D8AB-C309-4020-9EC2-833A2377EB84}" srcOrd="3" destOrd="0" presId="urn:microsoft.com/office/officeart/2005/8/layout/gear1"/>
    <dgm:cxn modelId="{5EA3AFA2-89E2-4F1F-A69F-EEDD8A53DF4A}" type="presParOf" srcId="{6AB5B631-B658-43E7-89A7-56A42EE73194}" destId="{FB459168-E556-4829-B1C8-304F48E2AACA}" srcOrd="4" destOrd="0" presId="urn:microsoft.com/office/officeart/2005/8/layout/gear1"/>
    <dgm:cxn modelId="{E8D6660A-1851-4DEB-B4C3-5A0D2FBE20F3}" type="presParOf" srcId="{6AB5B631-B658-43E7-89A7-56A42EE73194}" destId="{487AEBD5-6D68-49BC-98A6-40B9ACA467AB}" srcOrd="5" destOrd="0" presId="urn:microsoft.com/office/officeart/2005/8/layout/gear1"/>
    <dgm:cxn modelId="{9209B6EC-A39D-45EA-BAE7-C100A615D3D4}" type="presParOf" srcId="{6AB5B631-B658-43E7-89A7-56A42EE73194}" destId="{287FBAB4-5E3F-4398-B003-BDC769235744}" srcOrd="6" destOrd="0" presId="urn:microsoft.com/office/officeart/2005/8/layout/gear1"/>
    <dgm:cxn modelId="{5416D679-0941-4C96-B7FA-984AACE018C1}" type="presParOf" srcId="{6AB5B631-B658-43E7-89A7-56A42EE73194}" destId="{7D8C9C51-B3A8-43AF-B895-C72739756038}" srcOrd="7" destOrd="0" presId="urn:microsoft.com/office/officeart/2005/8/layout/gear1"/>
    <dgm:cxn modelId="{597A3488-E24D-4BFB-945B-A611FD184A9C}" type="presParOf" srcId="{6AB5B631-B658-43E7-89A7-56A42EE73194}" destId="{E37254DC-91A2-42AB-A74C-64E8F0B18EE1}" srcOrd="8" destOrd="0" presId="urn:microsoft.com/office/officeart/2005/8/layout/gear1"/>
    <dgm:cxn modelId="{15FA825D-88EC-453E-AFE9-816E6E23446E}" type="presParOf" srcId="{6AB5B631-B658-43E7-89A7-56A42EE73194}" destId="{4391E0FE-4F2D-48F4-9C51-4005CE74D230}" srcOrd="9" destOrd="0" presId="urn:microsoft.com/office/officeart/2005/8/layout/gear1"/>
    <dgm:cxn modelId="{6E4B539D-F358-4E37-8B45-1631B6244C24}" type="presParOf" srcId="{6AB5B631-B658-43E7-89A7-56A42EE73194}" destId="{93CE6930-513F-4D43-917A-C82967A811E3}" srcOrd="10" destOrd="0" presId="urn:microsoft.com/office/officeart/2005/8/layout/gear1"/>
    <dgm:cxn modelId="{E488C8E3-6BF7-4F7E-BEFB-B7443D87C4CC}" type="presParOf" srcId="{6AB5B631-B658-43E7-89A7-56A42EE73194}" destId="{020CF205-2C53-46EE-9123-6F6A0CA7FF72}" srcOrd="11" destOrd="0" presId="urn:microsoft.com/office/officeart/2005/8/layout/gear1"/>
    <dgm:cxn modelId="{AAAE1828-AC2D-4542-A092-1AA4A34AB60B}" type="presParOf" srcId="{6AB5B631-B658-43E7-89A7-56A42EE73194}" destId="{D08F861A-6E70-4716-BAE5-60B55DF65CBD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7D323-3511-42C6-A686-626EDA2F665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9ACEE-FBC4-4134-B12E-12BDBBBFFE43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GB" sz="4100" b="1">
              <a:solidFill>
                <a:srgbClr val="85B046"/>
              </a:solidFill>
              <a:latin typeface="Century Gothic" panose="020B0502020202020204" pitchFamily="34" charset="0"/>
            </a:rPr>
            <a:t>WHY?</a:t>
          </a:r>
        </a:p>
      </dgm:t>
    </dgm:pt>
    <dgm:pt modelId="{D7CC2600-2873-4DEC-8D59-52F95AD7B521}" type="parTrans" cxnId="{EC3E8CCB-CB7B-4C0E-BC4F-417BC8C9039B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50721F28-167C-46E0-A3B5-60C56E176758}" type="sibTrans" cxnId="{EC3E8CCB-CB7B-4C0E-BC4F-417BC8C9039B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785E2362-5748-4D75-A0A2-988DE63ACB89}">
      <dgm:prSet phldrT="[Text]" custT="1"/>
      <dgm:spPr>
        <a:ln>
          <a:noFill/>
        </a:ln>
      </dgm:spPr>
      <dgm:t>
        <a:bodyPr/>
        <a:lstStyle/>
        <a:p>
          <a:r>
            <a:rPr lang="en-GB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Description of a </a:t>
          </a:r>
          <a:r>
            <a:rPr lang="en-GB" sz="2400" b="1">
              <a:solidFill>
                <a:srgbClr val="85B046"/>
              </a:solidFill>
              <a:latin typeface="Century Gothic" panose="020B0502020202020204" pitchFamily="34" charset="0"/>
            </a:rPr>
            <a:t>problem or challenge in the community </a:t>
          </a:r>
          <a:r>
            <a:rPr lang="en-GB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that your library activity, project or programme was designed to address</a:t>
          </a:r>
        </a:p>
      </dgm:t>
    </dgm:pt>
    <dgm:pt modelId="{6F645679-F235-4E66-8FF9-938A553A3E19}" type="parTrans" cxnId="{81EBA16C-DFD7-4AD5-A260-89DBAAE41C0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5106BB0D-785A-46DE-8779-580056B8CE53}" type="sibTrans" cxnId="{81EBA16C-DFD7-4AD5-A260-89DBAAE41C0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A07F37E8-9DA4-45BD-AB73-4AF824FE8746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GB" sz="2400" b="1">
              <a:solidFill>
                <a:srgbClr val="85B046"/>
              </a:solidFill>
              <a:latin typeface="Century Gothic" panose="020B0502020202020204" pitchFamily="34" charset="0"/>
            </a:rPr>
            <a:t>WHAT? HOW? WHEN?</a:t>
          </a:r>
        </a:p>
      </dgm:t>
    </dgm:pt>
    <dgm:pt modelId="{B24FF908-8869-4AEF-A74E-2A4E3CCCFB62}" type="parTrans" cxnId="{FA60366C-5E38-423C-9B50-7DB07B0DBF10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B00EA253-FA28-4102-BB33-66B3B3D0E90D}" type="sibTrans" cxnId="{FA60366C-5E38-423C-9B50-7DB07B0DBF10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EB30F386-0769-4807-9F28-DB497D379E4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Brief </a:t>
          </a:r>
          <a:r>
            <a:rPr lang="en-GB" sz="2400" b="1">
              <a:solidFill>
                <a:srgbClr val="85B046"/>
              </a:solidFill>
              <a:latin typeface="Century Gothic" panose="020B0502020202020204" pitchFamily="34" charset="0"/>
            </a:rPr>
            <a:t>description</a:t>
          </a:r>
          <a:r>
            <a:rPr lang="en-GB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 of an activity, project or programme</a:t>
          </a:r>
        </a:p>
      </dgm:t>
    </dgm:pt>
    <dgm:pt modelId="{33009741-8064-456F-8C6F-2B788F47DF76}" type="parTrans" cxnId="{0DA0E1CC-EFBC-41B3-93C1-252C3358EDA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6AC3895-CDC5-4A00-8E0B-444F5C9B0936}" type="sibTrans" cxnId="{0DA0E1CC-EFBC-41B3-93C1-252C3358EDA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264C48DB-629D-4028-B11F-9416DC58AEF3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GB" b="1">
              <a:solidFill>
                <a:srgbClr val="85B046"/>
              </a:solidFill>
              <a:latin typeface="Century Gothic" panose="020B0502020202020204" pitchFamily="34" charset="0"/>
            </a:rPr>
            <a:t>SO WHAT?</a:t>
          </a:r>
        </a:p>
      </dgm:t>
    </dgm:pt>
    <dgm:pt modelId="{36EB97F6-DC04-4179-A0B3-5D070D0FFDF8}" type="parTrans" cxnId="{F4E5836A-22E5-4C8D-A7C6-FC8991CE2AED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26CEDEDD-415E-4618-9BEB-09DC53ECBBA0}" type="sibTrans" cxnId="{F4E5836A-22E5-4C8D-A7C6-FC8991CE2AED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7B4148D3-1F42-4C8E-83B6-0A1E8C2C3B21}">
      <dgm:prSet phldrT="[Text]" custT="1"/>
      <dgm:spPr/>
      <dgm:t>
        <a:bodyPr/>
        <a:lstStyle/>
        <a:p>
          <a:r>
            <a:rPr lang="en-GB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Description of </a:t>
          </a:r>
          <a:r>
            <a:rPr lang="en-GB" sz="2400" b="1">
              <a:solidFill>
                <a:srgbClr val="85B046"/>
              </a:solidFill>
              <a:latin typeface="Century Gothic" panose="020B0502020202020204" pitchFamily="34" charset="0"/>
            </a:rPr>
            <a:t>IMPACT on the community </a:t>
          </a:r>
          <a:r>
            <a:rPr lang="en-GB" sz="2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and evidence of its contribution to local, regional or national development needs</a:t>
          </a:r>
        </a:p>
      </dgm:t>
    </dgm:pt>
    <dgm:pt modelId="{4151D0C4-2715-4148-9969-E13EA26F63AE}" type="parTrans" cxnId="{B49EED41-BE56-4353-9666-D88DE75B07C4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5CED3B11-3894-4906-B29F-1C57BE37E5EE}" type="sibTrans" cxnId="{B49EED41-BE56-4353-9666-D88DE75B07C4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110566FB-D093-4384-969E-1CF7E6A19413}" type="pres">
      <dgm:prSet presAssocID="{9B67D323-3511-42C6-A686-626EDA2F665F}" presName="Name0" presStyleCnt="0">
        <dgm:presLayoutVars>
          <dgm:dir/>
          <dgm:animLvl val="lvl"/>
          <dgm:resizeHandles val="exact"/>
        </dgm:presLayoutVars>
      </dgm:prSet>
      <dgm:spPr/>
    </dgm:pt>
    <dgm:pt modelId="{DE448FD7-D037-4A91-B847-3F7E4101EB1F}" type="pres">
      <dgm:prSet presAssocID="{6FC9ACEE-FBC4-4134-B12E-12BDBBBFFE43}" presName="compositeNode" presStyleCnt="0">
        <dgm:presLayoutVars>
          <dgm:bulletEnabled val="1"/>
        </dgm:presLayoutVars>
      </dgm:prSet>
      <dgm:spPr/>
    </dgm:pt>
    <dgm:pt modelId="{CFF7C726-664B-4E60-81D7-2C2E542C88FF}" type="pres">
      <dgm:prSet presAssocID="{6FC9ACEE-FBC4-4134-B12E-12BDBBBFFE43}" presName="bgRect" presStyleLbl="node1" presStyleIdx="0" presStyleCnt="3"/>
      <dgm:spPr/>
    </dgm:pt>
    <dgm:pt modelId="{433F1EEE-6D79-4DEE-AE5E-24705EB7AA0F}" type="pres">
      <dgm:prSet presAssocID="{6FC9ACEE-FBC4-4134-B12E-12BDBBBFFE4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345450D-54CD-4CA3-88F6-73A4EBE68190}" type="pres">
      <dgm:prSet presAssocID="{6FC9ACEE-FBC4-4134-B12E-12BDBBBFFE43}" presName="childNode" presStyleLbl="node1" presStyleIdx="0" presStyleCnt="3">
        <dgm:presLayoutVars>
          <dgm:bulletEnabled val="1"/>
        </dgm:presLayoutVars>
      </dgm:prSet>
      <dgm:spPr/>
    </dgm:pt>
    <dgm:pt modelId="{3207514F-6AFA-4474-B08C-4D8A4392263A}" type="pres">
      <dgm:prSet presAssocID="{50721F28-167C-46E0-A3B5-60C56E176758}" presName="hSp" presStyleCnt="0"/>
      <dgm:spPr/>
    </dgm:pt>
    <dgm:pt modelId="{53B2B128-6544-4DFB-BBF8-C0B3A3418D5F}" type="pres">
      <dgm:prSet presAssocID="{50721F28-167C-46E0-A3B5-60C56E176758}" presName="vProcSp" presStyleCnt="0"/>
      <dgm:spPr/>
    </dgm:pt>
    <dgm:pt modelId="{097ECEAA-4BDE-4971-94DC-731200C0ED5F}" type="pres">
      <dgm:prSet presAssocID="{50721F28-167C-46E0-A3B5-60C56E176758}" presName="vSp1" presStyleCnt="0"/>
      <dgm:spPr/>
    </dgm:pt>
    <dgm:pt modelId="{3CBA9F47-41C8-45B9-BB93-0A37F6404723}" type="pres">
      <dgm:prSet presAssocID="{50721F28-167C-46E0-A3B5-60C56E176758}" presName="simulatedConn" presStyleLbl="solidFgAcc1" presStyleIdx="0" presStyleCnt="2"/>
      <dgm:spPr>
        <a:xfrm rot="5400000">
          <a:off x="3260397" y="3389010"/>
          <a:ext cx="604294" cy="513713"/>
        </a:xfrm>
        <a:prstGeom prst="flowChartExtract">
          <a:avLst/>
        </a:prstGeom>
        <a:solidFill>
          <a:srgbClr val="85B046"/>
        </a:solidFill>
        <a:ln w="12700" cap="flat" cmpd="sng" algn="ctr">
          <a:noFill/>
          <a:prstDash val="solid"/>
          <a:miter lim="800000"/>
        </a:ln>
        <a:effectLst/>
      </dgm:spPr>
    </dgm:pt>
    <dgm:pt modelId="{9D70135E-167F-4C9B-8D1D-EB595EA5159B}" type="pres">
      <dgm:prSet presAssocID="{50721F28-167C-46E0-A3B5-60C56E176758}" presName="vSp2" presStyleCnt="0"/>
      <dgm:spPr/>
    </dgm:pt>
    <dgm:pt modelId="{00B02ADF-E9FB-4C0B-AF55-E27C79F9BE55}" type="pres">
      <dgm:prSet presAssocID="{50721F28-167C-46E0-A3B5-60C56E176758}" presName="sibTrans" presStyleCnt="0"/>
      <dgm:spPr/>
    </dgm:pt>
    <dgm:pt modelId="{E9D652C9-F701-4580-8B61-2883F08EDB75}" type="pres">
      <dgm:prSet presAssocID="{A07F37E8-9DA4-45BD-AB73-4AF824FE8746}" presName="compositeNode" presStyleCnt="0">
        <dgm:presLayoutVars>
          <dgm:bulletEnabled val="1"/>
        </dgm:presLayoutVars>
      </dgm:prSet>
      <dgm:spPr/>
    </dgm:pt>
    <dgm:pt modelId="{3BE46862-8EA2-4C6A-93B0-A1C12A4F5D39}" type="pres">
      <dgm:prSet presAssocID="{A07F37E8-9DA4-45BD-AB73-4AF824FE8746}" presName="bgRect" presStyleLbl="node1" presStyleIdx="1" presStyleCnt="3"/>
      <dgm:spPr/>
    </dgm:pt>
    <dgm:pt modelId="{DED19F62-D982-4AB8-A9F7-87EBACAFC50D}" type="pres">
      <dgm:prSet presAssocID="{A07F37E8-9DA4-45BD-AB73-4AF824FE874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9E7D63E-43C6-4CD9-89D2-950AEA0120C4}" type="pres">
      <dgm:prSet presAssocID="{A07F37E8-9DA4-45BD-AB73-4AF824FE8746}" presName="childNode" presStyleLbl="node1" presStyleIdx="1" presStyleCnt="3">
        <dgm:presLayoutVars>
          <dgm:bulletEnabled val="1"/>
        </dgm:presLayoutVars>
      </dgm:prSet>
      <dgm:spPr/>
    </dgm:pt>
    <dgm:pt modelId="{2CBD2010-32AB-4DEB-ADF1-B3A535E9FD55}" type="pres">
      <dgm:prSet presAssocID="{B00EA253-FA28-4102-BB33-66B3B3D0E90D}" presName="hSp" presStyleCnt="0"/>
      <dgm:spPr/>
    </dgm:pt>
    <dgm:pt modelId="{1D4A1463-A06D-483C-96AF-EE2B1DBEEE3A}" type="pres">
      <dgm:prSet presAssocID="{B00EA253-FA28-4102-BB33-66B3B3D0E90D}" presName="vProcSp" presStyleCnt="0"/>
      <dgm:spPr/>
    </dgm:pt>
    <dgm:pt modelId="{23533AFE-A90A-4D8C-9758-306C196DDBE2}" type="pres">
      <dgm:prSet presAssocID="{B00EA253-FA28-4102-BB33-66B3B3D0E90D}" presName="vSp1" presStyleCnt="0"/>
      <dgm:spPr/>
    </dgm:pt>
    <dgm:pt modelId="{E6F6BCA5-1B5D-4515-AA9F-0087F0A05BE3}" type="pres">
      <dgm:prSet presAssocID="{B00EA253-FA28-4102-BB33-66B3B3D0E90D}" presName="simulatedConn" presStyleLbl="solidFgAcc1" presStyleIdx="1" presStyleCnt="2"/>
      <dgm:spPr>
        <a:solidFill>
          <a:srgbClr val="85B046"/>
        </a:solidFill>
        <a:ln>
          <a:noFill/>
        </a:ln>
      </dgm:spPr>
    </dgm:pt>
    <dgm:pt modelId="{C989B8AE-B763-4340-B8C6-18DC52F97CC3}" type="pres">
      <dgm:prSet presAssocID="{B00EA253-FA28-4102-BB33-66B3B3D0E90D}" presName="vSp2" presStyleCnt="0"/>
      <dgm:spPr/>
    </dgm:pt>
    <dgm:pt modelId="{38DD1959-4525-452F-A975-A4DA366D5BDF}" type="pres">
      <dgm:prSet presAssocID="{B00EA253-FA28-4102-BB33-66B3B3D0E90D}" presName="sibTrans" presStyleCnt="0"/>
      <dgm:spPr/>
    </dgm:pt>
    <dgm:pt modelId="{C793BC6A-566A-41B5-BDB3-5DBE78071E3E}" type="pres">
      <dgm:prSet presAssocID="{264C48DB-629D-4028-B11F-9416DC58AEF3}" presName="compositeNode" presStyleCnt="0">
        <dgm:presLayoutVars>
          <dgm:bulletEnabled val="1"/>
        </dgm:presLayoutVars>
      </dgm:prSet>
      <dgm:spPr/>
    </dgm:pt>
    <dgm:pt modelId="{50615138-C149-43DD-A3B7-640334134011}" type="pres">
      <dgm:prSet presAssocID="{264C48DB-629D-4028-B11F-9416DC58AEF3}" presName="bgRect" presStyleLbl="node1" presStyleIdx="2" presStyleCnt="3"/>
      <dgm:spPr/>
    </dgm:pt>
    <dgm:pt modelId="{2B53DCAA-4421-4ABD-AC00-B3E449C07ECF}" type="pres">
      <dgm:prSet presAssocID="{264C48DB-629D-4028-B11F-9416DC58AEF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C4EA666-9B8B-41BE-A830-3C4CAECDB6F6}" type="pres">
      <dgm:prSet presAssocID="{264C48DB-629D-4028-B11F-9416DC58AEF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F448A2F-57BE-470E-809F-1A7F457F3A8D}" type="presOf" srcId="{A07F37E8-9DA4-45BD-AB73-4AF824FE8746}" destId="{DED19F62-D982-4AB8-A9F7-87EBACAFC50D}" srcOrd="1" destOrd="0" presId="urn:microsoft.com/office/officeart/2005/8/layout/hProcess7"/>
    <dgm:cxn modelId="{FD2A2D39-DD87-4CF8-848E-174339FE9D2D}" type="presOf" srcId="{A07F37E8-9DA4-45BD-AB73-4AF824FE8746}" destId="{3BE46862-8EA2-4C6A-93B0-A1C12A4F5D39}" srcOrd="0" destOrd="0" presId="urn:microsoft.com/office/officeart/2005/8/layout/hProcess7"/>
    <dgm:cxn modelId="{583A8F40-CE87-4E1C-8A31-763E28723BDA}" type="presOf" srcId="{EB30F386-0769-4807-9F28-DB497D379E4B}" destId="{29E7D63E-43C6-4CD9-89D2-950AEA0120C4}" srcOrd="0" destOrd="0" presId="urn:microsoft.com/office/officeart/2005/8/layout/hProcess7"/>
    <dgm:cxn modelId="{B49EED41-BE56-4353-9666-D88DE75B07C4}" srcId="{264C48DB-629D-4028-B11F-9416DC58AEF3}" destId="{7B4148D3-1F42-4C8E-83B6-0A1E8C2C3B21}" srcOrd="0" destOrd="0" parTransId="{4151D0C4-2715-4148-9969-E13EA26F63AE}" sibTransId="{5CED3B11-3894-4906-B29F-1C57BE37E5EE}"/>
    <dgm:cxn modelId="{4C084F63-5029-4FE0-98DB-B8FFBA2CE92C}" type="presOf" srcId="{264C48DB-629D-4028-B11F-9416DC58AEF3}" destId="{50615138-C149-43DD-A3B7-640334134011}" srcOrd="0" destOrd="0" presId="urn:microsoft.com/office/officeart/2005/8/layout/hProcess7"/>
    <dgm:cxn modelId="{7E3FC945-49A8-4D9A-95DB-D22A69AA86E5}" type="presOf" srcId="{9B67D323-3511-42C6-A686-626EDA2F665F}" destId="{110566FB-D093-4384-969E-1CF7E6A19413}" srcOrd="0" destOrd="0" presId="urn:microsoft.com/office/officeart/2005/8/layout/hProcess7"/>
    <dgm:cxn modelId="{F4E5836A-22E5-4C8D-A7C6-FC8991CE2AED}" srcId="{9B67D323-3511-42C6-A686-626EDA2F665F}" destId="{264C48DB-629D-4028-B11F-9416DC58AEF3}" srcOrd="2" destOrd="0" parTransId="{36EB97F6-DC04-4179-A0B3-5D070D0FFDF8}" sibTransId="{26CEDEDD-415E-4618-9BEB-09DC53ECBBA0}"/>
    <dgm:cxn modelId="{FA60366C-5E38-423C-9B50-7DB07B0DBF10}" srcId="{9B67D323-3511-42C6-A686-626EDA2F665F}" destId="{A07F37E8-9DA4-45BD-AB73-4AF824FE8746}" srcOrd="1" destOrd="0" parTransId="{B24FF908-8869-4AEF-A74E-2A4E3CCCFB62}" sibTransId="{B00EA253-FA28-4102-BB33-66B3B3D0E90D}"/>
    <dgm:cxn modelId="{86F6524C-2682-4129-8AD2-96A473C303C8}" type="presOf" srcId="{264C48DB-629D-4028-B11F-9416DC58AEF3}" destId="{2B53DCAA-4421-4ABD-AC00-B3E449C07ECF}" srcOrd="1" destOrd="0" presId="urn:microsoft.com/office/officeart/2005/8/layout/hProcess7"/>
    <dgm:cxn modelId="{81EBA16C-DFD7-4AD5-A260-89DBAAE41C02}" srcId="{6FC9ACEE-FBC4-4134-B12E-12BDBBBFFE43}" destId="{785E2362-5748-4D75-A0A2-988DE63ACB89}" srcOrd="0" destOrd="0" parTransId="{6F645679-F235-4E66-8FF9-938A553A3E19}" sibTransId="{5106BB0D-785A-46DE-8779-580056B8CE53}"/>
    <dgm:cxn modelId="{1C5D5B58-E778-42FF-B7F0-08CB2B83E1F2}" type="presOf" srcId="{7B4148D3-1F42-4C8E-83B6-0A1E8C2C3B21}" destId="{4C4EA666-9B8B-41BE-A830-3C4CAECDB6F6}" srcOrd="0" destOrd="0" presId="urn:microsoft.com/office/officeart/2005/8/layout/hProcess7"/>
    <dgm:cxn modelId="{58EFC2A8-62BB-4AE5-B0FC-4BB403E79639}" type="presOf" srcId="{6FC9ACEE-FBC4-4134-B12E-12BDBBBFFE43}" destId="{CFF7C726-664B-4E60-81D7-2C2E542C88FF}" srcOrd="0" destOrd="0" presId="urn:microsoft.com/office/officeart/2005/8/layout/hProcess7"/>
    <dgm:cxn modelId="{EC3E8CCB-CB7B-4C0E-BC4F-417BC8C9039B}" srcId="{9B67D323-3511-42C6-A686-626EDA2F665F}" destId="{6FC9ACEE-FBC4-4134-B12E-12BDBBBFFE43}" srcOrd="0" destOrd="0" parTransId="{D7CC2600-2873-4DEC-8D59-52F95AD7B521}" sibTransId="{50721F28-167C-46E0-A3B5-60C56E176758}"/>
    <dgm:cxn modelId="{0DA0E1CC-EFBC-41B3-93C1-252C3358EDA2}" srcId="{A07F37E8-9DA4-45BD-AB73-4AF824FE8746}" destId="{EB30F386-0769-4807-9F28-DB497D379E4B}" srcOrd="0" destOrd="0" parTransId="{33009741-8064-456F-8C6F-2B788F47DF76}" sibTransId="{96AC3895-CDC5-4A00-8E0B-444F5C9B0936}"/>
    <dgm:cxn modelId="{7E1A55DA-36E3-44EE-8E8D-4A29DC2083EA}" type="presOf" srcId="{6FC9ACEE-FBC4-4134-B12E-12BDBBBFFE43}" destId="{433F1EEE-6D79-4DEE-AE5E-24705EB7AA0F}" srcOrd="1" destOrd="0" presId="urn:microsoft.com/office/officeart/2005/8/layout/hProcess7"/>
    <dgm:cxn modelId="{DEDD02EE-E74C-4217-9ED2-3B6AEAB6EAF6}" type="presOf" srcId="{785E2362-5748-4D75-A0A2-988DE63ACB89}" destId="{1345450D-54CD-4CA3-88F6-73A4EBE68190}" srcOrd="0" destOrd="0" presId="urn:microsoft.com/office/officeart/2005/8/layout/hProcess7"/>
    <dgm:cxn modelId="{EF0E8C9A-1283-4BDC-B225-B23BE01D2E85}" type="presParOf" srcId="{110566FB-D093-4384-969E-1CF7E6A19413}" destId="{DE448FD7-D037-4A91-B847-3F7E4101EB1F}" srcOrd="0" destOrd="0" presId="urn:microsoft.com/office/officeart/2005/8/layout/hProcess7"/>
    <dgm:cxn modelId="{A4C6801B-8BD3-4A59-98EB-9877B87583FD}" type="presParOf" srcId="{DE448FD7-D037-4A91-B847-3F7E4101EB1F}" destId="{CFF7C726-664B-4E60-81D7-2C2E542C88FF}" srcOrd="0" destOrd="0" presId="urn:microsoft.com/office/officeart/2005/8/layout/hProcess7"/>
    <dgm:cxn modelId="{E554FDFE-8D71-411B-868D-90CC4D66E4EC}" type="presParOf" srcId="{DE448FD7-D037-4A91-B847-3F7E4101EB1F}" destId="{433F1EEE-6D79-4DEE-AE5E-24705EB7AA0F}" srcOrd="1" destOrd="0" presId="urn:microsoft.com/office/officeart/2005/8/layout/hProcess7"/>
    <dgm:cxn modelId="{C93A94F0-9C4D-416C-BD73-5AA8A2B0F803}" type="presParOf" srcId="{DE448FD7-D037-4A91-B847-3F7E4101EB1F}" destId="{1345450D-54CD-4CA3-88F6-73A4EBE68190}" srcOrd="2" destOrd="0" presId="urn:microsoft.com/office/officeart/2005/8/layout/hProcess7"/>
    <dgm:cxn modelId="{AD1B0527-BD9C-45EB-A6DD-EDB381EA329A}" type="presParOf" srcId="{110566FB-D093-4384-969E-1CF7E6A19413}" destId="{3207514F-6AFA-4474-B08C-4D8A4392263A}" srcOrd="1" destOrd="0" presId="urn:microsoft.com/office/officeart/2005/8/layout/hProcess7"/>
    <dgm:cxn modelId="{5EBEAD32-EC0F-48AC-8D41-5D16DB379317}" type="presParOf" srcId="{110566FB-D093-4384-969E-1CF7E6A19413}" destId="{53B2B128-6544-4DFB-BBF8-C0B3A3418D5F}" srcOrd="2" destOrd="0" presId="urn:microsoft.com/office/officeart/2005/8/layout/hProcess7"/>
    <dgm:cxn modelId="{63F7AA89-9731-4F90-BF05-763FE9861B36}" type="presParOf" srcId="{53B2B128-6544-4DFB-BBF8-C0B3A3418D5F}" destId="{097ECEAA-4BDE-4971-94DC-731200C0ED5F}" srcOrd="0" destOrd="0" presId="urn:microsoft.com/office/officeart/2005/8/layout/hProcess7"/>
    <dgm:cxn modelId="{2D8A4452-D597-4279-8525-C9588FFBA0AD}" type="presParOf" srcId="{53B2B128-6544-4DFB-BBF8-C0B3A3418D5F}" destId="{3CBA9F47-41C8-45B9-BB93-0A37F6404723}" srcOrd="1" destOrd="0" presId="urn:microsoft.com/office/officeart/2005/8/layout/hProcess7"/>
    <dgm:cxn modelId="{2B9ED610-C17B-4256-9DA2-F039264F74F9}" type="presParOf" srcId="{53B2B128-6544-4DFB-BBF8-C0B3A3418D5F}" destId="{9D70135E-167F-4C9B-8D1D-EB595EA5159B}" srcOrd="2" destOrd="0" presId="urn:microsoft.com/office/officeart/2005/8/layout/hProcess7"/>
    <dgm:cxn modelId="{A9940183-5034-46C1-9E5E-1D5B28182B83}" type="presParOf" srcId="{110566FB-D093-4384-969E-1CF7E6A19413}" destId="{00B02ADF-E9FB-4C0B-AF55-E27C79F9BE55}" srcOrd="3" destOrd="0" presId="urn:microsoft.com/office/officeart/2005/8/layout/hProcess7"/>
    <dgm:cxn modelId="{8AD2C373-248D-49A0-8018-3B0FBBD499E8}" type="presParOf" srcId="{110566FB-D093-4384-969E-1CF7E6A19413}" destId="{E9D652C9-F701-4580-8B61-2883F08EDB75}" srcOrd="4" destOrd="0" presId="urn:microsoft.com/office/officeart/2005/8/layout/hProcess7"/>
    <dgm:cxn modelId="{BE62F729-E0CA-425A-A9E9-F103447E1744}" type="presParOf" srcId="{E9D652C9-F701-4580-8B61-2883F08EDB75}" destId="{3BE46862-8EA2-4C6A-93B0-A1C12A4F5D39}" srcOrd="0" destOrd="0" presId="urn:microsoft.com/office/officeart/2005/8/layout/hProcess7"/>
    <dgm:cxn modelId="{2C027F0C-B790-4194-B846-4EDC9D21A569}" type="presParOf" srcId="{E9D652C9-F701-4580-8B61-2883F08EDB75}" destId="{DED19F62-D982-4AB8-A9F7-87EBACAFC50D}" srcOrd="1" destOrd="0" presId="urn:microsoft.com/office/officeart/2005/8/layout/hProcess7"/>
    <dgm:cxn modelId="{DAC33955-3F51-4F64-B211-5C701B72E742}" type="presParOf" srcId="{E9D652C9-F701-4580-8B61-2883F08EDB75}" destId="{29E7D63E-43C6-4CD9-89D2-950AEA0120C4}" srcOrd="2" destOrd="0" presId="urn:microsoft.com/office/officeart/2005/8/layout/hProcess7"/>
    <dgm:cxn modelId="{30F0E341-69E9-404B-AFD1-BECAE295DDBE}" type="presParOf" srcId="{110566FB-D093-4384-969E-1CF7E6A19413}" destId="{2CBD2010-32AB-4DEB-ADF1-B3A535E9FD55}" srcOrd="5" destOrd="0" presId="urn:microsoft.com/office/officeart/2005/8/layout/hProcess7"/>
    <dgm:cxn modelId="{7EF95052-92BA-474C-9469-A3D601686705}" type="presParOf" srcId="{110566FB-D093-4384-969E-1CF7E6A19413}" destId="{1D4A1463-A06D-483C-96AF-EE2B1DBEEE3A}" srcOrd="6" destOrd="0" presId="urn:microsoft.com/office/officeart/2005/8/layout/hProcess7"/>
    <dgm:cxn modelId="{2FE68C59-0393-41F3-AB07-3EF9AA39C1B1}" type="presParOf" srcId="{1D4A1463-A06D-483C-96AF-EE2B1DBEEE3A}" destId="{23533AFE-A90A-4D8C-9758-306C196DDBE2}" srcOrd="0" destOrd="0" presId="urn:microsoft.com/office/officeart/2005/8/layout/hProcess7"/>
    <dgm:cxn modelId="{8E571965-64CC-4886-A4C4-154285D8B013}" type="presParOf" srcId="{1D4A1463-A06D-483C-96AF-EE2B1DBEEE3A}" destId="{E6F6BCA5-1B5D-4515-AA9F-0087F0A05BE3}" srcOrd="1" destOrd="0" presId="urn:microsoft.com/office/officeart/2005/8/layout/hProcess7"/>
    <dgm:cxn modelId="{047F507B-44C3-4FA6-8790-F5D9C04187C5}" type="presParOf" srcId="{1D4A1463-A06D-483C-96AF-EE2B1DBEEE3A}" destId="{C989B8AE-B763-4340-B8C6-18DC52F97CC3}" srcOrd="2" destOrd="0" presId="urn:microsoft.com/office/officeart/2005/8/layout/hProcess7"/>
    <dgm:cxn modelId="{368D5B6D-13E3-48B0-812F-A3E9A4AB9D13}" type="presParOf" srcId="{110566FB-D093-4384-969E-1CF7E6A19413}" destId="{38DD1959-4525-452F-A975-A4DA366D5BDF}" srcOrd="7" destOrd="0" presId="urn:microsoft.com/office/officeart/2005/8/layout/hProcess7"/>
    <dgm:cxn modelId="{58970BA4-21E0-43CF-8D98-0E2EE9AB6558}" type="presParOf" srcId="{110566FB-D093-4384-969E-1CF7E6A19413}" destId="{C793BC6A-566A-41B5-BDB3-5DBE78071E3E}" srcOrd="8" destOrd="0" presId="urn:microsoft.com/office/officeart/2005/8/layout/hProcess7"/>
    <dgm:cxn modelId="{644470DA-BCEB-4529-BDA9-BE4919FE775D}" type="presParOf" srcId="{C793BC6A-566A-41B5-BDB3-5DBE78071E3E}" destId="{50615138-C149-43DD-A3B7-640334134011}" srcOrd="0" destOrd="0" presId="urn:microsoft.com/office/officeart/2005/8/layout/hProcess7"/>
    <dgm:cxn modelId="{D10C06D2-FB81-4FAC-B578-59B589B483D3}" type="presParOf" srcId="{C793BC6A-566A-41B5-BDB3-5DBE78071E3E}" destId="{2B53DCAA-4421-4ABD-AC00-B3E449C07ECF}" srcOrd="1" destOrd="0" presId="urn:microsoft.com/office/officeart/2005/8/layout/hProcess7"/>
    <dgm:cxn modelId="{3D3CDA24-DFFF-4D8C-8F63-F7BB1937FA46}" type="presParOf" srcId="{C793BC6A-566A-41B5-BDB3-5DBE78071E3E}" destId="{4C4EA666-9B8B-41BE-A830-3C4CAECDB6F6}" srcOrd="2" destOrd="0" presId="urn:microsoft.com/office/officeart/2005/8/layout/hProcess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C3E47-A844-4709-9304-08B05DC9E816}">
      <dsp:nvSpPr>
        <dsp:cNvPr id="0" name=""/>
        <dsp:cNvSpPr/>
      </dsp:nvSpPr>
      <dsp:spPr>
        <a:xfrm>
          <a:off x="-538297" y="356734"/>
          <a:ext cx="6803569" cy="4252230"/>
        </a:xfrm>
        <a:prstGeom prst="swooshArrow">
          <a:avLst>
            <a:gd name="adj1" fmla="val 25000"/>
            <a:gd name="adj2" fmla="val 25000"/>
          </a:avLst>
        </a:prstGeom>
        <a:solidFill>
          <a:srgbClr val="85B0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A797F-1DC6-40A3-856C-ED53B76E753C}">
      <dsp:nvSpPr>
        <dsp:cNvPr id="0" name=""/>
        <dsp:cNvSpPr/>
      </dsp:nvSpPr>
      <dsp:spPr>
        <a:xfrm>
          <a:off x="145767" y="3435614"/>
          <a:ext cx="176892" cy="1768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A7502-D343-4B65-8A91-5526268501B6}">
      <dsp:nvSpPr>
        <dsp:cNvPr id="0" name=""/>
        <dsp:cNvSpPr/>
      </dsp:nvSpPr>
      <dsp:spPr>
        <a:xfrm>
          <a:off x="345237" y="3892722"/>
          <a:ext cx="3167498" cy="581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3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Data collection starts at the individual library</a:t>
          </a:r>
        </a:p>
      </dsp:txBody>
      <dsp:txXfrm>
        <a:off x="345237" y="3892722"/>
        <a:ext cx="3167498" cy="581304"/>
      </dsp:txXfrm>
    </dsp:sp>
    <dsp:sp modelId="{7D79566C-C948-4CE2-A09A-29DA5ED90AB3}">
      <dsp:nvSpPr>
        <dsp:cNvPr id="0" name=""/>
        <dsp:cNvSpPr/>
      </dsp:nvSpPr>
      <dsp:spPr>
        <a:xfrm>
          <a:off x="1698141" y="2235705"/>
          <a:ext cx="319767" cy="31976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C2C23-65DF-48DB-8E9C-226D5C8357BC}">
      <dsp:nvSpPr>
        <dsp:cNvPr id="0" name=""/>
        <dsp:cNvSpPr/>
      </dsp:nvSpPr>
      <dsp:spPr>
        <a:xfrm>
          <a:off x="2189150" y="2622990"/>
          <a:ext cx="3619030" cy="74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438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Data aggregation at the national level</a:t>
          </a:r>
        </a:p>
      </dsp:txBody>
      <dsp:txXfrm>
        <a:off x="2189150" y="2622990"/>
        <a:ext cx="3619030" cy="747792"/>
      </dsp:txXfrm>
    </dsp:sp>
    <dsp:sp modelId="{6F53D315-2C5A-4176-AE11-DB49762DC075}">
      <dsp:nvSpPr>
        <dsp:cNvPr id="0" name=""/>
        <dsp:cNvSpPr/>
      </dsp:nvSpPr>
      <dsp:spPr>
        <a:xfrm>
          <a:off x="4238710" y="1196916"/>
          <a:ext cx="594545" cy="58834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F7B5F-712E-42DE-863C-C1B6FD106193}">
      <dsp:nvSpPr>
        <dsp:cNvPr id="0" name=""/>
        <dsp:cNvSpPr/>
      </dsp:nvSpPr>
      <dsp:spPr>
        <a:xfrm>
          <a:off x="0" y="228279"/>
          <a:ext cx="5078722" cy="8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0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Global library statistics </a:t>
          </a:r>
        </a:p>
      </dsp:txBody>
      <dsp:txXfrm>
        <a:off x="0" y="228279"/>
        <a:ext cx="5078722" cy="867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62F23-F058-433D-985A-25D4034D89A9}">
      <dsp:nvSpPr>
        <dsp:cNvPr id="0" name=""/>
        <dsp:cNvSpPr/>
      </dsp:nvSpPr>
      <dsp:spPr>
        <a:xfrm>
          <a:off x="2662606" y="1939289"/>
          <a:ext cx="2370243" cy="2370243"/>
        </a:xfrm>
        <a:prstGeom prst="gear9">
          <a:avLst/>
        </a:prstGeom>
        <a:solidFill>
          <a:srgbClr val="85B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ranklin Gothic Book" panose="020B0503020102020204" pitchFamily="34" charset="0"/>
            </a:rPr>
            <a:t>Co-create</a:t>
          </a:r>
        </a:p>
      </dsp:txBody>
      <dsp:txXfrm>
        <a:off x="3139130" y="2494507"/>
        <a:ext cx="1417195" cy="1218354"/>
      </dsp:txXfrm>
    </dsp:sp>
    <dsp:sp modelId="{9736D8AB-C309-4020-9EC2-833A2377EB84}">
      <dsp:nvSpPr>
        <dsp:cNvPr id="0" name=""/>
        <dsp:cNvSpPr/>
      </dsp:nvSpPr>
      <dsp:spPr>
        <a:xfrm>
          <a:off x="1283555" y="1379050"/>
          <a:ext cx="1723813" cy="1723813"/>
        </a:xfrm>
        <a:prstGeom prst="gear6">
          <a:avLst/>
        </a:prstGeom>
        <a:solidFill>
          <a:srgbClr val="85B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Franklin Gothic Book" panose="020B0503020102020204" pitchFamily="34" charset="0"/>
            </a:rPr>
            <a:t>Engage</a:t>
          </a:r>
        </a:p>
      </dsp:txBody>
      <dsp:txXfrm>
        <a:off x="1717530" y="1815648"/>
        <a:ext cx="855863" cy="850617"/>
      </dsp:txXfrm>
    </dsp:sp>
    <dsp:sp modelId="{287FBAB4-5E3F-4398-B003-BDC769235744}">
      <dsp:nvSpPr>
        <dsp:cNvPr id="0" name=""/>
        <dsp:cNvSpPr/>
      </dsp:nvSpPr>
      <dsp:spPr>
        <a:xfrm rot="20700000">
          <a:off x="2249067" y="189795"/>
          <a:ext cx="1688985" cy="1688985"/>
        </a:xfrm>
        <a:prstGeom prst="gear6">
          <a:avLst/>
        </a:prstGeom>
        <a:solidFill>
          <a:srgbClr val="85B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Franklin Gothic Book" panose="020B0503020102020204" pitchFamily="34" charset="0"/>
            </a:rPr>
            <a:t>Inform</a:t>
          </a:r>
        </a:p>
      </dsp:txBody>
      <dsp:txXfrm rot="-20700000">
        <a:off x="2619511" y="560239"/>
        <a:ext cx="948097" cy="948097"/>
      </dsp:txXfrm>
    </dsp:sp>
    <dsp:sp modelId="{93CE6930-513F-4D43-917A-C82967A811E3}">
      <dsp:nvSpPr>
        <dsp:cNvPr id="0" name=""/>
        <dsp:cNvSpPr/>
      </dsp:nvSpPr>
      <dsp:spPr>
        <a:xfrm>
          <a:off x="2481615" y="1580905"/>
          <a:ext cx="3033911" cy="3033911"/>
        </a:xfrm>
        <a:prstGeom prst="circularArrow">
          <a:avLst>
            <a:gd name="adj1" fmla="val 4688"/>
            <a:gd name="adj2" fmla="val 299029"/>
            <a:gd name="adj3" fmla="val 2518903"/>
            <a:gd name="adj4" fmla="val 15855393"/>
            <a:gd name="adj5" fmla="val 5469"/>
          </a:avLst>
        </a:prstGeom>
        <a:solidFill>
          <a:srgbClr val="9DC3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CF205-2C53-46EE-9123-6F6A0CA7FF72}">
      <dsp:nvSpPr>
        <dsp:cNvPr id="0" name=""/>
        <dsp:cNvSpPr/>
      </dsp:nvSpPr>
      <dsp:spPr>
        <a:xfrm>
          <a:off x="978271" y="997141"/>
          <a:ext cx="2204326" cy="22043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DC3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F861A-6E70-4716-BAE5-60B55DF65CBD}">
      <dsp:nvSpPr>
        <dsp:cNvPr id="0" name=""/>
        <dsp:cNvSpPr/>
      </dsp:nvSpPr>
      <dsp:spPr>
        <a:xfrm>
          <a:off x="1858387" y="-180650"/>
          <a:ext cx="2376707" cy="23767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DC3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7C726-664B-4E60-81D7-2C2E542C88FF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1" kern="1200">
              <a:solidFill>
                <a:srgbClr val="85B046"/>
              </a:solidFill>
              <a:latin typeface="Century Gothic" panose="020B0502020202020204" pitchFamily="34" charset="0"/>
            </a:rPr>
            <a:t>WHY?</a:t>
          </a:r>
        </a:p>
      </dsp:txBody>
      <dsp:txXfrm rot="16200000">
        <a:off x="-1341709" y="1463319"/>
        <a:ext cx="3369962" cy="684951"/>
      </dsp:txXfrm>
    </dsp:sp>
    <dsp:sp modelId="{1345450D-54CD-4CA3-88F6-73A4EBE68190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Description of a </a:t>
          </a:r>
          <a:r>
            <a:rPr lang="en-GB" sz="2400" b="1" kern="1200">
              <a:solidFill>
                <a:srgbClr val="85B046"/>
              </a:solidFill>
              <a:latin typeface="Century Gothic" panose="020B0502020202020204" pitchFamily="34" charset="0"/>
            </a:rPr>
            <a:t>problem or challenge in the community </a:t>
          </a:r>
          <a:r>
            <a:rPr lang="en-GB" sz="2400" kern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that your library activity, project or programme was designed to address</a:t>
          </a:r>
        </a:p>
      </dsp:txBody>
      <dsp:txXfrm>
        <a:off x="685747" y="120813"/>
        <a:ext cx="2551445" cy="4109710"/>
      </dsp:txXfrm>
    </dsp:sp>
    <dsp:sp modelId="{3BE46862-8EA2-4C6A-93B0-A1C12A4F5D39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rgbClr val="85B046"/>
              </a:solidFill>
              <a:latin typeface="Century Gothic" panose="020B0502020202020204" pitchFamily="34" charset="0"/>
            </a:rPr>
            <a:t>WHAT? HOW? WHEN?</a:t>
          </a:r>
        </a:p>
      </dsp:txBody>
      <dsp:txXfrm rot="16200000">
        <a:off x="2202915" y="1463319"/>
        <a:ext cx="3369962" cy="684951"/>
      </dsp:txXfrm>
    </dsp:sp>
    <dsp:sp modelId="{3CBA9F47-41C8-45B9-BB93-0A37F6404723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rgbClr val="85B0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7D63E-43C6-4CD9-89D2-950AEA0120C4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Brief </a:t>
          </a:r>
          <a:r>
            <a:rPr lang="en-GB" sz="2400" b="1" kern="1200">
              <a:solidFill>
                <a:srgbClr val="85B046"/>
              </a:solidFill>
              <a:latin typeface="Century Gothic" panose="020B0502020202020204" pitchFamily="34" charset="0"/>
            </a:rPr>
            <a:t>description</a:t>
          </a:r>
          <a:r>
            <a:rPr lang="en-GB" sz="2400" kern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 of an activity, project or programme</a:t>
          </a:r>
        </a:p>
      </dsp:txBody>
      <dsp:txXfrm>
        <a:off x="4230372" y="120813"/>
        <a:ext cx="2551445" cy="4109710"/>
      </dsp:txXfrm>
    </dsp:sp>
    <dsp:sp modelId="{50615138-C149-43DD-A3B7-640334134011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>
              <a:solidFill>
                <a:srgbClr val="85B046"/>
              </a:solidFill>
              <a:latin typeface="Century Gothic" panose="020B0502020202020204" pitchFamily="34" charset="0"/>
            </a:rPr>
            <a:t>SO WHAT?</a:t>
          </a:r>
        </a:p>
      </dsp:txBody>
      <dsp:txXfrm rot="16200000">
        <a:off x="5747540" y="1463319"/>
        <a:ext cx="3369962" cy="684951"/>
      </dsp:txXfrm>
    </dsp:sp>
    <dsp:sp modelId="{E6F6BCA5-1B5D-4515-AA9F-0087F0A05BE3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rgbClr val="85B0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EA666-9B8B-41BE-A830-3C4CAECDB6F6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Description of </a:t>
          </a:r>
          <a:r>
            <a:rPr lang="en-GB" sz="2400" b="1" kern="1200">
              <a:solidFill>
                <a:srgbClr val="85B046"/>
              </a:solidFill>
              <a:latin typeface="Century Gothic" panose="020B0502020202020204" pitchFamily="34" charset="0"/>
            </a:rPr>
            <a:t>IMPACT on the community </a:t>
          </a:r>
          <a:r>
            <a:rPr lang="en-GB" sz="2400" kern="12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and evidence of its contribution to local, regional or national development needs</a:t>
          </a:r>
        </a:p>
      </dsp:txBody>
      <dsp:txXfrm>
        <a:off x="7774997" y="120813"/>
        <a:ext cx="2551445" cy="410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FB3F2-439C-4CDD-994D-28054EE59784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4FA8-30F3-4A81-AEA0-1577B8720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2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03C2-BAF5-4670-9D86-E3D35EEE91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03C2-BAF5-4670-9D86-E3D35EEE91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29BF-8017-4E5B-87F3-10F99FD8E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47C0-34C4-42B1-9771-72438B338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C2F0B-BFFC-4CC2-BBA0-C25F7101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BB827-1D96-4157-B4D0-1231DF5D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C751F-BC29-4321-88E5-024792A5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60C3-FED7-473B-8CFA-7F96B454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FA7AB-E692-41B9-9BC6-DEADD3406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D2916-ACDD-4C56-97EA-D35EBC80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653D0-62B3-4DA5-921E-EC7DE4EC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9B6B-E847-4BAC-B112-46ED43DA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7FC7D-36AF-4ED1-B453-C99CBFA77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D1AC4-7768-46A4-ABC1-D9A41F4AC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8B86F-F44E-48AA-B596-257C736B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DCD56-5A3C-4D33-8106-06283259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9BEC5-82C6-4122-B290-51376409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7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7D33-0BBA-4289-969E-24A603E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0B90-FA91-4E8B-AE65-AD96D022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B8F8F-D096-4D2D-BC09-53231F00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E0880-21B7-448D-AE3D-EC53BF92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5662-9E16-4C3E-81EB-55107970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B59C-0D2D-476F-BDBB-E6079632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078CD-4F3D-4B1A-8A01-E5E0881D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A435F-F6B0-4F3D-B82B-4D0B84B5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325F9-4196-49D5-9B13-A02C5B72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E27A-11A6-49CC-92F3-334D1593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3578-6C26-460E-BD6C-7593BFDF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F5B2-8622-4040-BAF6-6505F09C6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8F5C9-8B93-4ADB-B8FF-082E6FFDA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AEF3C-9E58-412B-8A36-47689F58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AD90-4F40-4710-B0C7-A8F3088D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929EF-F18B-4A07-BDE5-334A2907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B0E2-B096-4755-972F-F8335A99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22984-2A9F-4069-B206-AAE0D00A5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08289-A820-4B61-8200-0AC9DB032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9BFE2-E173-44AC-BD03-93DDA342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2E71C-85D2-4D8C-851B-9FF6217EC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72FB5-69E4-4C5D-92A0-BA5FCBA5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6ED42-5F27-4D6C-B334-185D261C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891F2-771C-46BD-BEF1-6EE58455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59A8-BC14-4ED6-A5D7-D07A4C51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8F5E-C701-4B81-8FB4-5C8D17FB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EF58C-2327-4319-84EB-E9ACD02D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A8862-F37C-478E-86D1-F6163739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5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E7B55-820C-487B-BE5A-E4B3634F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15588-10E4-4824-B657-B1DF4B87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E18C-38A2-4F2D-B57E-455725FF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E655-8771-4CE3-8C8D-C415DF90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87DEC-785B-4BA7-A7B9-16E34B2EA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B395D-84CA-4D3C-AE14-BEAE48788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2FFBA-6460-410E-885C-4764B143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825DF-FC02-4DCB-B964-F6175878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02995-1A5C-4C3A-805E-C2BFE405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8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C77B-1D8F-467D-83FB-4A45BF39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393F1-FBCD-49D8-BBCF-5B48AF3AF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D0902-B403-4075-A283-0E5EE514B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64D26-842B-4503-9F78-20C42E73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1C38A-CFC2-41B2-AE56-8EA447A0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377E8-E399-4C1E-A59A-0728C8C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F1BCF-E74A-4688-85EB-F71735FB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DB529-F433-49ED-BCFC-76A059DA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E70E-DC77-4DD0-A3DC-095DE953D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5778-0AB7-45D9-8F08-D82010BC59F1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EB66-0E1C-44D6-B32E-33B10209A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11796-32E4-464E-8CA0-E506702EE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E6B6-EAEF-4EFC-BC65-ADBDDB9CF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ifla.org/node/3627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86CD81-4064-45C6-8248-918502688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4" y="379595"/>
            <a:ext cx="738655" cy="782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DC9F91-E5F4-4B3E-8FBE-0F1492B473BB}"/>
              </a:ext>
            </a:extLst>
          </p:cNvPr>
          <p:cNvSpPr txBox="1"/>
          <p:nvPr/>
        </p:nvSpPr>
        <p:spPr>
          <a:xfrm>
            <a:off x="1509673" y="294029"/>
            <a:ext cx="468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7FBA3A"/>
                </a:solidFill>
                <a:latin typeface="Century Gothic" panose="020B0502020202020204" pitchFamily="34" charset="0"/>
              </a:rPr>
              <a:t>Library Map </a:t>
            </a:r>
          </a:p>
          <a:p>
            <a:r>
              <a:rPr lang="en-GB" sz="2800">
                <a:solidFill>
                  <a:srgbClr val="7FBA3A"/>
                </a:solidFill>
                <a:latin typeface="Century Gothic" panose="020B0502020202020204" pitchFamily="34" charset="0"/>
              </a:rPr>
              <a:t>of the World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FA80B-93DE-4898-A40B-88F7DF3DE4DA}"/>
              </a:ext>
            </a:extLst>
          </p:cNvPr>
          <p:cNvSpPr txBox="1"/>
          <p:nvPr/>
        </p:nvSpPr>
        <p:spPr>
          <a:xfrm>
            <a:off x="8675418" y="6071406"/>
            <a:ext cx="309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>
                <a:solidFill>
                  <a:srgbClr val="7FBA3A"/>
                </a:solidFill>
                <a:latin typeface="Century Gothic" panose="020B0502020202020204" pitchFamily="34" charset="0"/>
              </a:rPr>
              <a:t>#WorldLibraryMap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EBCF9-C2A7-4CB0-92D6-3D1BCF6E0061}"/>
              </a:ext>
            </a:extLst>
          </p:cNvPr>
          <p:cNvSpPr/>
          <p:nvPr/>
        </p:nvSpPr>
        <p:spPr>
          <a:xfrm>
            <a:off x="1228349" y="2588857"/>
            <a:ext cx="3114993" cy="624226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AE62A-5780-4B05-9628-FF328D25B53E}"/>
              </a:ext>
            </a:extLst>
          </p:cNvPr>
          <p:cNvSpPr txBox="1"/>
          <p:nvPr/>
        </p:nvSpPr>
        <p:spPr>
          <a:xfrm>
            <a:off x="1228349" y="2608582"/>
            <a:ext cx="3113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IFLA WEBINAR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9B237-AB08-4ADB-BB66-8DE8D3722F0E}"/>
              </a:ext>
            </a:extLst>
          </p:cNvPr>
          <p:cNvSpPr txBox="1"/>
          <p:nvPr/>
        </p:nvSpPr>
        <p:spPr>
          <a:xfrm>
            <a:off x="410798" y="6071407"/>
            <a:ext cx="353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7FBA3A"/>
                </a:solidFill>
                <a:latin typeface="Century Gothic" panose="020B0502020202020204" pitchFamily="34" charset="0"/>
              </a:rPr>
              <a:t>@IFLA_LibraryMap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BF68DA-78CC-4F58-A6F1-9EA2C1E0A83E}"/>
              </a:ext>
            </a:extLst>
          </p:cNvPr>
          <p:cNvSpPr/>
          <p:nvPr/>
        </p:nvSpPr>
        <p:spPr>
          <a:xfrm>
            <a:off x="0" y="3213083"/>
            <a:ext cx="12192000" cy="1478152"/>
          </a:xfrm>
          <a:prstGeom prst="rect">
            <a:avLst/>
          </a:prstGeom>
          <a:solidFill>
            <a:srgbClr val="014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F9988-CA6C-47E5-A1E7-D1564530D1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34" y="316202"/>
            <a:ext cx="4688631" cy="2724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CFD5E3-9476-482A-BCFA-1C3062146761}"/>
              </a:ext>
            </a:extLst>
          </p:cNvPr>
          <p:cNvSpPr txBox="1"/>
          <p:nvPr/>
        </p:nvSpPr>
        <p:spPr>
          <a:xfrm>
            <a:off x="1322942" y="3298313"/>
            <a:ext cx="801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7FBA3A"/>
                </a:solidFill>
                <a:latin typeface="Century Gothic" panose="020B0502020202020204" pitchFamily="34" charset="0"/>
              </a:rPr>
              <a:t>Library Map of the World</a:t>
            </a:r>
          </a:p>
          <a:p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What’s going on and how to engage?</a:t>
            </a:r>
          </a:p>
        </p:txBody>
      </p:sp>
    </p:spTree>
    <p:extLst>
      <p:ext uri="{BB962C8B-B14F-4D97-AF65-F5344CB8AC3E}">
        <p14:creationId xmlns:p14="http://schemas.microsoft.com/office/powerpoint/2010/main" val="33065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7741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Ongoing annual cycle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43022-F61F-437B-A15A-5D6FA27C671C}"/>
              </a:ext>
            </a:extLst>
          </p:cNvPr>
          <p:cNvGrpSpPr/>
          <p:nvPr/>
        </p:nvGrpSpPr>
        <p:grpSpPr>
          <a:xfrm>
            <a:off x="800493" y="2060976"/>
            <a:ext cx="9971311" cy="3812290"/>
            <a:chOff x="838200" y="2144077"/>
            <a:chExt cx="9971311" cy="3812290"/>
          </a:xfrm>
          <a:solidFill>
            <a:srgbClr val="85B04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DEB003-F55A-47FA-BC92-E307D31C60C9}"/>
                </a:ext>
              </a:extLst>
            </p:cNvPr>
            <p:cNvCxnSpPr>
              <a:cxnSpLocks/>
            </p:cNvCxnSpPr>
            <p:nvPr/>
          </p:nvCxnSpPr>
          <p:spPr>
            <a:xfrm>
              <a:off x="2721428" y="5404644"/>
              <a:ext cx="0" cy="551723"/>
            </a:xfrm>
            <a:prstGeom prst="line">
              <a:avLst/>
            </a:prstGeom>
            <a:grpFill/>
            <a:ln w="25400" cmpd="dbl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llout: Down Arrow 11">
              <a:extLst>
                <a:ext uri="{FF2B5EF4-FFF2-40B4-BE49-F238E27FC236}">
                  <a16:creationId xmlns:a16="http://schemas.microsoft.com/office/drawing/2014/main" id="{5ED939CE-A3DB-440B-AF4A-940D4CBEE0D6}"/>
                </a:ext>
              </a:extLst>
            </p:cNvPr>
            <p:cNvSpPr/>
            <p:nvPr/>
          </p:nvSpPr>
          <p:spPr>
            <a:xfrm>
              <a:off x="838200" y="2144077"/>
              <a:ext cx="1883228" cy="2971800"/>
            </a:xfrm>
            <a:prstGeom prst="downArrowCallout">
              <a:avLst>
                <a:gd name="adj1" fmla="val 26156"/>
                <a:gd name="adj2" fmla="val 25000"/>
                <a:gd name="adj3" fmla="val 25000"/>
                <a:gd name="adj4" fmla="val 766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National data collection</a:t>
              </a:r>
            </a:p>
            <a:p>
              <a:pPr algn="ctr"/>
              <a:endParaRPr lang="en-GB" sz="16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600">
                  <a:solidFill>
                    <a:schemeClr val="bg1"/>
                  </a:solidFill>
                  <a:latin typeface="Century Gothic" panose="020B0502020202020204" pitchFamily="34" charset="0"/>
                </a:rPr>
                <a:t>Preparation for global data collection</a:t>
              </a:r>
            </a:p>
          </p:txBody>
        </p:sp>
        <p:sp>
          <p:nvSpPr>
            <p:cNvPr id="13" name="Callout: Down Arrow 12">
              <a:extLst>
                <a:ext uri="{FF2B5EF4-FFF2-40B4-BE49-F238E27FC236}">
                  <a16:creationId xmlns:a16="http://schemas.microsoft.com/office/drawing/2014/main" id="{7EE14323-F5D1-4FFE-9189-54AD66979A56}"/>
                </a:ext>
              </a:extLst>
            </p:cNvPr>
            <p:cNvSpPr/>
            <p:nvPr/>
          </p:nvSpPr>
          <p:spPr>
            <a:xfrm>
              <a:off x="3265714" y="2144077"/>
              <a:ext cx="2155370" cy="2971800"/>
            </a:xfrm>
            <a:prstGeom prst="downArrowCallout">
              <a:avLst>
                <a:gd name="adj1" fmla="val 26156"/>
                <a:gd name="adj2" fmla="val 25000"/>
                <a:gd name="adj3" fmla="val 25000"/>
                <a:gd name="adj4" fmla="val 766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Submission of new or updated data</a:t>
              </a:r>
            </a:p>
            <a:p>
              <a:pPr algn="ctr"/>
              <a:endParaRPr lang="en-GB" sz="16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600">
                  <a:solidFill>
                    <a:schemeClr val="bg1"/>
                  </a:solidFill>
                  <a:latin typeface="Century Gothic" panose="020B0502020202020204" pitchFamily="34" charset="0"/>
                </a:rPr>
                <a:t>Interim deadline for WLIC</a:t>
              </a:r>
            </a:p>
          </p:txBody>
        </p:sp>
        <p:sp>
          <p:nvSpPr>
            <p:cNvPr id="14" name="Callout: Down Arrow 13">
              <a:extLst>
                <a:ext uri="{FF2B5EF4-FFF2-40B4-BE49-F238E27FC236}">
                  <a16:creationId xmlns:a16="http://schemas.microsoft.com/office/drawing/2014/main" id="{5FB04FB9-B7AA-41DB-8806-5AE54EEB150F}"/>
                </a:ext>
              </a:extLst>
            </p:cNvPr>
            <p:cNvSpPr/>
            <p:nvPr/>
          </p:nvSpPr>
          <p:spPr>
            <a:xfrm>
              <a:off x="5998028" y="2144077"/>
              <a:ext cx="2329543" cy="2971800"/>
            </a:xfrm>
            <a:prstGeom prst="downArrowCallout">
              <a:avLst>
                <a:gd name="adj1" fmla="val 26156"/>
                <a:gd name="adj2" fmla="val 25000"/>
                <a:gd name="adj3" fmla="val 25000"/>
                <a:gd name="adj4" fmla="val 766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Submission of new or updated data</a:t>
              </a:r>
            </a:p>
            <a:p>
              <a:pPr algn="ctr"/>
              <a:endParaRPr lang="en-GB" sz="16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600">
                  <a:solidFill>
                    <a:schemeClr val="bg1"/>
                  </a:solidFill>
                  <a:latin typeface="Century Gothic" panose="020B0502020202020204" pitchFamily="34" charset="0"/>
                </a:rPr>
                <a:t>Closing of annual data collection</a:t>
              </a:r>
            </a:p>
          </p:txBody>
        </p:sp>
        <p:sp>
          <p:nvSpPr>
            <p:cNvPr id="15" name="Callout: Down Arrow 14">
              <a:extLst>
                <a:ext uri="{FF2B5EF4-FFF2-40B4-BE49-F238E27FC236}">
                  <a16:creationId xmlns:a16="http://schemas.microsoft.com/office/drawing/2014/main" id="{99EAA4F8-D167-4FBC-9204-135E4CF91C58}"/>
                </a:ext>
              </a:extLst>
            </p:cNvPr>
            <p:cNvSpPr/>
            <p:nvPr/>
          </p:nvSpPr>
          <p:spPr>
            <a:xfrm>
              <a:off x="8675915" y="2144077"/>
              <a:ext cx="2133596" cy="2971800"/>
            </a:xfrm>
            <a:prstGeom prst="downArrowCallout">
              <a:avLst>
                <a:gd name="adj1" fmla="val 26156"/>
                <a:gd name="adj2" fmla="val 25000"/>
                <a:gd name="adj3" fmla="val 25000"/>
                <a:gd name="adj4" fmla="val 766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Engagement analysis</a:t>
              </a:r>
            </a:p>
            <a:p>
              <a:pPr algn="ctr"/>
              <a:endParaRPr lang="en-GB" sz="16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600">
                  <a:solidFill>
                    <a:schemeClr val="bg1"/>
                  </a:solidFill>
                  <a:latin typeface="Century Gothic" panose="020B0502020202020204" pitchFamily="34" charset="0"/>
                </a:rPr>
                <a:t>Data availability percentage index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1DDC5-063C-4576-A77C-27A5E0728F39}"/>
              </a:ext>
            </a:extLst>
          </p:cNvPr>
          <p:cNvCxnSpPr>
            <a:cxnSpLocks/>
          </p:cNvCxnSpPr>
          <p:nvPr/>
        </p:nvCxnSpPr>
        <p:spPr>
          <a:xfrm>
            <a:off x="5884121" y="5321543"/>
            <a:ext cx="0" cy="551723"/>
          </a:xfrm>
          <a:prstGeom prst="line">
            <a:avLst/>
          </a:prstGeom>
          <a:ln w="25400" cmpd="dbl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81FA0F-6FF1-4FF7-8E54-BF930DFFFD7A}"/>
              </a:ext>
            </a:extLst>
          </p:cNvPr>
          <p:cNvCxnSpPr>
            <a:cxnSpLocks/>
          </p:cNvCxnSpPr>
          <p:nvPr/>
        </p:nvCxnSpPr>
        <p:spPr>
          <a:xfrm>
            <a:off x="8964778" y="5321543"/>
            <a:ext cx="0" cy="551723"/>
          </a:xfrm>
          <a:prstGeom prst="line">
            <a:avLst/>
          </a:prstGeom>
          <a:ln w="25400" cmpd="dbl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DDFBCF3-3E9A-448F-A519-4F09D5AA9116}"/>
              </a:ext>
            </a:extLst>
          </p:cNvPr>
          <p:cNvSpPr/>
          <p:nvPr/>
        </p:nvSpPr>
        <p:spPr>
          <a:xfrm>
            <a:off x="838200" y="4881946"/>
            <a:ext cx="10319656" cy="112696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85B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Jan	     Mar   Apr		             Jun   July	                          Oct   Nov         Dec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2A4429-BAF6-4A26-8097-D729A7777BE7}"/>
              </a:ext>
            </a:extLst>
          </p:cNvPr>
          <p:cNvCxnSpPr>
            <a:cxnSpLocks/>
          </p:cNvCxnSpPr>
          <p:nvPr/>
        </p:nvCxnSpPr>
        <p:spPr>
          <a:xfrm>
            <a:off x="2683721" y="5170714"/>
            <a:ext cx="0" cy="551723"/>
          </a:xfrm>
          <a:prstGeom prst="line">
            <a:avLst/>
          </a:prstGeom>
          <a:ln w="25400" cmpd="dbl">
            <a:solidFill>
              <a:srgbClr val="85B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3091FF-3541-4522-92AC-CC3ADDDFEF1D}"/>
              </a:ext>
            </a:extLst>
          </p:cNvPr>
          <p:cNvCxnSpPr>
            <a:cxnSpLocks/>
          </p:cNvCxnSpPr>
          <p:nvPr/>
        </p:nvCxnSpPr>
        <p:spPr>
          <a:xfrm>
            <a:off x="5886702" y="5170714"/>
            <a:ext cx="0" cy="551723"/>
          </a:xfrm>
          <a:prstGeom prst="line">
            <a:avLst/>
          </a:prstGeom>
          <a:ln w="25400" cmpd="dbl">
            <a:solidFill>
              <a:srgbClr val="85B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2D9781-0C00-4C4B-8199-ED2A4CA28424}"/>
              </a:ext>
            </a:extLst>
          </p:cNvPr>
          <p:cNvCxnSpPr>
            <a:cxnSpLocks/>
          </p:cNvCxnSpPr>
          <p:nvPr/>
        </p:nvCxnSpPr>
        <p:spPr>
          <a:xfrm>
            <a:off x="8572220" y="5170714"/>
            <a:ext cx="0" cy="551723"/>
          </a:xfrm>
          <a:prstGeom prst="line">
            <a:avLst/>
          </a:prstGeom>
          <a:ln w="25400" cmpd="dbl">
            <a:solidFill>
              <a:srgbClr val="85B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0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10982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bg1"/>
                </a:solidFill>
                <a:latin typeface="Century Gothic" panose="020B0502020202020204" pitchFamily="34" charset="0"/>
              </a:rPr>
              <a:t>Submission of new or updated DATA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468252-2D38-4F22-9A65-32D33B3EEBFE}"/>
              </a:ext>
            </a:extLst>
          </p:cNvPr>
          <p:cNvSpPr txBox="1">
            <a:spLocks/>
          </p:cNvSpPr>
          <p:nvPr/>
        </p:nvSpPr>
        <p:spPr>
          <a:xfrm>
            <a:off x="584462" y="1640264"/>
            <a:ext cx="10769338" cy="49812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Start with what you have </a:t>
            </a:r>
            <a:r>
              <a:rPr lang="en-GB">
                <a:latin typeface="Century Gothic" panose="020B0502020202020204" pitchFamily="34" charset="0"/>
              </a:rPr>
              <a:t>– existing statistics</a:t>
            </a:r>
          </a:p>
          <a:p>
            <a:pPr>
              <a:lnSpc>
                <a:spcPct val="120000"/>
              </a:lnSpc>
            </a:pPr>
            <a:r>
              <a:rPr lang="en-GB">
                <a:latin typeface="Century Gothic" panose="020B0502020202020204" pitchFamily="34" charset="0"/>
              </a:rPr>
              <a:t>Collaborate at the national level and </a:t>
            </a: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submit aggregated data</a:t>
            </a:r>
          </a:p>
          <a:p>
            <a:pPr>
              <a:lnSpc>
                <a:spcPct val="120000"/>
              </a:lnSpc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Electronic submission form </a:t>
            </a:r>
            <a:r>
              <a:rPr lang="en-GB">
                <a:latin typeface="Century Gothic" panose="020B0502020202020204" pitchFamily="34" charset="0"/>
              </a:rPr>
              <a:t>– unique links shared with data partners</a:t>
            </a:r>
          </a:p>
          <a:p>
            <a:pPr>
              <a:lnSpc>
                <a:spcPct val="120000"/>
              </a:lnSpc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Update your data </a:t>
            </a:r>
            <a:r>
              <a:rPr lang="en-GB">
                <a:latin typeface="Century Gothic" panose="020B0502020202020204" pitchFamily="34" charset="0"/>
              </a:rPr>
              <a:t>(fill in the form) even if your previously submitted data didn’t change: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entury Gothic" panose="020B0502020202020204" pitchFamily="34" charset="0"/>
              </a:rPr>
              <a:t>Data is not available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entury Gothic" panose="020B0502020202020204" pitchFamily="34" charset="0"/>
              </a:rPr>
              <a:t>Library type/Metric is not applicable</a:t>
            </a:r>
          </a:p>
          <a:p>
            <a:pPr>
              <a:lnSpc>
                <a:spcPct val="120000"/>
              </a:lnSpc>
            </a:pPr>
            <a:endParaRPr 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11346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bg1"/>
                </a:solidFill>
                <a:latin typeface="Century Gothic" panose="020B0502020202020204" pitchFamily="34" charset="0"/>
              </a:rPr>
              <a:t>Curation and publishing of your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B0276D-21A8-42BA-83F0-921C917E8D98}"/>
              </a:ext>
            </a:extLst>
          </p:cNvPr>
          <p:cNvSpPr txBox="1">
            <a:spLocks/>
          </p:cNvSpPr>
          <p:nvPr/>
        </p:nvSpPr>
        <p:spPr>
          <a:xfrm>
            <a:off x="734645" y="2036826"/>
            <a:ext cx="7259284" cy="3770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600" b="1">
                <a:solidFill>
                  <a:srgbClr val="85B046"/>
                </a:solidFill>
                <a:latin typeface="Century Gothic" panose="020B0502020202020204" pitchFamily="34" charset="0"/>
              </a:rPr>
              <a:t>Quality check </a:t>
            </a:r>
            <a:r>
              <a:rPr lang="en-GB" sz="3600">
                <a:latin typeface="Century Gothic" panose="020B0502020202020204" pitchFamily="34" charset="0"/>
              </a:rPr>
              <a:t>by the LMW team</a:t>
            </a:r>
          </a:p>
          <a:p>
            <a:pPr>
              <a:lnSpc>
                <a:spcPct val="100000"/>
              </a:lnSpc>
            </a:pPr>
            <a:r>
              <a:rPr lang="en-GB" sz="3600" b="1">
                <a:solidFill>
                  <a:srgbClr val="85B046"/>
                </a:solidFill>
                <a:latin typeface="Century Gothic" panose="020B0502020202020204" pitchFamily="34" charset="0"/>
              </a:rPr>
              <a:t>Weekly data updates </a:t>
            </a:r>
            <a:r>
              <a:rPr lang="en-GB" sz="3600">
                <a:latin typeface="Century Gothic" panose="020B0502020202020204" pitchFamily="34" charset="0"/>
              </a:rPr>
              <a:t>on the LMW website</a:t>
            </a:r>
          </a:p>
          <a:p>
            <a:pPr>
              <a:lnSpc>
                <a:spcPct val="100000"/>
              </a:lnSpc>
            </a:pPr>
            <a:r>
              <a:rPr lang="en-GB" sz="3600">
                <a:latin typeface="Century Gothic" panose="020B0502020202020204" pitchFamily="34" charset="0"/>
              </a:rPr>
              <a:t>On-going </a:t>
            </a:r>
            <a:r>
              <a:rPr lang="en-GB" sz="3600" b="1">
                <a:solidFill>
                  <a:srgbClr val="85B046"/>
                </a:solidFill>
                <a:latin typeface="Century Gothic" panose="020B0502020202020204" pitchFamily="34" charset="0"/>
              </a:rPr>
              <a:t>messaging on the LMW Twitter: @IFLA_LibraryMap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FD218-DB5B-411A-B362-3428F76F17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075" y="1926460"/>
            <a:ext cx="2895107" cy="1995413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D1A3C-78DD-40D0-92C9-4BB2E4677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075" y="4178795"/>
            <a:ext cx="2895108" cy="191167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594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429D67-283F-411F-84D0-6C77FA5923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1032"/>
            <a:ext cx="6805832" cy="3944124"/>
          </a:xfrm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979EBF-0A36-4D97-B8F6-DFA272642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2079" y="1976889"/>
            <a:ext cx="4618224" cy="408826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rgbClr val="85B046"/>
                </a:solidFill>
                <a:latin typeface="Century Gothic" panose="020B0502020202020204" pitchFamily="34" charset="0"/>
              </a:rPr>
              <a:t>THE NEXT BIG STEP</a:t>
            </a:r>
          </a:p>
          <a:p>
            <a:pPr marL="0" indent="0">
              <a:buNone/>
            </a:pP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Separate pages for each country with information about: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Libraries and library field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Organisations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Policy and Legislation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Education and Events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3D9CA-D85A-494F-B213-AD41B37DDDC6}"/>
              </a:ext>
            </a:extLst>
          </p:cNvPr>
          <p:cNvSpPr/>
          <p:nvPr/>
        </p:nvSpPr>
        <p:spPr>
          <a:xfrm>
            <a:off x="9106292" y="0"/>
            <a:ext cx="3085707" cy="147815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1450C5-3591-4D0D-A900-1E0599848087}"/>
              </a:ext>
            </a:extLst>
          </p:cNvPr>
          <p:cNvSpPr/>
          <p:nvPr/>
        </p:nvSpPr>
        <p:spPr>
          <a:xfrm>
            <a:off x="-1" y="0"/>
            <a:ext cx="9106291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C92535-2CBD-4B9D-8DCA-EC7DE7AF17D2}"/>
              </a:ext>
            </a:extLst>
          </p:cNvPr>
          <p:cNvSpPr txBox="1">
            <a:spLocks/>
          </p:cNvSpPr>
          <p:nvPr/>
        </p:nvSpPr>
        <p:spPr>
          <a:xfrm>
            <a:off x="9106292" y="0"/>
            <a:ext cx="3085708" cy="147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chemeClr val="bg1"/>
                </a:solidFill>
                <a:latin typeface="Century Gothic" panose="020B0502020202020204" pitchFamily="34" charset="0"/>
              </a:rPr>
              <a:t>COUNTRY PAGES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2E1757-85EC-43AD-8B59-38302D4A33F4}"/>
              </a:ext>
            </a:extLst>
          </p:cNvPr>
          <p:cNvSpPr txBox="1">
            <a:spLocks/>
          </p:cNvSpPr>
          <p:nvPr/>
        </p:nvSpPr>
        <p:spPr>
          <a:xfrm>
            <a:off x="-3" y="247685"/>
            <a:ext cx="9106290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>
                <a:solidFill>
                  <a:schemeClr val="bg1"/>
                </a:solidFill>
                <a:latin typeface="Century Gothic" panose="020B0502020202020204" pitchFamily="34" charset="0"/>
              </a:rPr>
              <a:t>Library Map of the World</a:t>
            </a:r>
            <a:endParaRPr lang="en-GB" sz="6000">
              <a:solidFill>
                <a:srgbClr val="9DC3E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2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6072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Scope of content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61E281-4224-419A-984F-A39AD2BE32C6}"/>
              </a:ext>
            </a:extLst>
          </p:cNvPr>
          <p:cNvSpPr txBox="1">
            <a:spLocks/>
          </p:cNvSpPr>
          <p:nvPr/>
        </p:nvSpPr>
        <p:spPr>
          <a:xfrm>
            <a:off x="839788" y="1879126"/>
            <a:ext cx="5157787" cy="823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300" b="1">
                <a:solidFill>
                  <a:srgbClr val="85B046"/>
                </a:solidFill>
                <a:latin typeface="Century Gothic" panose="020B0502020202020204" pitchFamily="34" charset="0"/>
              </a:rPr>
              <a:t>GENERATED CONTENT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720AD30-512B-4894-BB09-D811283E1E58}"/>
              </a:ext>
            </a:extLst>
          </p:cNvPr>
          <p:cNvSpPr txBox="1">
            <a:spLocks/>
          </p:cNvSpPr>
          <p:nvPr/>
        </p:nvSpPr>
        <p:spPr>
          <a:xfrm>
            <a:off x="839788" y="2799760"/>
            <a:ext cx="5157787" cy="3587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>
                <a:latin typeface="Century Gothic" panose="020B0502020202020204" pitchFamily="34" charset="0"/>
              </a:rPr>
              <a:t>Facts about the country</a:t>
            </a:r>
          </a:p>
          <a:p>
            <a:r>
              <a:rPr lang="en-GB" sz="3000">
                <a:latin typeface="Century Gothic" panose="020B0502020202020204" pitchFamily="34" charset="0"/>
              </a:rPr>
              <a:t>Performance metrics</a:t>
            </a:r>
          </a:p>
          <a:p>
            <a:r>
              <a:rPr lang="en-GB" sz="3000">
                <a:latin typeface="Century Gothic" panose="020B0502020202020204" pitchFamily="34" charset="0"/>
              </a:rPr>
              <a:t>Contextual indicators</a:t>
            </a:r>
          </a:p>
          <a:p>
            <a:r>
              <a:rPr lang="en-GB" sz="3000">
                <a:latin typeface="Century Gothic" panose="020B0502020202020204" pitchFamily="34" charset="0"/>
              </a:rPr>
              <a:t>SDG stories</a:t>
            </a:r>
          </a:p>
          <a:p>
            <a:endParaRPr lang="en-GB" sz="3000">
              <a:latin typeface="Century Gothic" panose="020B050202020202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61829CB-E4C3-4448-8011-54C60171596E}"/>
              </a:ext>
            </a:extLst>
          </p:cNvPr>
          <p:cNvSpPr txBox="1">
            <a:spLocks/>
          </p:cNvSpPr>
          <p:nvPr/>
        </p:nvSpPr>
        <p:spPr>
          <a:xfrm>
            <a:off x="6172200" y="1879126"/>
            <a:ext cx="5183188" cy="823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>
                <a:solidFill>
                  <a:srgbClr val="85B046"/>
                </a:solidFill>
                <a:latin typeface="Century Gothic" panose="020B0502020202020204" pitchFamily="34" charset="0"/>
              </a:rPr>
              <a:t>CONTRIBUTED CONTENT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65FF2EB-18FE-4157-9039-0FF6092BF51D}"/>
              </a:ext>
            </a:extLst>
          </p:cNvPr>
          <p:cNvSpPr txBox="1">
            <a:spLocks/>
          </p:cNvSpPr>
          <p:nvPr/>
        </p:nvSpPr>
        <p:spPr>
          <a:xfrm>
            <a:off x="6172200" y="2799760"/>
            <a:ext cx="5183188" cy="3587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>
                <a:latin typeface="Century Gothic" panose="020B0502020202020204" pitchFamily="34" charset="0"/>
              </a:rPr>
              <a:t>Description of library environment</a:t>
            </a:r>
          </a:p>
          <a:p>
            <a:r>
              <a:rPr lang="en-GB" sz="3000">
                <a:latin typeface="Century Gothic" panose="020B0502020202020204" pitchFamily="34" charset="0"/>
              </a:rPr>
              <a:t>Library location resources</a:t>
            </a:r>
          </a:p>
          <a:p>
            <a:r>
              <a:rPr lang="en-GB" sz="3000">
                <a:latin typeface="Century Gothic" panose="020B0502020202020204" pitchFamily="34" charset="0"/>
              </a:rPr>
              <a:t>Organisations</a:t>
            </a:r>
          </a:p>
          <a:p>
            <a:r>
              <a:rPr lang="en-GB" sz="3000">
                <a:latin typeface="Century Gothic" panose="020B0502020202020204" pitchFamily="34" charset="0"/>
              </a:rPr>
              <a:t>Policy and Legislation</a:t>
            </a:r>
          </a:p>
          <a:p>
            <a:r>
              <a:rPr lang="en-GB" sz="3000">
                <a:latin typeface="Century Gothic" panose="020B0502020202020204" pitchFamily="34" charset="0"/>
              </a:rPr>
              <a:t>Education and Events</a:t>
            </a:r>
          </a:p>
        </p:txBody>
      </p:sp>
    </p:spTree>
    <p:extLst>
      <p:ext uri="{BB962C8B-B14F-4D97-AF65-F5344CB8AC3E}">
        <p14:creationId xmlns:p14="http://schemas.microsoft.com/office/powerpoint/2010/main" val="401462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5179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Content partners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B651964-A69E-4D87-9883-60E168A959A3}"/>
              </a:ext>
            </a:extLst>
          </p:cNvPr>
          <p:cNvSpPr txBox="1">
            <a:spLocks/>
          </p:cNvSpPr>
          <p:nvPr/>
        </p:nvSpPr>
        <p:spPr>
          <a:xfrm>
            <a:off x="645303" y="2196756"/>
            <a:ext cx="5450695" cy="1430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>
                <a:solidFill>
                  <a:srgbClr val="85B046"/>
                </a:solidFill>
                <a:latin typeface="Century Gothic" panose="020B0502020202020204" pitchFamily="34" charset="0"/>
              </a:rPr>
              <a:t>LMW Content Partners</a:t>
            </a:r>
          </a:p>
          <a:p>
            <a:pPr marL="0" indent="0" algn="ctr">
              <a:buNone/>
            </a:pPr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Liaise with other institutions / experts in the country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D8BC0C5-5F1A-48FB-97E9-57F4B1ABF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644554"/>
              </p:ext>
            </p:extLst>
          </p:nvPr>
        </p:nvGraphicFramePr>
        <p:xfrm>
          <a:off x="5913985" y="1913105"/>
          <a:ext cx="5756166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2015398-A376-49B8-BCF5-07B9CE58DC1A}"/>
              </a:ext>
            </a:extLst>
          </p:cNvPr>
          <p:cNvSpPr txBox="1">
            <a:spLocks/>
          </p:cNvSpPr>
          <p:nvPr/>
        </p:nvSpPr>
        <p:spPr>
          <a:xfrm>
            <a:off x="645304" y="3747361"/>
            <a:ext cx="5450696" cy="1833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National library associations</a:t>
            </a:r>
          </a:p>
          <a:p>
            <a:pPr marL="174625" indent="-174625"/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National libraries</a:t>
            </a:r>
          </a:p>
          <a:p>
            <a:pPr marL="174625" indent="-174625"/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Other libraries</a:t>
            </a:r>
          </a:p>
          <a:p>
            <a:pPr marL="174625" indent="-174625"/>
            <a:r>
              <a:rPr lang="en-GB" sz="2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Other library support organisations</a:t>
            </a:r>
          </a:p>
        </p:txBody>
      </p:sp>
    </p:spTree>
    <p:extLst>
      <p:ext uri="{BB962C8B-B14F-4D97-AF65-F5344CB8AC3E}">
        <p14:creationId xmlns:p14="http://schemas.microsoft.com/office/powerpoint/2010/main" val="405222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E560A400-06DA-435B-925E-7B3466C15090}"/>
              </a:ext>
            </a:extLst>
          </p:cNvPr>
          <p:cNvSpPr/>
          <p:nvPr/>
        </p:nvSpPr>
        <p:spPr>
          <a:xfrm>
            <a:off x="838200" y="3689047"/>
            <a:ext cx="3958249" cy="1325562"/>
          </a:xfrm>
          <a:prstGeom prst="downArrowCallout">
            <a:avLst>
              <a:gd name="adj1" fmla="val 26156"/>
              <a:gd name="adj2" fmla="val 25000"/>
              <a:gd name="adj3" fmla="val 25000"/>
              <a:gd name="adj4" fmla="val 76699"/>
            </a:avLst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Invitation to engage, review and update the content</a:t>
            </a:r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75B8CDEE-91E0-486C-A4B2-B0968D1BEF42}"/>
              </a:ext>
            </a:extLst>
          </p:cNvPr>
          <p:cNvSpPr/>
          <p:nvPr/>
        </p:nvSpPr>
        <p:spPr>
          <a:xfrm>
            <a:off x="8669060" y="3687885"/>
            <a:ext cx="1992833" cy="1325562"/>
          </a:xfrm>
          <a:prstGeom prst="downArrowCallout">
            <a:avLst>
              <a:gd name="adj1" fmla="val 26156"/>
              <a:gd name="adj2" fmla="val 25000"/>
              <a:gd name="adj3" fmla="val 25000"/>
              <a:gd name="adj4" fmla="val 76699"/>
            </a:avLst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Engagement analysis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768822-F301-431C-B4EB-B4A170706524}"/>
              </a:ext>
            </a:extLst>
          </p:cNvPr>
          <p:cNvGrpSpPr/>
          <p:nvPr/>
        </p:nvGrpSpPr>
        <p:grpSpPr>
          <a:xfrm>
            <a:off x="838200" y="4796871"/>
            <a:ext cx="10319656" cy="1126967"/>
            <a:chOff x="838200" y="4881946"/>
            <a:chExt cx="10319656" cy="1126967"/>
          </a:xfrm>
          <a:solidFill>
            <a:srgbClr val="85B046"/>
          </a:solidFill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D5F73DFC-E2BC-46C8-BE4A-CD4E0BE517D7}"/>
                </a:ext>
              </a:extLst>
            </p:cNvPr>
            <p:cNvSpPr/>
            <p:nvPr/>
          </p:nvSpPr>
          <p:spPr>
            <a:xfrm>
              <a:off x="838200" y="4881946"/>
              <a:ext cx="10319656" cy="112696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5B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Jan	     Mar   Apr		             Jun   July	                  Oct   Nov         Dec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DD5D42-12F2-489F-9FC2-789FA7987767}"/>
                </a:ext>
              </a:extLst>
            </p:cNvPr>
            <p:cNvCxnSpPr>
              <a:cxnSpLocks/>
            </p:cNvCxnSpPr>
            <p:nvPr/>
          </p:nvCxnSpPr>
          <p:spPr>
            <a:xfrm>
              <a:off x="2721428" y="5170714"/>
              <a:ext cx="0" cy="55172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5B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9D6436-41BF-4164-A372-3CAADB27D5C1}"/>
                </a:ext>
              </a:extLst>
            </p:cNvPr>
            <p:cNvCxnSpPr>
              <a:cxnSpLocks/>
            </p:cNvCxnSpPr>
            <p:nvPr/>
          </p:nvCxnSpPr>
          <p:spPr>
            <a:xfrm>
              <a:off x="5921828" y="5170714"/>
              <a:ext cx="0" cy="55172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5B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266114-F7EB-4FCF-A9DD-65923BFCC6E1}"/>
                </a:ext>
              </a:extLst>
            </p:cNvPr>
            <p:cNvCxnSpPr>
              <a:cxnSpLocks/>
            </p:cNvCxnSpPr>
            <p:nvPr/>
          </p:nvCxnSpPr>
          <p:spPr>
            <a:xfrm>
              <a:off x="9002485" y="5170714"/>
              <a:ext cx="0" cy="551723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85B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1" name="Callout: Down Arrow 30">
            <a:extLst>
              <a:ext uri="{FF2B5EF4-FFF2-40B4-BE49-F238E27FC236}">
                <a16:creationId xmlns:a16="http://schemas.microsoft.com/office/drawing/2014/main" id="{6E360A0D-2A81-45AE-B829-2C6C23A3B8C1}"/>
              </a:ext>
            </a:extLst>
          </p:cNvPr>
          <p:cNvSpPr/>
          <p:nvPr/>
        </p:nvSpPr>
        <p:spPr>
          <a:xfrm>
            <a:off x="838201" y="2259724"/>
            <a:ext cx="9823692" cy="2537147"/>
          </a:xfrm>
          <a:prstGeom prst="downArrowCallout">
            <a:avLst>
              <a:gd name="adj1" fmla="val 23730"/>
              <a:gd name="adj2" fmla="val 25000"/>
              <a:gd name="adj3" fmla="val 55672"/>
              <a:gd name="adj4" fmla="val 76699"/>
            </a:avLst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bg1"/>
                </a:solidFill>
                <a:latin typeface="Century Gothic" panose="020B0502020202020204" pitchFamily="34" charset="0"/>
              </a:rPr>
              <a:t>Ongoing process of engagement, review and update of the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DD103-AC09-4010-A003-93E48E3D6F36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4413D-2BF2-4D12-AABC-F7DEF4B38BE8}"/>
              </a:ext>
            </a:extLst>
          </p:cNvPr>
          <p:cNvSpPr/>
          <p:nvPr/>
        </p:nvSpPr>
        <p:spPr>
          <a:xfrm>
            <a:off x="381000" y="260531"/>
            <a:ext cx="5917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Ongoing process</a:t>
            </a:r>
          </a:p>
        </p:txBody>
      </p:sp>
    </p:spTree>
    <p:extLst>
      <p:ext uri="{BB962C8B-B14F-4D97-AF65-F5344CB8AC3E}">
        <p14:creationId xmlns:p14="http://schemas.microsoft.com/office/powerpoint/2010/main" val="249093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7DD103-AC09-4010-A003-93E48E3D6F36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4413D-2BF2-4D12-AABC-F7DEF4B38BE8}"/>
              </a:ext>
            </a:extLst>
          </p:cNvPr>
          <p:cNvSpPr/>
          <p:nvPr/>
        </p:nvSpPr>
        <p:spPr>
          <a:xfrm>
            <a:off x="286732" y="266894"/>
            <a:ext cx="1181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Century Gothic" panose="020B0502020202020204" pitchFamily="34" charset="0"/>
              </a:rPr>
              <a:t>Preparation</a:t>
            </a:r>
            <a:r>
              <a:rPr lang="en-GB" sz="4800">
                <a:solidFill>
                  <a:schemeClr val="bg1"/>
                </a:solidFill>
                <a:latin typeface="Century Gothic" panose="020B0502020202020204" pitchFamily="34" charset="0"/>
              </a:rPr>
              <a:t> and submission of content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CEB525-24EE-429B-8A8A-993C7A6C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latin typeface="Century Gothic" panose="020B0502020202020204" pitchFamily="34" charset="0"/>
              </a:rPr>
              <a:t>Essential </a:t>
            </a:r>
            <a:r>
              <a:rPr lang="en-GB" sz="3200" b="1">
                <a:solidFill>
                  <a:srgbClr val="85B046"/>
                </a:solidFill>
                <a:latin typeface="Century Gothic" panose="020B0502020202020204" pitchFamily="34" charset="0"/>
              </a:rPr>
              <a:t>precondition</a:t>
            </a:r>
            <a:r>
              <a:rPr lang="en-GB" sz="3200">
                <a:latin typeface="Century Gothic" panose="020B0502020202020204" pitchFamily="34" charset="0"/>
              </a:rPr>
              <a:t> – we must have received Data submission before opening the Country Page</a:t>
            </a:r>
          </a:p>
          <a:p>
            <a:pPr>
              <a:lnSpc>
                <a:spcPct val="110000"/>
              </a:lnSpc>
            </a:pPr>
            <a:r>
              <a:rPr lang="en-GB" sz="3200">
                <a:latin typeface="Century Gothic" panose="020B0502020202020204" pitchFamily="34" charset="0"/>
              </a:rPr>
              <a:t>Review the submission form (PDF), identify information gaps, gather information from other organisations and/or experts</a:t>
            </a:r>
          </a:p>
          <a:p>
            <a:pPr>
              <a:lnSpc>
                <a:spcPct val="110000"/>
              </a:lnSpc>
            </a:pPr>
            <a:r>
              <a:rPr lang="en-GB" sz="3200">
                <a:latin typeface="Century Gothic" panose="020B0502020202020204" pitchFamily="34" charset="0"/>
              </a:rPr>
              <a:t>Submit through an </a:t>
            </a:r>
            <a:r>
              <a:rPr lang="en-GB" sz="3200" b="1">
                <a:solidFill>
                  <a:srgbClr val="85B046"/>
                </a:solidFill>
                <a:latin typeface="Century Gothic" panose="020B0502020202020204" pitchFamily="34" charset="0"/>
              </a:rPr>
              <a:t>electronic submission form </a:t>
            </a:r>
            <a:r>
              <a:rPr lang="en-GB" sz="3200">
                <a:latin typeface="Century Gothic" panose="020B0502020202020204" pitchFamily="34" charset="0"/>
              </a:rPr>
              <a:t>– unique links sent to content partners</a:t>
            </a:r>
          </a:p>
        </p:txBody>
      </p:sp>
    </p:spTree>
    <p:extLst>
      <p:ext uri="{BB962C8B-B14F-4D97-AF65-F5344CB8AC3E}">
        <p14:creationId xmlns:p14="http://schemas.microsoft.com/office/powerpoint/2010/main" val="50037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7DD103-AC09-4010-A003-93E48E3D6F36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4413D-2BF2-4D12-AABC-F7DEF4B38BE8}"/>
              </a:ext>
            </a:extLst>
          </p:cNvPr>
          <p:cNvSpPr/>
          <p:nvPr/>
        </p:nvSpPr>
        <p:spPr>
          <a:xfrm>
            <a:off x="381000" y="260531"/>
            <a:ext cx="11823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Century Gothic" panose="020B0502020202020204" pitchFamily="34" charset="0"/>
              </a:rPr>
              <a:t>Curation and publishing of your 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E6F62C-0EC4-4A0E-BCE6-2ED0BD3FC038}"/>
              </a:ext>
            </a:extLst>
          </p:cNvPr>
          <p:cNvSpPr txBox="1">
            <a:spLocks/>
          </p:cNvSpPr>
          <p:nvPr/>
        </p:nvSpPr>
        <p:spPr>
          <a:xfrm>
            <a:off x="772212" y="1999023"/>
            <a:ext cx="9861224" cy="448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b="1">
                <a:solidFill>
                  <a:srgbClr val="85B046"/>
                </a:solidFill>
                <a:latin typeface="Century Gothic" panose="020B0502020202020204" pitchFamily="34" charset="0"/>
              </a:rPr>
              <a:t>Curation</a:t>
            </a:r>
            <a:r>
              <a:rPr lang="en-GB" sz="4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>
                <a:latin typeface="Century Gothic" panose="020B0502020202020204" pitchFamily="34" charset="0"/>
              </a:rPr>
              <a:t>by the LMW Team</a:t>
            </a:r>
            <a:endParaRPr lang="en-GB" sz="4000" b="1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68288" lvl="1" indent="-268288">
              <a:lnSpc>
                <a:spcPct val="100000"/>
              </a:lnSpc>
              <a:spcBef>
                <a:spcPts val="1000"/>
              </a:spcBef>
            </a:pPr>
            <a:r>
              <a:rPr lang="en-GB" sz="4000" b="1">
                <a:solidFill>
                  <a:srgbClr val="85B046"/>
                </a:solidFill>
                <a:latin typeface="Century Gothic" panose="020B0502020202020204" pitchFamily="34" charset="0"/>
              </a:rPr>
              <a:t>Launching</a:t>
            </a:r>
            <a:r>
              <a:rPr lang="en-GB" sz="4000">
                <a:latin typeface="Century Gothic" panose="020B0502020202020204" pitchFamily="34" charset="0"/>
              </a:rPr>
              <a:t> the Country Pages functionality at IFLA WLIC 2018 in Kuala Lumpur</a:t>
            </a:r>
          </a:p>
          <a:p>
            <a:pPr marL="268288" lvl="1" indent="-268288">
              <a:lnSpc>
                <a:spcPct val="100000"/>
              </a:lnSpc>
              <a:spcBef>
                <a:spcPts val="1000"/>
              </a:spcBef>
            </a:pPr>
            <a:r>
              <a:rPr lang="en-GB" sz="4000">
                <a:latin typeface="Century Gothic" panose="020B0502020202020204" pitchFamily="34" charset="0"/>
              </a:rPr>
              <a:t>Ongoing </a:t>
            </a:r>
            <a:r>
              <a:rPr lang="en-GB" sz="4000" b="1">
                <a:solidFill>
                  <a:srgbClr val="85B046"/>
                </a:solidFill>
                <a:latin typeface="Century Gothic" panose="020B0502020202020204" pitchFamily="34" charset="0"/>
              </a:rPr>
              <a:t>messaging on the LMW Twitter: @IFLA_LibraryMap</a:t>
            </a:r>
          </a:p>
        </p:txBody>
      </p:sp>
    </p:spTree>
    <p:extLst>
      <p:ext uri="{BB962C8B-B14F-4D97-AF65-F5344CB8AC3E}">
        <p14:creationId xmlns:p14="http://schemas.microsoft.com/office/powerpoint/2010/main" val="202704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2BC09A-7DE0-4A06-8F53-5F9335220036}"/>
              </a:ext>
            </a:extLst>
          </p:cNvPr>
          <p:cNvSpPr/>
          <p:nvPr/>
        </p:nvSpPr>
        <p:spPr>
          <a:xfrm>
            <a:off x="9106292" y="0"/>
            <a:ext cx="3085707" cy="14781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4A1277CA-E97E-46C0-A90C-4EB44726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42" y="1495206"/>
            <a:ext cx="11818009" cy="5362794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472AA-4B03-48D5-B657-108FD7554045}"/>
              </a:ext>
            </a:extLst>
          </p:cNvPr>
          <p:cNvSpPr/>
          <p:nvPr/>
        </p:nvSpPr>
        <p:spPr>
          <a:xfrm>
            <a:off x="-1" y="0"/>
            <a:ext cx="9106291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108D25-54EE-4793-AB00-19FEA831B3A8}"/>
              </a:ext>
            </a:extLst>
          </p:cNvPr>
          <p:cNvSpPr txBox="1">
            <a:spLocks/>
          </p:cNvSpPr>
          <p:nvPr/>
        </p:nvSpPr>
        <p:spPr>
          <a:xfrm>
            <a:off x="9106292" y="0"/>
            <a:ext cx="3085708" cy="1478152"/>
          </a:xfrm>
          <a:prstGeom prst="rect">
            <a:avLst/>
          </a:prstGeom>
          <a:solidFill>
            <a:srgbClr val="FF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chemeClr val="bg1"/>
                </a:solidFill>
                <a:latin typeface="Century Gothic" panose="020B0502020202020204" pitchFamily="34" charset="0"/>
              </a:rPr>
              <a:t>SDG STORIES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B7CF20-6A3B-4431-912E-7124A172410E}"/>
              </a:ext>
            </a:extLst>
          </p:cNvPr>
          <p:cNvSpPr txBox="1">
            <a:spLocks/>
          </p:cNvSpPr>
          <p:nvPr/>
        </p:nvSpPr>
        <p:spPr>
          <a:xfrm>
            <a:off x="-3" y="247685"/>
            <a:ext cx="9106290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>
                <a:solidFill>
                  <a:schemeClr val="bg1"/>
                </a:solidFill>
                <a:latin typeface="Century Gothic" panose="020B0502020202020204" pitchFamily="34" charset="0"/>
              </a:rPr>
              <a:t>Library Map of the World</a:t>
            </a:r>
            <a:endParaRPr lang="en-GB" sz="6000">
              <a:solidFill>
                <a:srgbClr val="9DC3E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517A6B-FAE0-42DA-884E-F5D649C12B42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F154D-4D98-4BE9-9A75-D7432DCD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5897"/>
            <a:ext cx="10174014" cy="999836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Webinar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1631-07B8-4264-B190-309D8DCE60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33" y="2857471"/>
            <a:ext cx="4028733" cy="2251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AECCE-FE63-4819-B990-C932AD7EB493}"/>
              </a:ext>
            </a:extLst>
          </p:cNvPr>
          <p:cNvSpPr txBox="1"/>
          <p:nvPr/>
        </p:nvSpPr>
        <p:spPr>
          <a:xfrm>
            <a:off x="509450" y="1598981"/>
            <a:ext cx="448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When entering the meeting room please make sure to </a:t>
            </a:r>
            <a:r>
              <a:rPr lang="en-GB" b="1"/>
              <a:t>connect to audio</a:t>
            </a:r>
            <a:r>
              <a:rPr lang="en-GB"/>
              <a:t>, choosing the option you prefer (Phone call or Computer audio):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4E3212-A1CA-4613-B628-5805EB743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023" y="2245312"/>
            <a:ext cx="5115561" cy="3125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BF11DF-688B-4EC2-A7D0-009D63AE70BA}"/>
              </a:ext>
            </a:extLst>
          </p:cNvPr>
          <p:cNvSpPr txBox="1"/>
          <p:nvPr/>
        </p:nvSpPr>
        <p:spPr>
          <a:xfrm>
            <a:off x="5391807" y="1598981"/>
            <a:ext cx="489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Once you are in the room, note that </a:t>
            </a:r>
            <a:r>
              <a:rPr lang="en-GB" b="1"/>
              <a:t>you will be muted by default </a:t>
            </a:r>
            <a:r>
              <a:rPr lang="en-GB"/>
              <a:t>to avoid sound interferences: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827B3-5114-460D-A935-19DF6265346A}"/>
              </a:ext>
            </a:extLst>
          </p:cNvPr>
          <p:cNvSpPr/>
          <p:nvPr/>
        </p:nvSpPr>
        <p:spPr>
          <a:xfrm>
            <a:off x="5257800" y="4930804"/>
            <a:ext cx="599083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36D809-30C4-4E11-9584-3916982AE413}"/>
              </a:ext>
            </a:extLst>
          </p:cNvPr>
          <p:cNvSpPr/>
          <p:nvPr/>
        </p:nvSpPr>
        <p:spPr>
          <a:xfrm>
            <a:off x="1313813" y="3626428"/>
            <a:ext cx="2511972" cy="785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82C9ED-628A-4734-8111-9BAA3EEAB9AE}"/>
              </a:ext>
            </a:extLst>
          </p:cNvPr>
          <p:cNvSpPr txBox="1"/>
          <p:nvPr/>
        </p:nvSpPr>
        <p:spPr>
          <a:xfrm>
            <a:off x="7503297" y="5726389"/>
            <a:ext cx="424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Click on </a:t>
            </a:r>
            <a:r>
              <a:rPr lang="en-GB" b="1"/>
              <a:t>Chat </a:t>
            </a:r>
            <a:r>
              <a:rPr lang="en-GB"/>
              <a:t>to contact us for </a:t>
            </a:r>
            <a:r>
              <a:rPr lang="en-GB" b="1"/>
              <a:t>support</a:t>
            </a:r>
            <a:r>
              <a:rPr lang="en-GB"/>
              <a:t> or </a:t>
            </a:r>
            <a:r>
              <a:rPr lang="en-GB" b="1"/>
              <a:t>send your questions to the group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892AF5-0E87-455F-9BFC-BA894451E738}"/>
              </a:ext>
            </a:extLst>
          </p:cNvPr>
          <p:cNvCxnSpPr>
            <a:cxnSpLocks/>
          </p:cNvCxnSpPr>
          <p:nvPr/>
        </p:nvCxnSpPr>
        <p:spPr>
          <a:xfrm flipV="1">
            <a:off x="9535213" y="5422362"/>
            <a:ext cx="1" cy="309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CECE4A-93AD-42A2-919D-A6AFDA4C5841}"/>
              </a:ext>
            </a:extLst>
          </p:cNvPr>
          <p:cNvSpPr txBox="1"/>
          <p:nvPr/>
        </p:nvSpPr>
        <p:spPr>
          <a:xfrm>
            <a:off x="2368546" y="5720112"/>
            <a:ext cx="458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Please be careful </a:t>
            </a:r>
            <a:r>
              <a:rPr lang="en-GB" b="1">
                <a:solidFill>
                  <a:srgbClr val="FF0000"/>
                </a:solidFill>
              </a:rPr>
              <a:t>NOT to share </a:t>
            </a:r>
            <a:r>
              <a:rPr lang="en-GB">
                <a:solidFill>
                  <a:srgbClr val="FF0000"/>
                </a:solidFill>
              </a:rPr>
              <a:t>your screen or video as this could interfere with the webinar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3B4475-C3B6-4C31-85B1-AC437039C2AC}"/>
              </a:ext>
            </a:extLst>
          </p:cNvPr>
          <p:cNvSpPr txBox="1"/>
          <p:nvPr/>
        </p:nvSpPr>
        <p:spPr>
          <a:xfrm>
            <a:off x="5856882" y="4799719"/>
            <a:ext cx="61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FF0000"/>
                </a:solidFill>
                <a:latin typeface="+mj-lt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B303A-027B-4ADB-BF4A-27F5A0F10019}"/>
              </a:ext>
            </a:extLst>
          </p:cNvPr>
          <p:cNvSpPr txBox="1"/>
          <p:nvPr/>
        </p:nvSpPr>
        <p:spPr>
          <a:xfrm>
            <a:off x="8822436" y="4756721"/>
            <a:ext cx="61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FF0000"/>
                </a:solidFill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9782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5F7251E-C0FB-4AB7-8494-279675040217}"/>
              </a:ext>
            </a:extLst>
          </p:cNvPr>
          <p:cNvSpPr txBox="1">
            <a:spLocks/>
          </p:cNvSpPr>
          <p:nvPr/>
        </p:nvSpPr>
        <p:spPr>
          <a:xfrm>
            <a:off x="8869759" y="2865748"/>
            <a:ext cx="2941241" cy="2861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b="1">
              <a:solidFill>
                <a:srgbClr val="85B046"/>
              </a:solidFill>
              <a:latin typeface="Century Gothic" panose="020B0502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GB" sz="2400" b="1">
                <a:solidFill>
                  <a:srgbClr val="85B046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PDF</a:t>
            </a:r>
            <a:endParaRPr lang="en-GB" sz="2400" b="1">
              <a:solidFill>
                <a:srgbClr val="85B04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400" b="1">
              <a:solidFill>
                <a:srgbClr val="85B046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Inspire</a:t>
            </a:r>
          </a:p>
          <a:p>
            <a:pPr marL="0" indent="0" algn="ctr">
              <a:buNone/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Prepare</a:t>
            </a:r>
          </a:p>
          <a:p>
            <a:pPr marL="0" indent="0" algn="ctr">
              <a:buNone/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Submit</a:t>
            </a:r>
          </a:p>
          <a:p>
            <a:pPr marL="0" indent="0" algn="ctr">
              <a:buNone/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Advocate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2750FF5-90ED-420C-B472-543535584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56822"/>
            <a:ext cx="8238038" cy="4940647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553A4E-1F65-42FD-B57D-C93BB9EF3FD9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28E6E-C6EE-4EFA-BA78-E3EE72DBF809}"/>
              </a:ext>
            </a:extLst>
          </p:cNvPr>
          <p:cNvSpPr/>
          <p:nvPr/>
        </p:nvSpPr>
        <p:spPr>
          <a:xfrm>
            <a:off x="381000" y="260531"/>
            <a:ext cx="64835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A storytelling manual</a:t>
            </a:r>
          </a:p>
        </p:txBody>
      </p:sp>
    </p:spTree>
    <p:extLst>
      <p:ext uri="{BB962C8B-B14F-4D97-AF65-F5344CB8AC3E}">
        <p14:creationId xmlns:p14="http://schemas.microsoft.com/office/powerpoint/2010/main" val="416791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53A4E-1F65-42FD-B57D-C93BB9EF3FD9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28E6E-C6EE-4EFA-BA78-E3EE72DBF809}"/>
              </a:ext>
            </a:extLst>
          </p:cNvPr>
          <p:cNvSpPr/>
          <p:nvPr/>
        </p:nvSpPr>
        <p:spPr>
          <a:xfrm>
            <a:off x="381000" y="260531"/>
            <a:ext cx="11211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bg1"/>
                </a:solidFill>
                <a:latin typeface="Century Gothic" panose="020B0502020202020204" pitchFamily="34" charset="0"/>
              </a:rPr>
              <a:t>Minimum requirements for each story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E3FD698-84FA-4430-8487-A5B41273E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40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93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3CC328-A653-452E-A5D3-1AC3CE3D976C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ABAA1C-4C22-4C45-9709-719F255B1278}"/>
              </a:ext>
            </a:extLst>
          </p:cNvPr>
          <p:cNvSpPr/>
          <p:nvPr/>
        </p:nvSpPr>
        <p:spPr>
          <a:xfrm>
            <a:off x="381000" y="260531"/>
            <a:ext cx="11211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bg1"/>
                </a:solidFill>
                <a:latin typeface="Century Gothic" panose="020B0502020202020204" pitchFamily="34" charset="0"/>
              </a:rPr>
              <a:t>Curation of your story – three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A804-EFFD-4E52-80C1-D7433F86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38683"/>
            <a:ext cx="7801466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Century Gothic" panose="020B0502020202020204" pitchFamily="34" charset="0"/>
              </a:rPr>
              <a:t>Working on </a:t>
            </a:r>
            <a:r>
              <a:rPr lang="en-GB" sz="2400" b="1">
                <a:solidFill>
                  <a:srgbClr val="85B046"/>
                </a:solidFill>
                <a:latin typeface="Century Gothic" panose="020B0502020202020204" pitchFamily="34" charset="0"/>
              </a:rPr>
              <a:t>title and narrative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Storytelling Manual – How to tell your story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Century Gothic" panose="020B0502020202020204" pitchFamily="34" charset="0"/>
              </a:rPr>
              <a:t>Preparing illustrations (</a:t>
            </a:r>
            <a:r>
              <a:rPr lang="en-GB" sz="2400" b="1">
                <a:solidFill>
                  <a:srgbClr val="85B046"/>
                </a:solidFill>
                <a:latin typeface="Century Gothic" panose="020B0502020202020204" pitchFamily="34" charset="0"/>
              </a:rPr>
              <a:t>pictures</a:t>
            </a:r>
            <a:r>
              <a:rPr lang="en-GB" sz="24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/ </a:t>
            </a:r>
            <a:r>
              <a:rPr lang="en-GB" sz="2400" b="1">
                <a:solidFill>
                  <a:srgbClr val="85B046"/>
                </a:solidFill>
                <a:latin typeface="Century Gothic" panose="020B0502020202020204" pitchFamily="34" charset="0"/>
              </a:rPr>
              <a:t>videos</a:t>
            </a:r>
            <a:r>
              <a:rPr lang="en-GB" sz="2400">
                <a:latin typeface="Century Gothic" panose="020B0502020202020204" pitchFamily="34" charset="0"/>
              </a:rPr>
              <a:t>) and </a:t>
            </a:r>
            <a:r>
              <a:rPr lang="en-GB" sz="2400" b="1">
                <a:solidFill>
                  <a:srgbClr val="85B046"/>
                </a:solidFill>
                <a:latin typeface="Century Gothic" panose="020B0502020202020204" pitchFamily="34" charset="0"/>
              </a:rPr>
              <a:t>further information links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Manual – How to tell your story visually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How to deal with copyright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>
                <a:latin typeface="Century Gothic" panose="020B0502020202020204" pitchFamily="34" charset="0"/>
              </a:rPr>
              <a:t>Working on </a:t>
            </a:r>
            <a:r>
              <a:rPr lang="en-GB" sz="2400" b="1">
                <a:solidFill>
                  <a:srgbClr val="85B046"/>
                </a:solidFill>
                <a:latin typeface="Century Gothic" panose="020B0502020202020204" pitchFamily="34" charset="0"/>
              </a:rPr>
              <a:t>translation</a:t>
            </a:r>
            <a:r>
              <a:rPr lang="en-GB" sz="2400">
                <a:latin typeface="Century Gothic" panose="020B0502020202020204" pitchFamily="34" charset="0"/>
              </a:rPr>
              <a:t> to other language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Title and Narrative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Metadata for pictures and videos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>
                <a:latin typeface="Century Gothic" panose="020B0502020202020204" pitchFamily="34" charset="0"/>
              </a:rPr>
              <a:t>Titles of further information links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C0A1E5-6091-403C-9150-829F5E5AEBBE}"/>
              </a:ext>
            </a:extLst>
          </p:cNvPr>
          <p:cNvSpPr/>
          <p:nvPr/>
        </p:nvSpPr>
        <p:spPr>
          <a:xfrm>
            <a:off x="8408276" y="1825625"/>
            <a:ext cx="3184448" cy="1232885"/>
          </a:xfrm>
          <a:prstGeom prst="round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Title and Narrative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61971B-0837-4E82-8C7F-BE0139BE66B9}"/>
              </a:ext>
            </a:extLst>
          </p:cNvPr>
          <p:cNvSpPr/>
          <p:nvPr/>
        </p:nvSpPr>
        <p:spPr>
          <a:xfrm>
            <a:off x="8408275" y="3363310"/>
            <a:ext cx="3184447" cy="1232885"/>
          </a:xfrm>
          <a:prstGeom prst="round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Illustrations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B2B029-9995-46C4-9591-70C739AE0D91}"/>
              </a:ext>
            </a:extLst>
          </p:cNvPr>
          <p:cNvSpPr/>
          <p:nvPr/>
        </p:nvSpPr>
        <p:spPr>
          <a:xfrm>
            <a:off x="8408276" y="4900995"/>
            <a:ext cx="3184446" cy="1232885"/>
          </a:xfrm>
          <a:prstGeom prst="round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231667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5062FF7-2EC0-4F86-96A1-A6A797570C64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762A5BB-57EB-4510-8518-9EDA06197F99}"/>
              </a:ext>
            </a:extLst>
          </p:cNvPr>
          <p:cNvSpPr txBox="1">
            <a:spLocks/>
          </p:cNvSpPr>
          <p:nvPr/>
        </p:nvSpPr>
        <p:spPr>
          <a:xfrm>
            <a:off x="381000" y="179109"/>
            <a:ext cx="8310513" cy="109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>
                <a:solidFill>
                  <a:schemeClr val="bg1"/>
                </a:solidFill>
              </a:rPr>
              <a:t>Engagement scenarios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03658-7E29-439E-9F6E-4D18622F163A}"/>
              </a:ext>
            </a:extLst>
          </p:cNvPr>
          <p:cNvGrpSpPr/>
          <p:nvPr/>
        </p:nvGrpSpPr>
        <p:grpSpPr>
          <a:xfrm>
            <a:off x="505385" y="1806159"/>
            <a:ext cx="11181230" cy="4754897"/>
            <a:chOff x="480768" y="1579915"/>
            <a:chExt cx="11181230" cy="47548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CB7B42-C8B4-43FA-8464-AEF453100D0D}"/>
                </a:ext>
              </a:extLst>
            </p:cNvPr>
            <p:cNvGrpSpPr/>
            <p:nvPr/>
          </p:nvGrpSpPr>
          <p:grpSpPr>
            <a:xfrm>
              <a:off x="814551" y="1579915"/>
              <a:ext cx="10539249" cy="1164956"/>
              <a:chOff x="838200" y="1862025"/>
              <a:chExt cx="10539249" cy="116495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023C63-B0CB-4C4A-807C-FEABF4462CE0}"/>
                  </a:ext>
                </a:extLst>
              </p:cNvPr>
              <p:cNvSpPr/>
              <p:nvPr/>
            </p:nvSpPr>
            <p:spPr>
              <a:xfrm>
                <a:off x="838200" y="1862026"/>
                <a:ext cx="3344917" cy="1164954"/>
              </a:xfrm>
              <a:prstGeom prst="roundRect">
                <a:avLst/>
              </a:prstGeom>
              <a:solidFill>
                <a:srgbClr val="2B709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DATA</a:t>
                </a:r>
                <a:r>
                  <a:rPr lang="en-GB" sz="24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ctr"/>
                <a:r>
                  <a:rPr lang="en-GB" sz="240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(Library Statistics)</a:t>
                </a:r>
                <a:endParaRPr lang="en-GB" sz="200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D2FA1FE-3333-45CC-B77D-7EA659622889}"/>
                  </a:ext>
                </a:extLst>
              </p:cNvPr>
              <p:cNvSpPr/>
              <p:nvPr/>
            </p:nvSpPr>
            <p:spPr>
              <a:xfrm>
                <a:off x="8032532" y="1862025"/>
                <a:ext cx="3344917" cy="1164956"/>
              </a:xfrm>
              <a:prstGeom prst="roundRect">
                <a:avLst/>
              </a:prstGeom>
              <a:solidFill>
                <a:srgbClr val="FF66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SDG STORIES</a:t>
                </a:r>
              </a:p>
              <a:p>
                <a:pPr algn="ctr"/>
                <a:r>
                  <a:rPr lang="en-GB" sz="240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(Library Stories)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F117C6C-80B0-4DFA-BA65-FC0AE306D22B}"/>
                  </a:ext>
                </a:extLst>
              </p:cNvPr>
              <p:cNvSpPr/>
              <p:nvPr/>
            </p:nvSpPr>
            <p:spPr>
              <a:xfrm>
                <a:off x="4435366" y="1862025"/>
                <a:ext cx="3344917" cy="1164955"/>
              </a:xfrm>
              <a:prstGeom prst="roundRect">
                <a:avLst/>
              </a:prstGeom>
              <a:solidFill>
                <a:srgbClr val="9DC3E6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COUNTRY PAGES</a:t>
                </a:r>
              </a:p>
              <a:p>
                <a:pPr algn="ctr"/>
                <a:r>
                  <a:rPr lang="en-GB" sz="240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(Library Landscape)</a:t>
                </a:r>
                <a:endParaRPr lang="en-GB" sz="2400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C4583FD-44C3-4CAD-879C-97ADA1C27465}"/>
                </a:ext>
              </a:extLst>
            </p:cNvPr>
            <p:cNvSpPr/>
            <p:nvPr/>
          </p:nvSpPr>
          <p:spPr>
            <a:xfrm>
              <a:off x="9798268" y="4623506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Individual libraries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B173FE1-7D1E-4C7E-A634-E3D3F61C03DB}"/>
                </a:ext>
              </a:extLst>
            </p:cNvPr>
            <p:cNvSpPr/>
            <p:nvPr/>
          </p:nvSpPr>
          <p:spPr>
            <a:xfrm>
              <a:off x="882864" y="4623506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Individual libraries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179271B-4EDB-4CC9-95D8-D854714F9345}"/>
                </a:ext>
              </a:extLst>
            </p:cNvPr>
            <p:cNvSpPr/>
            <p:nvPr/>
          </p:nvSpPr>
          <p:spPr>
            <a:xfrm>
              <a:off x="2672250" y="4623506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Data owners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DD20FD3-4351-424C-9DDD-DC45701879CD}"/>
                </a:ext>
              </a:extLst>
            </p:cNvPr>
            <p:cNvSpPr/>
            <p:nvPr/>
          </p:nvSpPr>
          <p:spPr>
            <a:xfrm>
              <a:off x="4422226" y="4623505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Individual libraries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DAAC90A-FF88-4CBA-96DD-3AE0DA7B92BD}"/>
                </a:ext>
              </a:extLst>
            </p:cNvPr>
            <p:cNvSpPr/>
            <p:nvPr/>
          </p:nvSpPr>
          <p:spPr>
            <a:xfrm>
              <a:off x="6172202" y="4623505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Content owners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C2A94E4-ADC4-451D-A381-A25744B90B98}"/>
                </a:ext>
              </a:extLst>
            </p:cNvPr>
            <p:cNvSpPr/>
            <p:nvPr/>
          </p:nvSpPr>
          <p:spPr>
            <a:xfrm>
              <a:off x="480768" y="3114901"/>
              <a:ext cx="11181230" cy="1120504"/>
            </a:xfrm>
            <a:prstGeom prst="roundRect">
              <a:avLst/>
            </a:prstGeom>
            <a:solidFill>
              <a:srgbClr val="85B04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Book" panose="020B05030201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0C3164D-FC47-4CF1-9128-A102069E40CE}"/>
                </a:ext>
              </a:extLst>
            </p:cNvPr>
            <p:cNvSpPr/>
            <p:nvPr/>
          </p:nvSpPr>
          <p:spPr>
            <a:xfrm>
              <a:off x="7503737" y="5684363"/>
              <a:ext cx="2825957" cy="650449"/>
            </a:xfrm>
            <a:prstGeom prst="roundRect">
              <a:avLst/>
            </a:prstGeom>
            <a:solidFill>
              <a:srgbClr val="85B04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LMW Contributors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DE8F0C-C513-42C8-A561-BBE942C7D8AD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8916716" y="4235405"/>
              <a:ext cx="0" cy="1448958"/>
            </a:xfrm>
            <a:prstGeom prst="straightConnector1">
              <a:avLst/>
            </a:prstGeom>
            <a:ln w="38100">
              <a:solidFill>
                <a:srgbClr val="85B0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E57363B-AFF5-4614-8884-46EAFD4F035A}"/>
                </a:ext>
              </a:extLst>
            </p:cNvPr>
            <p:cNvSpPr/>
            <p:nvPr/>
          </p:nvSpPr>
          <p:spPr>
            <a:xfrm>
              <a:off x="9798269" y="3244806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National partners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6E7CFE2-6F88-4413-96AF-EBCEC3750A92}"/>
                </a:ext>
              </a:extLst>
            </p:cNvPr>
            <p:cNvSpPr/>
            <p:nvPr/>
          </p:nvSpPr>
          <p:spPr>
            <a:xfrm>
              <a:off x="882864" y="3244806"/>
              <a:ext cx="3323898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Data Partners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AA30EFA-1373-44A2-A225-3837CF18DF8C}"/>
                </a:ext>
              </a:extLst>
            </p:cNvPr>
            <p:cNvSpPr/>
            <p:nvPr/>
          </p:nvSpPr>
          <p:spPr>
            <a:xfrm>
              <a:off x="4422226" y="3244806"/>
              <a:ext cx="3323897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Content partners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AB3332-CEDF-4A26-B02E-CC7052D33DE6}"/>
                </a:ext>
              </a:extLst>
            </p:cNvPr>
            <p:cNvSpPr/>
            <p:nvPr/>
          </p:nvSpPr>
          <p:spPr>
            <a:xfrm>
              <a:off x="8008883" y="3244806"/>
              <a:ext cx="1555531" cy="8787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Individual libraries</a:t>
              </a:r>
            </a:p>
          </p:txBody>
        </p:sp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id="{3E68F88D-180C-4ACB-A4DA-7FA3DF0295D6}"/>
                </a:ext>
              </a:extLst>
            </p:cNvPr>
            <p:cNvSpPr/>
            <p:nvPr/>
          </p:nvSpPr>
          <p:spPr>
            <a:xfrm>
              <a:off x="10329694" y="2744871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B2B65999-E9AF-4649-A88A-D359671AF2DC}"/>
                </a:ext>
              </a:extLst>
            </p:cNvPr>
            <p:cNvSpPr/>
            <p:nvPr/>
          </p:nvSpPr>
          <p:spPr>
            <a:xfrm>
              <a:off x="5837837" y="2739649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47A241C6-4E1E-4873-8ACD-CBADBC104E51}"/>
                </a:ext>
              </a:extLst>
            </p:cNvPr>
            <p:cNvSpPr/>
            <p:nvPr/>
          </p:nvSpPr>
          <p:spPr>
            <a:xfrm>
              <a:off x="8540309" y="2739649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282B33F2-E6A2-44F2-9548-24DA8420EB97}"/>
                </a:ext>
              </a:extLst>
            </p:cNvPr>
            <p:cNvSpPr/>
            <p:nvPr/>
          </p:nvSpPr>
          <p:spPr>
            <a:xfrm>
              <a:off x="2298474" y="2751831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3EBE2162-6A30-4D75-A1F0-7DD666557EC2}"/>
                </a:ext>
              </a:extLst>
            </p:cNvPr>
            <p:cNvSpPr/>
            <p:nvPr/>
          </p:nvSpPr>
          <p:spPr>
            <a:xfrm>
              <a:off x="6703628" y="4116611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76727DBD-D414-422C-AF32-88D2718591EE}"/>
                </a:ext>
              </a:extLst>
            </p:cNvPr>
            <p:cNvSpPr/>
            <p:nvPr/>
          </p:nvSpPr>
          <p:spPr>
            <a:xfrm>
              <a:off x="1419215" y="4115900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25EDBE8E-8B42-40B6-810A-76BA482C7EDB}"/>
                </a:ext>
              </a:extLst>
            </p:cNvPr>
            <p:cNvSpPr/>
            <p:nvPr/>
          </p:nvSpPr>
          <p:spPr>
            <a:xfrm>
              <a:off x="4953653" y="4123570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F4F4DECD-F6C2-44BC-9642-47D20A6092CC}"/>
                </a:ext>
              </a:extLst>
            </p:cNvPr>
            <p:cNvSpPr/>
            <p:nvPr/>
          </p:nvSpPr>
          <p:spPr>
            <a:xfrm>
              <a:off x="3169190" y="4116610"/>
              <a:ext cx="492677" cy="4999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EB632026-EE75-434F-A382-2B47B670F310}"/>
                </a:ext>
              </a:extLst>
            </p:cNvPr>
            <p:cNvSpPr/>
            <p:nvPr/>
          </p:nvSpPr>
          <p:spPr>
            <a:xfrm>
              <a:off x="10329694" y="4116611"/>
              <a:ext cx="492677" cy="506894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46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E487D7-F3DF-42A4-95DE-2BCCF6ED186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AD917B-2238-443A-B0E5-8C08796030F8}"/>
              </a:ext>
            </a:extLst>
          </p:cNvPr>
          <p:cNvSpPr txBox="1">
            <a:spLocks/>
          </p:cNvSpPr>
          <p:nvPr/>
        </p:nvSpPr>
        <p:spPr>
          <a:xfrm>
            <a:off x="381000" y="179109"/>
            <a:ext cx="8310513" cy="109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chemeClr val="bg1"/>
                </a:solidFill>
              </a:rPr>
              <a:t>Stay Tuned with the LMW!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D333CE2-D5F4-48FD-A0FD-B8168AC91EBD}"/>
              </a:ext>
            </a:extLst>
          </p:cNvPr>
          <p:cNvSpPr txBox="1">
            <a:spLocks/>
          </p:cNvSpPr>
          <p:nvPr/>
        </p:nvSpPr>
        <p:spPr>
          <a:xfrm>
            <a:off x="631017" y="1657261"/>
            <a:ext cx="10929966" cy="462053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Follow us on </a:t>
            </a:r>
            <a:r>
              <a:rPr lang="en-GB" sz="4000">
                <a:solidFill>
                  <a:srgbClr val="85B046"/>
                </a:solidFill>
                <a:latin typeface="Century Gothic" panose="020B0502020202020204" pitchFamily="34" charset="0"/>
              </a:rPr>
              <a:t>Twitter: @IFLA_LibraryMap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Use the hashtags  </a:t>
            </a:r>
            <a:r>
              <a:rPr lang="en-GB" sz="4000">
                <a:solidFill>
                  <a:srgbClr val="85B046"/>
                </a:solidFill>
                <a:latin typeface="Century Gothic" panose="020B0502020202020204" pitchFamily="34" charset="0"/>
              </a:rPr>
              <a:t>#WorldLibraryMap #StoriesThatMatter #Lib4Dev #SDGs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Visit the website: </a:t>
            </a:r>
            <a:r>
              <a:rPr lang="en-GB" sz="4000">
                <a:solidFill>
                  <a:srgbClr val="85B046"/>
                </a:solidFill>
                <a:latin typeface="Century Gothic" panose="020B0502020202020204" pitchFamily="34" charset="0"/>
              </a:rPr>
              <a:t>librarymap.ifla.org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4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Contact us at: </a:t>
            </a:r>
            <a:r>
              <a:rPr lang="en-GB" sz="4000">
                <a:solidFill>
                  <a:srgbClr val="85B046"/>
                </a:solidFill>
                <a:latin typeface="Century Gothic" panose="020B0502020202020204" pitchFamily="34" charset="0"/>
              </a:rPr>
              <a:t>librarymap@ifla.org</a:t>
            </a:r>
          </a:p>
        </p:txBody>
      </p:sp>
    </p:spTree>
    <p:extLst>
      <p:ext uri="{BB962C8B-B14F-4D97-AF65-F5344CB8AC3E}">
        <p14:creationId xmlns:p14="http://schemas.microsoft.com/office/powerpoint/2010/main" val="383661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E487D7-F3DF-42A4-95DE-2BCCF6ED186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AD917B-2238-443A-B0E5-8C08796030F8}"/>
              </a:ext>
            </a:extLst>
          </p:cNvPr>
          <p:cNvSpPr txBox="1">
            <a:spLocks/>
          </p:cNvSpPr>
          <p:nvPr/>
        </p:nvSpPr>
        <p:spPr>
          <a:xfrm>
            <a:off x="381000" y="179109"/>
            <a:ext cx="8310513" cy="109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>
                <a:solidFill>
                  <a:schemeClr val="bg1"/>
                </a:solidFill>
              </a:rPr>
              <a:t>Questions and 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BF0F0-99F9-44EC-8AAD-009E1464739F}"/>
              </a:ext>
            </a:extLst>
          </p:cNvPr>
          <p:cNvSpPr txBox="1"/>
          <p:nvPr/>
        </p:nvSpPr>
        <p:spPr>
          <a:xfrm>
            <a:off x="542748" y="1839183"/>
            <a:ext cx="5971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n-GB" sz="2800"/>
              <a:t>Use the </a:t>
            </a:r>
            <a:r>
              <a:rPr lang="en-GB" sz="2800" b="1"/>
              <a:t>Zoom chat </a:t>
            </a:r>
            <a:r>
              <a:rPr lang="en-GB" sz="2800"/>
              <a:t>option to send your questions!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FF107-1666-4505-8542-6013ED29FF16}"/>
              </a:ext>
            </a:extLst>
          </p:cNvPr>
          <p:cNvSpPr txBox="1"/>
          <p:nvPr/>
        </p:nvSpPr>
        <p:spPr>
          <a:xfrm>
            <a:off x="508183" y="3511557"/>
            <a:ext cx="5612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>
                <a:latin typeface="Century Gothic" panose="020B0502020202020204" pitchFamily="34" charset="0"/>
              </a:rPr>
              <a:t>Recording and slides</a:t>
            </a:r>
            <a:r>
              <a:rPr lang="en-GB" sz="2800">
                <a:latin typeface="Century Gothic" panose="020B0502020202020204" pitchFamily="34" charset="0"/>
              </a:rPr>
              <a:t> will be available in the IFLA website (bit.ly/2NK3zHS)</a:t>
            </a:r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324F5-1084-4BF7-BC81-F66AF283D819}"/>
              </a:ext>
            </a:extLst>
          </p:cNvPr>
          <p:cNvSpPr txBox="1"/>
          <p:nvPr/>
        </p:nvSpPr>
        <p:spPr>
          <a:xfrm>
            <a:off x="542748" y="4979110"/>
            <a:ext cx="7130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Century Gothic" panose="020B0502020202020204" pitchFamily="34" charset="0"/>
              </a:rPr>
              <a:t>We will also share </a:t>
            </a:r>
            <a:r>
              <a:rPr lang="en-GB" sz="2800" b="1">
                <a:latin typeface="Century Gothic" panose="020B0502020202020204" pitchFamily="34" charset="0"/>
              </a:rPr>
              <a:t>answers to the questions </a:t>
            </a:r>
            <a:r>
              <a:rPr lang="en-GB" sz="2800">
                <a:latin typeface="Century Gothic" panose="020B0502020202020204" pitchFamily="34" charset="0"/>
              </a:rPr>
              <a:t>that we didn’t have time to answer!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D5445-A1A8-40A8-AF05-AB46C180C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20" y="1988525"/>
            <a:ext cx="3193410" cy="3193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532D7-6E58-494F-B947-9E8023BFB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637" y="2912883"/>
            <a:ext cx="6315907" cy="3074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21F3422-ABFB-4273-9F6D-3F34CC09C125}"/>
              </a:ext>
            </a:extLst>
          </p:cNvPr>
          <p:cNvSpPr/>
          <p:nvPr/>
        </p:nvSpPr>
        <p:spPr>
          <a:xfrm>
            <a:off x="5363851" y="2714920"/>
            <a:ext cx="732149" cy="714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86CD81-4064-45C6-8248-918502688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4" y="379595"/>
            <a:ext cx="738655" cy="782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DC9F91-E5F4-4B3E-8FBE-0F1492B473BB}"/>
              </a:ext>
            </a:extLst>
          </p:cNvPr>
          <p:cNvSpPr txBox="1"/>
          <p:nvPr/>
        </p:nvSpPr>
        <p:spPr>
          <a:xfrm>
            <a:off x="1509673" y="294029"/>
            <a:ext cx="468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7FBA3A"/>
                </a:solidFill>
                <a:latin typeface="Century Gothic" panose="020B0502020202020204" pitchFamily="34" charset="0"/>
              </a:rPr>
              <a:t>Library Map </a:t>
            </a:r>
          </a:p>
          <a:p>
            <a:r>
              <a:rPr lang="en-GB" sz="2800">
                <a:solidFill>
                  <a:srgbClr val="7FBA3A"/>
                </a:solidFill>
                <a:latin typeface="Century Gothic" panose="020B0502020202020204" pitchFamily="34" charset="0"/>
              </a:rPr>
              <a:t>of the World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FA80B-93DE-4898-A40B-88F7DF3DE4DA}"/>
              </a:ext>
            </a:extLst>
          </p:cNvPr>
          <p:cNvSpPr txBox="1"/>
          <p:nvPr/>
        </p:nvSpPr>
        <p:spPr>
          <a:xfrm>
            <a:off x="8675418" y="6071406"/>
            <a:ext cx="309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>
                <a:solidFill>
                  <a:srgbClr val="7FBA3A"/>
                </a:solidFill>
                <a:latin typeface="Century Gothic" panose="020B0502020202020204" pitchFamily="34" charset="0"/>
              </a:rPr>
              <a:t>#WorldLibraryMap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EBCF9-C2A7-4CB0-92D6-3D1BCF6E0061}"/>
              </a:ext>
            </a:extLst>
          </p:cNvPr>
          <p:cNvSpPr/>
          <p:nvPr/>
        </p:nvSpPr>
        <p:spPr>
          <a:xfrm>
            <a:off x="1228349" y="2588857"/>
            <a:ext cx="3114993" cy="624226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AE62A-5780-4B05-9628-FF328D25B53E}"/>
              </a:ext>
            </a:extLst>
          </p:cNvPr>
          <p:cNvSpPr txBox="1"/>
          <p:nvPr/>
        </p:nvSpPr>
        <p:spPr>
          <a:xfrm>
            <a:off x="1228349" y="2608582"/>
            <a:ext cx="3113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IFLA WEBINAR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9B237-AB08-4ADB-BB66-8DE8D3722F0E}"/>
              </a:ext>
            </a:extLst>
          </p:cNvPr>
          <p:cNvSpPr txBox="1"/>
          <p:nvPr/>
        </p:nvSpPr>
        <p:spPr>
          <a:xfrm>
            <a:off x="410798" y="6071407"/>
            <a:ext cx="353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7FBA3A"/>
                </a:solidFill>
                <a:latin typeface="Century Gothic" panose="020B0502020202020204" pitchFamily="34" charset="0"/>
              </a:rPr>
              <a:t>@IFLA_LibraryMap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BF68DA-78CC-4F58-A6F1-9EA2C1E0A83E}"/>
              </a:ext>
            </a:extLst>
          </p:cNvPr>
          <p:cNvSpPr/>
          <p:nvPr/>
        </p:nvSpPr>
        <p:spPr>
          <a:xfrm>
            <a:off x="0" y="3213083"/>
            <a:ext cx="12192000" cy="1478152"/>
          </a:xfrm>
          <a:prstGeom prst="rect">
            <a:avLst/>
          </a:prstGeom>
          <a:solidFill>
            <a:srgbClr val="014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F9988-CA6C-47E5-A1E7-D1564530D1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34" y="316202"/>
            <a:ext cx="4688631" cy="2724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CFD5E3-9476-482A-BCFA-1C3062146761}"/>
              </a:ext>
            </a:extLst>
          </p:cNvPr>
          <p:cNvSpPr txBox="1"/>
          <p:nvPr/>
        </p:nvSpPr>
        <p:spPr>
          <a:xfrm>
            <a:off x="1322942" y="3298313"/>
            <a:ext cx="801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7FBA3A"/>
                </a:solidFill>
                <a:latin typeface="Century Gothic" panose="020B0502020202020204" pitchFamily="34" charset="0"/>
              </a:rPr>
              <a:t>Library Map of the World</a:t>
            </a:r>
          </a:p>
          <a:p>
            <a:r>
              <a:rPr lang="en-GB" sz="3200" b="1">
                <a:solidFill>
                  <a:schemeClr val="bg1"/>
                </a:solidFill>
                <a:latin typeface="Century Gothic" panose="020B0502020202020204" pitchFamily="34" charset="0"/>
              </a:rPr>
              <a:t>What’s going on and how to engage?</a:t>
            </a:r>
          </a:p>
        </p:txBody>
      </p:sp>
    </p:spTree>
    <p:extLst>
      <p:ext uri="{BB962C8B-B14F-4D97-AF65-F5344CB8AC3E}">
        <p14:creationId xmlns:p14="http://schemas.microsoft.com/office/powerpoint/2010/main" val="21658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B6B474-8B1C-4C4F-890B-8C8D4DBFE3A5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F858C9-8936-4C52-A6D9-169C51AF42F7}"/>
              </a:ext>
            </a:extLst>
          </p:cNvPr>
          <p:cNvSpPr txBox="1">
            <a:spLocks/>
          </p:cNvSpPr>
          <p:nvPr/>
        </p:nvSpPr>
        <p:spPr>
          <a:xfrm>
            <a:off x="381000" y="275897"/>
            <a:ext cx="6650421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5D90C-D5C2-4360-A3DD-0BBBDA73AB36}"/>
              </a:ext>
            </a:extLst>
          </p:cNvPr>
          <p:cNvSpPr txBox="1"/>
          <p:nvPr/>
        </p:nvSpPr>
        <p:spPr>
          <a:xfrm>
            <a:off x="783467" y="1754049"/>
            <a:ext cx="1062506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85B046"/>
                </a:solidFill>
                <a:latin typeface="Century Gothic" panose="020B0502020202020204" pitchFamily="34" charset="0"/>
              </a:rPr>
              <a:t>Opening</a:t>
            </a:r>
          </a:p>
          <a:p>
            <a:r>
              <a:rPr lang="en-GB" sz="2000">
                <a:latin typeface="Century Gothic" panose="020B0502020202020204" pitchFamily="34" charset="0"/>
              </a:rPr>
              <a:t>Gerald Leitner, IFLA Secretary General</a:t>
            </a:r>
          </a:p>
          <a:p>
            <a:endParaRPr lang="en-GB" sz="14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85B046"/>
                </a:solidFill>
                <a:latin typeface="Century Gothic" panose="020B0502020202020204" pitchFamily="34" charset="0"/>
              </a:rPr>
              <a:t>Meet the Library Map of the World (LMW) Team</a:t>
            </a:r>
          </a:p>
          <a:p>
            <a:r>
              <a:rPr lang="en-GB" sz="2000">
                <a:latin typeface="Century Gothic" panose="020B0502020202020204" pitchFamily="34" charset="0"/>
              </a:rPr>
              <a:t>Kristine Paberza, Eshka Lake and Vesselina Vassileva</a:t>
            </a:r>
          </a:p>
          <a:p>
            <a:endParaRPr lang="en-GB" sz="14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85B046"/>
                </a:solidFill>
                <a:latin typeface="Century Gothic" panose="020B0502020202020204" pitchFamily="34" charset="0"/>
              </a:rPr>
              <a:t>On the agenda — three engagement areas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>
                <a:latin typeface="Century Gothic" panose="020B0502020202020204" pitchFamily="34" charset="0"/>
              </a:rPr>
              <a:t>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>
                <a:latin typeface="Century Gothic" panose="020B0502020202020204" pitchFamily="34" charset="0"/>
              </a:rPr>
              <a:t>Country Pages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>
                <a:latin typeface="Century Gothic" panose="020B0502020202020204" pitchFamily="34" charset="0"/>
              </a:rPr>
              <a:t>SDG Stories</a:t>
            </a:r>
          </a:p>
          <a:p>
            <a:endParaRPr lang="en-GB" sz="140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85B046"/>
                </a:solidFill>
                <a:latin typeface="Century Gothic" panose="020B0502020202020204" pitchFamily="34" charset="0"/>
              </a:rPr>
              <a:t>Stay tuned with the LMW!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100" b="1">
              <a:solidFill>
                <a:srgbClr val="85B046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rgbClr val="85B046"/>
                </a:solidFill>
                <a:latin typeface="Century Gothic" panose="020B0502020202020204" pitchFamily="34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80857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A6DF-BA1F-4BB2-AC8E-2C1B3284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7047"/>
            <a:ext cx="10515600" cy="1809915"/>
          </a:xfrm>
        </p:spPr>
        <p:txBody>
          <a:bodyPr/>
          <a:lstStyle/>
          <a:p>
            <a:pPr marL="0" indent="0" algn="ctr">
              <a:buNone/>
            </a:pPr>
            <a:r>
              <a:rPr lang="en-GB" b="1">
                <a:latin typeface="Century Gothic" panose="020B0502020202020204" pitchFamily="34" charset="0"/>
              </a:rPr>
              <a:t>Gerald Leitner</a:t>
            </a:r>
          </a:p>
          <a:p>
            <a:pPr marL="0" indent="0" algn="ctr">
              <a:buNone/>
            </a:pPr>
            <a:r>
              <a:rPr lang="en-GB">
                <a:latin typeface="Century Gothic" panose="020B0502020202020204" pitchFamily="34" charset="0"/>
              </a:rPr>
              <a:t>IFLA Secretary General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9D96F-BDC8-4C8C-AEFB-49E529490A9B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02B39-0128-4A97-82BD-89071590B12A}"/>
              </a:ext>
            </a:extLst>
          </p:cNvPr>
          <p:cNvSpPr txBox="1">
            <a:spLocks/>
          </p:cNvSpPr>
          <p:nvPr/>
        </p:nvSpPr>
        <p:spPr>
          <a:xfrm>
            <a:off x="381000" y="275897"/>
            <a:ext cx="6650421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>
                <a:solidFill>
                  <a:schemeClr val="bg1"/>
                </a:solidFill>
              </a:rPr>
              <a:t>Opening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2D828-7832-4148-89BA-90F65B0B7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179" y="2140987"/>
            <a:ext cx="2023641" cy="20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B3E1A4-3670-42F3-9816-FD872CB6BCB2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D6BFF4-EF58-478D-83AE-C04EE34CD160}"/>
              </a:ext>
            </a:extLst>
          </p:cNvPr>
          <p:cNvSpPr txBox="1">
            <a:spLocks/>
          </p:cNvSpPr>
          <p:nvPr/>
        </p:nvSpPr>
        <p:spPr>
          <a:xfrm>
            <a:off x="381000" y="275897"/>
            <a:ext cx="6650421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>
                <a:solidFill>
                  <a:schemeClr val="bg1"/>
                </a:solidFill>
              </a:rPr>
              <a:t>Meet the LMW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89623-4932-4C2D-9510-8FE7BCC16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362" y="2555054"/>
            <a:ext cx="1439721" cy="16869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338F6A-792F-47D2-87B2-4D7DE97F8CA9}"/>
              </a:ext>
            </a:extLst>
          </p:cNvPr>
          <p:cNvSpPr txBox="1">
            <a:spLocks/>
          </p:cNvSpPr>
          <p:nvPr/>
        </p:nvSpPr>
        <p:spPr>
          <a:xfrm>
            <a:off x="4151588" y="4605612"/>
            <a:ext cx="3407978" cy="1686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>
                <a:latin typeface="Century Gothic" panose="020B0502020202020204" pitchFamily="34" charset="0"/>
              </a:rPr>
              <a:t>Eshka Lake</a:t>
            </a:r>
          </a:p>
          <a:p>
            <a:pPr marL="0" indent="0" algn="ctr">
              <a:buNone/>
            </a:pPr>
            <a:r>
              <a:rPr lang="en-GB" sz="2400">
                <a:latin typeface="Century Gothic" panose="020B0502020202020204" pitchFamily="34" charset="0"/>
              </a:rPr>
              <a:t>Administrative Assistant, Data Processing and Analysis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D995F0-34BC-469D-A3E8-4BC6BB17C6A3}"/>
              </a:ext>
            </a:extLst>
          </p:cNvPr>
          <p:cNvSpPr txBox="1">
            <a:spLocks/>
          </p:cNvSpPr>
          <p:nvPr/>
        </p:nvSpPr>
        <p:spPr>
          <a:xfrm>
            <a:off x="630620" y="4605612"/>
            <a:ext cx="2877207" cy="1686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>
                <a:latin typeface="Century Gothic" panose="020B0502020202020204" pitchFamily="34" charset="0"/>
              </a:rPr>
              <a:t>Kristine Paberza</a:t>
            </a:r>
          </a:p>
          <a:p>
            <a:pPr marL="0" indent="0" algn="ctr">
              <a:buNone/>
            </a:pPr>
            <a:r>
              <a:rPr lang="en-GB" sz="2400">
                <a:latin typeface="Century Gothic" panose="020B0502020202020204" pitchFamily="34" charset="0"/>
              </a:rPr>
              <a:t>Member Engagement Officer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F70A7F-B34A-4F6B-9336-318CF51D6AB2}"/>
              </a:ext>
            </a:extLst>
          </p:cNvPr>
          <p:cNvSpPr txBox="1">
            <a:spLocks/>
          </p:cNvSpPr>
          <p:nvPr/>
        </p:nvSpPr>
        <p:spPr>
          <a:xfrm>
            <a:off x="7819697" y="4605612"/>
            <a:ext cx="3407979" cy="1686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>
                <a:latin typeface="Century Gothic" panose="020B0502020202020204" pitchFamily="34" charset="0"/>
              </a:rPr>
              <a:t>Vesselina Vassileva</a:t>
            </a:r>
          </a:p>
          <a:p>
            <a:pPr marL="0" indent="0" algn="ctr">
              <a:buNone/>
            </a:pPr>
            <a:r>
              <a:rPr lang="en-GB" sz="2400">
                <a:latin typeface="Century Gothic" panose="020B0502020202020204" pitchFamily="34" charset="0"/>
              </a:rPr>
              <a:t>Administrative Assistant, Data Processing and 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847859-D650-4B47-9DF6-280C29A35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80229" y="2600379"/>
            <a:ext cx="1686912" cy="1596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64D92E-B282-4095-A82C-8093A712C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16" y="2555054"/>
            <a:ext cx="1439721" cy="17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CB7B42-C8B4-43FA-8464-AEF453100D0D}"/>
              </a:ext>
            </a:extLst>
          </p:cNvPr>
          <p:cNvGrpSpPr/>
          <p:nvPr/>
        </p:nvGrpSpPr>
        <p:grpSpPr>
          <a:xfrm>
            <a:off x="838200" y="1862024"/>
            <a:ext cx="10539249" cy="4538776"/>
            <a:chOff x="838200" y="1862024"/>
            <a:chExt cx="10539249" cy="45387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1023C63-B0CB-4C4A-807C-FEABF4462CE0}"/>
                </a:ext>
              </a:extLst>
            </p:cNvPr>
            <p:cNvSpPr/>
            <p:nvPr/>
          </p:nvSpPr>
          <p:spPr>
            <a:xfrm>
              <a:off x="838200" y="1862025"/>
              <a:ext cx="3344917" cy="4538775"/>
            </a:xfrm>
            <a:prstGeom prst="roundRect">
              <a:avLst/>
            </a:prstGeom>
            <a:solidFill>
              <a:srgbClr val="2B709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600">
                  <a:solidFill>
                    <a:schemeClr val="bg1"/>
                  </a:solidFill>
                  <a:latin typeface="Century Gothic" panose="020B0502020202020204" pitchFamily="34" charset="0"/>
                </a:rPr>
                <a:t>DATA</a:t>
              </a:r>
              <a:r>
                <a:rPr lang="en-GB" sz="24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  <a:latin typeface="Century Gothic" panose="020B0502020202020204" pitchFamily="34" charset="0"/>
                </a:rPr>
                <a:t>(Library Statistics)</a:t>
              </a:r>
            </a:p>
            <a:p>
              <a:endParaRPr lang="en-GB" sz="2400">
                <a:solidFill>
                  <a:srgbClr val="9DC3E6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tx1"/>
                  </a:solidFill>
                  <a:latin typeface="Century Gothic" panose="020B0502020202020204" pitchFamily="34" charset="0"/>
                </a:rPr>
                <a:t>Scope (metrics and library types)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tx1"/>
                  </a:solidFill>
                  <a:latin typeface="Century Gothic" panose="020B0502020202020204" pitchFamily="34" charset="0"/>
                </a:rPr>
                <a:t>Data partners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tx1"/>
                  </a:solidFill>
                  <a:latin typeface="Century Gothic" panose="020B0502020202020204" pitchFamily="34" charset="0"/>
                </a:rPr>
                <a:t>Annual cycle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tx1"/>
                  </a:solidFill>
                  <a:latin typeface="Century Gothic" panose="020B0502020202020204" pitchFamily="34" charset="0"/>
                </a:rPr>
                <a:t>Facilitation and curation process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D2FA1FE-3333-45CC-B77D-7EA659622889}"/>
                </a:ext>
              </a:extLst>
            </p:cNvPr>
            <p:cNvSpPr/>
            <p:nvPr/>
          </p:nvSpPr>
          <p:spPr>
            <a:xfrm>
              <a:off x="8032532" y="1862024"/>
              <a:ext cx="3344917" cy="4538775"/>
            </a:xfrm>
            <a:prstGeom prst="roundRect">
              <a:avLst/>
            </a:prstGeom>
            <a:solidFill>
              <a:srgbClr val="FF669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>
                  <a:solidFill>
                    <a:schemeClr val="bg1"/>
                  </a:solidFill>
                  <a:latin typeface="Century Gothic" panose="020B0502020202020204" pitchFamily="34" charset="0"/>
                </a:rPr>
                <a:t>SDG STORIES</a:t>
              </a:r>
            </a:p>
            <a:p>
              <a:pPr algn="ctr"/>
              <a:r>
                <a:rPr lang="en-GB" sz="2000">
                  <a:solidFill>
                    <a:schemeClr val="tx1"/>
                  </a:solidFill>
                  <a:latin typeface="Century Gothic" panose="020B0502020202020204" pitchFamily="34" charset="0"/>
                </a:rPr>
                <a:t>(Library Stories)</a:t>
              </a:r>
            </a:p>
            <a:p>
              <a:pPr algn="ctr"/>
              <a:endParaRPr lang="en-GB" sz="2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Storytelling Manual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Minimum requirements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Contributors (Individual libraries / National partners)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Curation process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117C6C-80B0-4DFA-BA65-FC0AE306D22B}"/>
                </a:ext>
              </a:extLst>
            </p:cNvPr>
            <p:cNvSpPr/>
            <p:nvPr/>
          </p:nvSpPr>
          <p:spPr>
            <a:xfrm>
              <a:off x="4423541" y="1862024"/>
              <a:ext cx="3344917" cy="4538775"/>
            </a:xfrm>
            <a:prstGeom prst="roundRect">
              <a:avLst/>
            </a:prstGeom>
            <a:solidFill>
              <a:srgbClr val="9DC3E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600">
                  <a:solidFill>
                    <a:schemeClr val="bg1"/>
                  </a:solidFill>
                  <a:latin typeface="Century Gothic" panose="020B0502020202020204" pitchFamily="34" charset="0"/>
                </a:rPr>
                <a:t>COUNTRY PAGES</a:t>
              </a:r>
            </a:p>
            <a:p>
              <a:pPr algn="ctr"/>
              <a:r>
                <a:rPr lang="en-GB" sz="2000">
                  <a:solidFill>
                    <a:schemeClr val="tx1"/>
                  </a:solidFill>
                  <a:latin typeface="Century Gothic" panose="020B0502020202020204" pitchFamily="34" charset="0"/>
                </a:rPr>
                <a:t>(Library Landscape)</a:t>
              </a:r>
            </a:p>
            <a:p>
              <a:pPr algn="ctr"/>
              <a:endParaRPr lang="en-GB" sz="20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Scope (generated / contributed content)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Content partners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Ongoing facilitated process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Century Gothic" panose="020B0502020202020204" pitchFamily="34" charset="0"/>
                </a:rPr>
                <a:t>Curation process</a:t>
              </a:r>
            </a:p>
            <a:p>
              <a:pPr algn="ctr"/>
              <a:endParaRPr lang="en-GB" sz="20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GB" sz="20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GB" sz="20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GB" sz="32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27C4933-500E-4528-A5AE-D1965815B175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BFB6D8-467E-4E50-87B5-E23E2FC870C1}"/>
              </a:ext>
            </a:extLst>
          </p:cNvPr>
          <p:cNvSpPr txBox="1">
            <a:spLocks/>
          </p:cNvSpPr>
          <p:nvPr/>
        </p:nvSpPr>
        <p:spPr>
          <a:xfrm>
            <a:off x="381000" y="275897"/>
            <a:ext cx="11474669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>
                <a:solidFill>
                  <a:schemeClr val="bg1"/>
                </a:solidFill>
              </a:rPr>
              <a:t>On the agenda – three engagement areas</a:t>
            </a:r>
          </a:p>
        </p:txBody>
      </p:sp>
    </p:spTree>
    <p:extLst>
      <p:ext uri="{BB962C8B-B14F-4D97-AF65-F5344CB8AC3E}">
        <p14:creationId xmlns:p14="http://schemas.microsoft.com/office/powerpoint/2010/main" val="234120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9106292" y="0"/>
            <a:ext cx="3085707" cy="1478152"/>
          </a:xfrm>
          <a:prstGeom prst="rect">
            <a:avLst/>
          </a:pr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370C4-773F-4519-919D-EF89C26C6300}"/>
              </a:ext>
            </a:extLst>
          </p:cNvPr>
          <p:cNvSpPr/>
          <p:nvPr/>
        </p:nvSpPr>
        <p:spPr>
          <a:xfrm>
            <a:off x="-1" y="0"/>
            <a:ext cx="9106291" cy="1478152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6E43BC-08DB-4DBD-B5BF-19CA36A49F20}"/>
              </a:ext>
            </a:extLst>
          </p:cNvPr>
          <p:cNvSpPr txBox="1">
            <a:spLocks/>
          </p:cNvSpPr>
          <p:nvPr/>
        </p:nvSpPr>
        <p:spPr>
          <a:xfrm>
            <a:off x="-3" y="247685"/>
            <a:ext cx="9106290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>
                <a:solidFill>
                  <a:schemeClr val="bg1"/>
                </a:solidFill>
                <a:latin typeface="Century Gothic" panose="020B0502020202020204" pitchFamily="34" charset="0"/>
              </a:rPr>
              <a:t>Library Map of the World</a:t>
            </a:r>
            <a:endParaRPr lang="en-GB" sz="6000">
              <a:solidFill>
                <a:srgbClr val="9DC3E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0AF4DA7-8AE7-400B-9328-A8DF72B79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78152"/>
            <a:ext cx="11255604" cy="5391692"/>
          </a:xfrm>
          <a:prstGeom prst="rect">
            <a:avLst/>
          </a:prstGeom>
          <a:ln w="3175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CB449F-BE18-406D-9B64-1ACF095E3DCF}"/>
              </a:ext>
            </a:extLst>
          </p:cNvPr>
          <p:cNvSpPr txBox="1">
            <a:spLocks/>
          </p:cNvSpPr>
          <p:nvPr/>
        </p:nvSpPr>
        <p:spPr>
          <a:xfrm>
            <a:off x="9106292" y="260531"/>
            <a:ext cx="3085708" cy="99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9330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9363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8 metrics for all library types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377295F-AA2D-4741-BDE4-4D18AC5D4249}"/>
              </a:ext>
            </a:extLst>
          </p:cNvPr>
          <p:cNvSpPr txBox="1">
            <a:spLocks/>
          </p:cNvSpPr>
          <p:nvPr/>
        </p:nvSpPr>
        <p:spPr>
          <a:xfrm>
            <a:off x="3574791" y="1830371"/>
            <a:ext cx="3746258" cy="611171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>
                <a:solidFill>
                  <a:schemeClr val="bg1"/>
                </a:solidFill>
                <a:latin typeface="Century Gothic" panose="020B0502020202020204" pitchFamily="34" charset="0"/>
              </a:rPr>
              <a:t>LIBRARY TYPES</a:t>
            </a:r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5B1FB1E4-D104-486D-B9EE-75B6D06E7967}"/>
              </a:ext>
            </a:extLst>
          </p:cNvPr>
          <p:cNvSpPr txBox="1">
            <a:spLocks/>
          </p:cNvSpPr>
          <p:nvPr/>
        </p:nvSpPr>
        <p:spPr>
          <a:xfrm>
            <a:off x="3574791" y="2526384"/>
            <a:ext cx="3746257" cy="3812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National libraries</a:t>
            </a:r>
          </a:p>
          <a:p>
            <a:r>
              <a:rPr lang="en-GB"/>
              <a:t>Academic libraries</a:t>
            </a:r>
          </a:p>
          <a:p>
            <a:r>
              <a:rPr lang="en-GB"/>
              <a:t>Public libraries</a:t>
            </a:r>
          </a:p>
          <a:p>
            <a:r>
              <a:rPr lang="en-GB"/>
              <a:t>Community libraries</a:t>
            </a:r>
          </a:p>
          <a:p>
            <a:r>
              <a:rPr lang="en-GB"/>
              <a:t>School libraries</a:t>
            </a:r>
          </a:p>
          <a:p>
            <a:r>
              <a:rPr lang="en-GB"/>
              <a:t>Other libraries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014A58BF-D21B-4566-82F4-3CFAD9DA755F}"/>
              </a:ext>
            </a:extLst>
          </p:cNvPr>
          <p:cNvSpPr txBox="1">
            <a:spLocks/>
          </p:cNvSpPr>
          <p:nvPr/>
        </p:nvSpPr>
        <p:spPr>
          <a:xfrm>
            <a:off x="7484880" y="1830371"/>
            <a:ext cx="3911215" cy="611171"/>
          </a:xfrm>
          <a:prstGeom prst="rect">
            <a:avLst/>
          </a:prstGeom>
          <a:solidFill>
            <a:srgbClr val="85B046"/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>
                <a:solidFill>
                  <a:schemeClr val="bg1"/>
                </a:solidFill>
                <a:latin typeface="Century Gothic" panose="020B0502020202020204" pitchFamily="34" charset="0"/>
              </a:rPr>
              <a:t>METRICS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1CAB3A34-DFCC-4046-B1B4-1E4CC71C7E1A}"/>
              </a:ext>
            </a:extLst>
          </p:cNvPr>
          <p:cNvSpPr txBox="1">
            <a:spLocks/>
          </p:cNvSpPr>
          <p:nvPr/>
        </p:nvSpPr>
        <p:spPr>
          <a:xfrm>
            <a:off x="7484882" y="2526384"/>
            <a:ext cx="3911214" cy="3812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Number of libraries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Libraries with Internet access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Staff (FTE)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Volunteers (headcount)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Registered Users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Physical Visits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Physical Loans</a:t>
            </a:r>
          </a:p>
          <a:p>
            <a:pPr>
              <a:spcBef>
                <a:spcPts val="500"/>
              </a:spcBef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Electronic Loans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042805-D24F-46F4-9226-3C2CE27A9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6" y="1830371"/>
            <a:ext cx="2877766" cy="4508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22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DC9AE-D120-4EE4-B7A2-A0054796924A}"/>
              </a:ext>
            </a:extLst>
          </p:cNvPr>
          <p:cNvSpPr/>
          <p:nvPr/>
        </p:nvSpPr>
        <p:spPr>
          <a:xfrm>
            <a:off x="0" y="0"/>
            <a:ext cx="12192000" cy="1478152"/>
          </a:xfrm>
          <a:prstGeom prst="rect">
            <a:avLst/>
          </a:pr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F2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491D4-38AA-4F53-ADA0-BD64664426F9}"/>
              </a:ext>
            </a:extLst>
          </p:cNvPr>
          <p:cNvSpPr/>
          <p:nvPr/>
        </p:nvSpPr>
        <p:spPr>
          <a:xfrm>
            <a:off x="381000" y="260531"/>
            <a:ext cx="10107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Century Gothic" panose="020B0502020202020204" pitchFamily="34" charset="0"/>
              </a:rPr>
              <a:t>Data collection in partnership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EB579CE-0153-464D-BF92-6DA96CADB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16327"/>
              </p:ext>
            </p:extLst>
          </p:nvPr>
        </p:nvGraphicFramePr>
        <p:xfrm>
          <a:off x="5305161" y="1631769"/>
          <a:ext cx="6803569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097C7C8-44F8-4547-96BC-2BE274375C1C}"/>
              </a:ext>
            </a:extLst>
          </p:cNvPr>
          <p:cNvSpPr txBox="1">
            <a:spLocks/>
          </p:cNvSpPr>
          <p:nvPr/>
        </p:nvSpPr>
        <p:spPr>
          <a:xfrm>
            <a:off x="563602" y="2154247"/>
            <a:ext cx="3928155" cy="1478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>
                <a:solidFill>
                  <a:srgbClr val="85B046"/>
                </a:solidFill>
                <a:latin typeface="Century Gothic" panose="020B0502020202020204" pitchFamily="34" charset="0"/>
              </a:rPr>
              <a:t>LMW Data partners</a:t>
            </a:r>
          </a:p>
          <a:p>
            <a:pPr marL="0" indent="0" algn="ctr">
              <a:buNone/>
            </a:pPr>
            <a:r>
              <a:rPr lang="en-GB" sz="2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collate data at the national level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6AE21B43-7D21-49FF-BEB9-410A2F99300A}"/>
              </a:ext>
            </a:extLst>
          </p:cNvPr>
          <p:cNvSpPr txBox="1">
            <a:spLocks/>
          </p:cNvSpPr>
          <p:nvPr/>
        </p:nvSpPr>
        <p:spPr>
          <a:xfrm>
            <a:off x="563602" y="3775659"/>
            <a:ext cx="3928155" cy="2299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National library associations</a:t>
            </a:r>
          </a:p>
          <a:p>
            <a:pPr marL="174625" indent="-174625"/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National libraries</a:t>
            </a:r>
          </a:p>
          <a:p>
            <a:pPr marL="174625" indent="-174625"/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Other libraries</a:t>
            </a:r>
          </a:p>
          <a:p>
            <a:pPr marL="174625" indent="-174625"/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Other library support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23332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432C2C35E524BBCBE1C71073C9E53" ma:contentTypeVersion="8" ma:contentTypeDescription="Create a new document." ma:contentTypeScope="" ma:versionID="d3a8f28c02babec0c56de45279a0b3d6">
  <xsd:schema xmlns:xsd="http://www.w3.org/2001/XMLSchema" xmlns:xs="http://www.w3.org/2001/XMLSchema" xmlns:p="http://schemas.microsoft.com/office/2006/metadata/properties" xmlns:ns2="fee85f62-17b2-4b44-9097-03f497e8a129" xmlns:ns3="df8a0da2-ff54-4192-93a1-a6c8f5e0ea9b" targetNamespace="http://schemas.microsoft.com/office/2006/metadata/properties" ma:root="true" ma:fieldsID="f02feb10a6cc61ef9c9d9a7c26abb3a6" ns2:_="" ns3:_="">
    <xsd:import namespace="fee85f62-17b2-4b44-9097-03f497e8a129"/>
    <xsd:import namespace="df8a0da2-ff54-4192-93a1-a6c8f5e0e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85f62-17b2-4b44-9097-03f497e8a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a0da2-ff54-4192-93a1-a6c8f5e0e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EED6B0-6ADD-4143-9BB3-40B04F5EC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85f62-17b2-4b44-9097-03f497e8a129"/>
    <ds:schemaRef ds:uri="df8a0da2-ff54-4192-93a1-a6c8f5e0e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06A14A-8FB3-4526-B9BF-F6349B3678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39211-3990-490E-B922-A60CE87738DC}">
  <ds:schemaRefs>
    <ds:schemaRef ds:uri="http://schemas.microsoft.com/office/2006/documentManagement/types"/>
    <ds:schemaRef ds:uri="http://purl.org/dc/elements/1.1/"/>
    <ds:schemaRef ds:uri="df8a0da2-ff54-4192-93a1-a6c8f5e0ea9b"/>
    <ds:schemaRef ds:uri="fee85f62-17b2-4b44-9097-03f497e8a12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988</Words>
  <Application>Microsoft Office PowerPoint</Application>
  <PresentationFormat>Widescreen</PresentationFormat>
  <Paragraphs>230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Franklin Gothic Book</vt:lpstr>
      <vt:lpstr>Office Theme</vt:lpstr>
      <vt:lpstr>PowerPoint Presentation</vt:lpstr>
      <vt:lpstr>Webinar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IFLA Webinar: Library Map of the World: What's going on and how to engage?</dc:title>
  <dc:creator>Kristine Paberza</dc:creator>
  <cp:lastModifiedBy>Violeta Bertolini</cp:lastModifiedBy>
  <cp:revision>6</cp:revision>
  <dcterms:modified xsi:type="dcterms:W3CDTF">2018-08-13T09:35:50Z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0x0101000B7432C2C35E524BBCBE1C71073C9E53</vt:lpwstr>
  </property>
</Properties>
</file>