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223296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75e5e6d71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75e5e6d7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75e5e6d71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975e5e6d71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975e5e6d71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975e5e6d71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75e5e6d71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75e5e6d7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75e5e6d71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75e5e6d7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75e5e6d71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75e5e6d7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75e5e6d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75e5e6d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75e5e6d71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75e5e6d7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75e5e6d7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975e5e6d7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75e5e6d71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75e5e6d7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975e5e6d71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975e5e6d7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975e5e6d7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975e5e6d7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75e5e6d71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75e5e6d7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75e5e6d71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75e5e6d7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587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Applying Universal Design in American Public Libraries</a:t>
            </a:r>
            <a:endParaRPr/>
          </a:p>
        </p:txBody>
      </p:sp>
      <p:sp>
        <p:nvSpPr>
          <p:cNvPr id="55" name="Google Shape;55;p13"/>
          <p:cNvSpPr txBox="1">
            <a:spLocks noGrp="1"/>
          </p:cNvSpPr>
          <p:nvPr>
            <p:ph type="subTitle" idx="1"/>
          </p:nvPr>
        </p:nvSpPr>
        <p:spPr>
          <a:xfrm>
            <a:off x="311700" y="2376925"/>
            <a:ext cx="8520600" cy="114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Renee Grassi, Dakota County Library</a:t>
            </a:r>
            <a:endParaRPr/>
          </a:p>
          <a:p>
            <a:pPr marL="0" lvl="0" indent="0" algn="ctr" rtl="0">
              <a:spcBef>
                <a:spcPts val="0"/>
              </a:spcBef>
              <a:spcAft>
                <a:spcPts val="0"/>
              </a:spcAft>
              <a:buNone/>
            </a:pPr>
            <a:r>
              <a:rPr lang="en"/>
              <a:t>Minnesota, U.S.A.</a:t>
            </a:r>
            <a:endParaRPr/>
          </a:p>
        </p:txBody>
      </p:sp>
      <p:pic>
        <p:nvPicPr>
          <p:cNvPr id="56" name="Google Shape;56;p13" descr="International Federation of Library Associations and Institutions logo" title="logo"/>
          <p:cNvPicPr preferRelativeResize="0"/>
          <p:nvPr/>
        </p:nvPicPr>
        <p:blipFill>
          <a:blip r:embed="rId3">
            <a:alphaModFix/>
          </a:blip>
          <a:stretch>
            <a:fillRect/>
          </a:stretch>
        </p:blipFill>
        <p:spPr>
          <a:xfrm>
            <a:off x="2022213" y="3519621"/>
            <a:ext cx="5099574" cy="1326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11700" y="555600"/>
            <a:ext cx="67605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900"/>
              <a:t>Storytelling in ASL</a:t>
            </a:r>
            <a:endParaRPr sz="4900"/>
          </a:p>
        </p:txBody>
      </p:sp>
      <p:pic>
        <p:nvPicPr>
          <p:cNvPr id="110" name="Google Shape;110;p22" descr="ASL Celebration storyteller Matt Meinhardt is signing a story with children and adults in the audience watching. Behind him is a large projector screen projecting scanned colored illustrations of the story he is telling. The story is a baseball themed story, and Matt is photographed signing the umpire's line &quot;You're out!&quot;" title="ASL Storytelling"/>
          <p:cNvPicPr preferRelativeResize="0"/>
          <p:nvPr/>
        </p:nvPicPr>
        <p:blipFill>
          <a:blip r:embed="rId3">
            <a:alphaModFix/>
          </a:blip>
          <a:stretch>
            <a:fillRect/>
          </a:stretch>
        </p:blipFill>
        <p:spPr>
          <a:xfrm>
            <a:off x="2220400" y="1355125"/>
            <a:ext cx="4703197" cy="352739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311700" y="555600"/>
            <a:ext cx="67605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900"/>
              <a:t>Kids making crafts</a:t>
            </a:r>
            <a:endParaRPr sz="4900"/>
          </a:p>
        </p:txBody>
      </p:sp>
      <p:pic>
        <p:nvPicPr>
          <p:cNvPr id="116" name="Google Shape;116;p23" descr="Two young children, older girl and younger boy, proudly displaying the craft they made during American Sign Language Celebration program. Girl smiles brightly towards camera and signs the letter A standing for her name craft, which spells Aria. Boy holds his name craft,  which spells Mathias." title="Children holding crafts"/>
          <p:cNvPicPr preferRelativeResize="0"/>
          <p:nvPr/>
        </p:nvPicPr>
        <p:blipFill>
          <a:blip r:embed="rId3">
            <a:alphaModFix/>
          </a:blip>
          <a:stretch>
            <a:fillRect/>
          </a:stretch>
        </p:blipFill>
        <p:spPr>
          <a:xfrm>
            <a:off x="2874050" y="1362475"/>
            <a:ext cx="3527402" cy="352740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311700" y="555600"/>
            <a:ext cx="67605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900"/>
              <a:t>Craft Stations</a:t>
            </a:r>
            <a:endParaRPr sz="4900"/>
          </a:p>
        </p:txBody>
      </p:sp>
      <p:pic>
        <p:nvPicPr>
          <p:cNvPr id="122" name="Google Shape;122;p24" descr="Photograph of another craft station setup. A sample of the craft is on display, which is a book entitled &quot;My favorite sports.&quot; A sign is on display with directions that read &quot;Create an ASL flipbook.&quot; In the foreground, there is a list of directions written out to follow along and create the book. There is also a stack of pieces of paper that can be used to create the book with different photos of different  balls representing different sports, such as baseball, soccer ball, football, tennis ball, bowling ball, and basketball. " title="Create an ASL flipbook "/>
          <p:cNvPicPr preferRelativeResize="0"/>
          <p:nvPr/>
        </p:nvPicPr>
        <p:blipFill>
          <a:blip r:embed="rId3">
            <a:alphaModFix/>
          </a:blip>
          <a:stretch>
            <a:fillRect/>
          </a:stretch>
        </p:blipFill>
        <p:spPr>
          <a:xfrm rot="-5400000">
            <a:off x="4623850" y="908450"/>
            <a:ext cx="4703197" cy="3527398"/>
          </a:xfrm>
          <a:prstGeom prst="rect">
            <a:avLst/>
          </a:prstGeom>
          <a:noFill/>
          <a:ln>
            <a:noFill/>
          </a:ln>
          <a:effectLst>
            <a:outerShdw blurRad="57150" dist="19050" dir="5400000" algn="bl" rotWithShape="0">
              <a:srgbClr val="000000">
                <a:alpha val="50000"/>
              </a:srgbClr>
            </a:outerShdw>
          </a:effectLst>
        </p:spPr>
      </p:pic>
      <p:pic>
        <p:nvPicPr>
          <p:cNvPr id="123" name="Google Shape;123;p24" descr="Two small hands are shown making a craft. The craft is a nameplate with different colored pieces of construction paper and small individually cut out letters of the alphabet and the fingerspelling that coincides with each letter. The two small hands are shown spelling the name Mathias." title="Craft station"/>
          <p:cNvPicPr preferRelativeResize="0"/>
          <p:nvPr/>
        </p:nvPicPr>
        <p:blipFill>
          <a:blip r:embed="rId4">
            <a:alphaModFix/>
          </a:blip>
          <a:stretch>
            <a:fillRect/>
          </a:stretch>
        </p:blipFill>
        <p:spPr>
          <a:xfrm rot="-5400000">
            <a:off x="509414" y="1842637"/>
            <a:ext cx="3635549" cy="272667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11700" y="153425"/>
            <a:ext cx="8652900" cy="86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900"/>
              <a:t>Lessons learned</a:t>
            </a:r>
            <a:endParaRPr sz="4900"/>
          </a:p>
        </p:txBody>
      </p:sp>
      <p:sp>
        <p:nvSpPr>
          <p:cNvPr id="129" name="Google Shape;129;p25"/>
          <p:cNvSpPr txBox="1">
            <a:spLocks noGrp="1"/>
          </p:cNvSpPr>
          <p:nvPr>
            <p:ph type="body" idx="1"/>
          </p:nvPr>
        </p:nvSpPr>
        <p:spPr>
          <a:xfrm>
            <a:off x="311700" y="1826525"/>
            <a:ext cx="8389800" cy="29394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AutoNum type="arabicPeriod"/>
            </a:pPr>
            <a:r>
              <a:rPr lang="en" sz="2900"/>
              <a:t>Co-create programs whenever possible</a:t>
            </a:r>
            <a:endParaRPr sz="2900"/>
          </a:p>
          <a:p>
            <a:pPr marL="457200" lvl="0" indent="-412750" algn="l" rtl="0">
              <a:spcBef>
                <a:spcPts val="0"/>
              </a:spcBef>
              <a:spcAft>
                <a:spcPts val="0"/>
              </a:spcAft>
              <a:buSzPts val="2900"/>
              <a:buAutoNum type="arabicPeriod"/>
            </a:pPr>
            <a:r>
              <a:rPr lang="en" sz="2900"/>
              <a:t>Set aside additional time during planning stage</a:t>
            </a:r>
            <a:endParaRPr sz="2900"/>
          </a:p>
          <a:p>
            <a:pPr marL="457200" lvl="0" indent="-412750" algn="l" rtl="0">
              <a:spcBef>
                <a:spcPts val="0"/>
              </a:spcBef>
              <a:spcAft>
                <a:spcPts val="0"/>
              </a:spcAft>
              <a:buSzPts val="2900"/>
              <a:buAutoNum type="arabicPeriod"/>
            </a:pPr>
            <a:r>
              <a:rPr lang="en" sz="2900"/>
              <a:t>Don’t be afraid to innovate </a:t>
            </a:r>
            <a:endParaRPr sz="2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311700" y="153425"/>
            <a:ext cx="8520600" cy="86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900"/>
              <a:t>Advice for public libraries</a:t>
            </a:r>
            <a:endParaRPr sz="4900"/>
          </a:p>
        </p:txBody>
      </p:sp>
      <p:sp>
        <p:nvSpPr>
          <p:cNvPr id="135" name="Google Shape;135;p26"/>
          <p:cNvSpPr txBox="1">
            <a:spLocks noGrp="1"/>
          </p:cNvSpPr>
          <p:nvPr>
            <p:ph type="body" idx="1"/>
          </p:nvPr>
        </p:nvSpPr>
        <p:spPr>
          <a:xfrm>
            <a:off x="311700" y="1600050"/>
            <a:ext cx="8353500" cy="33996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Learn how other libraries are applying Universal Design to programs and services </a:t>
            </a:r>
            <a:endParaRPr sz="2900"/>
          </a:p>
          <a:p>
            <a:pPr marL="457200" lvl="0" indent="-412750" algn="l" rtl="0">
              <a:spcBef>
                <a:spcPts val="0"/>
              </a:spcBef>
              <a:spcAft>
                <a:spcPts val="0"/>
              </a:spcAft>
              <a:buSzPts val="2900"/>
              <a:buChar char="●"/>
            </a:pPr>
            <a:r>
              <a:rPr lang="en" sz="2900"/>
              <a:t>Advocate for your colleagues to learn about Universal Design at your organization</a:t>
            </a:r>
            <a:endParaRPr sz="2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ctrTitle"/>
          </p:nvPr>
        </p:nvSpPr>
        <p:spPr>
          <a:xfrm>
            <a:off x="3338900" y="1091175"/>
            <a:ext cx="5834400" cy="144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800"/>
              <a:t>Thank you!</a:t>
            </a:r>
            <a:endParaRPr sz="6800"/>
          </a:p>
        </p:txBody>
      </p:sp>
      <p:sp>
        <p:nvSpPr>
          <p:cNvPr id="141" name="Google Shape;141;p27"/>
          <p:cNvSpPr txBox="1">
            <a:spLocks noGrp="1"/>
          </p:cNvSpPr>
          <p:nvPr>
            <p:ph type="subTitle" idx="1"/>
          </p:nvPr>
        </p:nvSpPr>
        <p:spPr>
          <a:xfrm>
            <a:off x="311700" y="3755350"/>
            <a:ext cx="8520600" cy="105628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Renee Grassi, Dakota County Library</a:t>
            </a:r>
          </a:p>
          <a:p>
            <a:pPr marL="0" lvl="0" indent="0" algn="ctr" rtl="0">
              <a:spcBef>
                <a:spcPts val="0"/>
              </a:spcBef>
              <a:spcAft>
                <a:spcPts val="0"/>
              </a:spcAft>
              <a:buNone/>
            </a:pPr>
            <a:r>
              <a:rPr lang="en" sz="2400" dirty="0">
                <a:hlinkClick r:id="rId3"/>
              </a:rPr>
              <a:t>Visit Renee’s website</a:t>
            </a:r>
            <a:endParaRPr sz="2400" dirty="0"/>
          </a:p>
        </p:txBody>
      </p:sp>
      <p:pic>
        <p:nvPicPr>
          <p:cNvPr id="142" name="Google Shape;142;p27" descr="Portrait photograph of presenter, Renee Grassi smiling at the camera wearing a crisp yellow jacket over a horizontal striped dress" title="portrait photograph of Renee Grassi"/>
          <p:cNvPicPr preferRelativeResize="0"/>
          <p:nvPr/>
        </p:nvPicPr>
        <p:blipFill>
          <a:blip r:embed="rId4">
            <a:alphaModFix/>
          </a:blip>
          <a:stretch>
            <a:fillRect/>
          </a:stretch>
        </p:blipFill>
        <p:spPr>
          <a:xfrm>
            <a:off x="481175" y="188925"/>
            <a:ext cx="3003850" cy="32508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372600"/>
            <a:ext cx="2808000" cy="93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900"/>
              <a:t>Agenda</a:t>
            </a:r>
            <a:endParaRPr sz="4900"/>
          </a:p>
        </p:txBody>
      </p:sp>
      <p:sp>
        <p:nvSpPr>
          <p:cNvPr id="62" name="Google Shape;62;p14"/>
          <p:cNvSpPr txBox="1">
            <a:spLocks noGrp="1"/>
          </p:cNvSpPr>
          <p:nvPr>
            <p:ph type="body" idx="1"/>
          </p:nvPr>
        </p:nvSpPr>
        <p:spPr>
          <a:xfrm>
            <a:off x="311700" y="1286466"/>
            <a:ext cx="8623800" cy="3856934"/>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AutoNum type="arabicPeriod"/>
            </a:pPr>
            <a:r>
              <a:rPr lang="en" sz="2900" dirty="0"/>
              <a:t>Advantages of Universal Design for public libraries</a:t>
            </a:r>
            <a:endParaRPr sz="2900" dirty="0"/>
          </a:p>
          <a:p>
            <a:pPr marL="457200" lvl="0" indent="-412750" algn="l" rtl="0">
              <a:spcBef>
                <a:spcPts val="0"/>
              </a:spcBef>
              <a:spcAft>
                <a:spcPts val="0"/>
              </a:spcAft>
              <a:buSzPts val="2900"/>
              <a:buAutoNum type="arabicPeriod"/>
            </a:pPr>
            <a:r>
              <a:rPr lang="en" sz="2900" dirty="0"/>
              <a:t>My Library: Dakota County Library</a:t>
            </a:r>
            <a:endParaRPr sz="2900" dirty="0"/>
          </a:p>
          <a:p>
            <a:pPr marL="457200" lvl="0" indent="-412750" algn="l" rtl="0">
              <a:spcBef>
                <a:spcPts val="0"/>
              </a:spcBef>
              <a:spcAft>
                <a:spcPts val="0"/>
              </a:spcAft>
              <a:buSzPts val="2900"/>
              <a:buAutoNum type="arabicPeriod"/>
            </a:pPr>
            <a:r>
              <a:rPr lang="en" sz="2900" dirty="0"/>
              <a:t>Universal Design in practice</a:t>
            </a:r>
            <a:endParaRPr sz="2900" dirty="0"/>
          </a:p>
          <a:p>
            <a:pPr marL="457200" lvl="0" indent="-412750" algn="l" rtl="0">
              <a:spcBef>
                <a:spcPts val="0"/>
              </a:spcBef>
              <a:spcAft>
                <a:spcPts val="0"/>
              </a:spcAft>
              <a:buSzPts val="2900"/>
              <a:buAutoNum type="arabicPeriod"/>
            </a:pPr>
            <a:r>
              <a:rPr lang="en" sz="2900" dirty="0"/>
              <a:t>Lessons Learned</a:t>
            </a:r>
            <a:endParaRPr sz="2900" dirty="0"/>
          </a:p>
          <a:p>
            <a:pPr marL="457200" lvl="0" indent="-412750" algn="l" rtl="0">
              <a:spcBef>
                <a:spcPts val="0"/>
              </a:spcBef>
              <a:spcAft>
                <a:spcPts val="0"/>
              </a:spcAft>
              <a:buSzPts val="2900"/>
              <a:buAutoNum type="arabicPeriod"/>
            </a:pPr>
            <a:r>
              <a:rPr lang="en" sz="2900" dirty="0"/>
              <a:t>Advice for public libraries applying Universal Design </a:t>
            </a:r>
            <a:endParaRPr sz="2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40925" y="614800"/>
            <a:ext cx="8236500" cy="1194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200"/>
              <a:t>Advantages of Universal Design for public libraries</a:t>
            </a:r>
            <a:endParaRPr sz="4200"/>
          </a:p>
        </p:txBody>
      </p:sp>
      <p:sp>
        <p:nvSpPr>
          <p:cNvPr id="68" name="Google Shape;68;p15"/>
          <p:cNvSpPr txBox="1">
            <a:spLocks noGrp="1"/>
          </p:cNvSpPr>
          <p:nvPr>
            <p:ph type="body" idx="1"/>
          </p:nvPr>
        </p:nvSpPr>
        <p:spPr>
          <a:xfrm>
            <a:off x="159300" y="1914200"/>
            <a:ext cx="8832300" cy="3229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800"/>
              <a:t>Fulfills mission of American public libraries</a:t>
            </a:r>
            <a:endParaRPr sz="2800"/>
          </a:p>
          <a:p>
            <a:pPr marL="457200" lvl="0" indent="-406400" algn="l" rtl="0">
              <a:spcBef>
                <a:spcPts val="0"/>
              </a:spcBef>
              <a:spcAft>
                <a:spcPts val="0"/>
              </a:spcAft>
              <a:buSzPts val="2800"/>
              <a:buChar char="●"/>
            </a:pPr>
            <a:r>
              <a:rPr lang="en" sz="2800"/>
              <a:t>Can be applied to any project or service area by all levels of staff</a:t>
            </a:r>
            <a:endParaRPr sz="2800"/>
          </a:p>
          <a:p>
            <a:pPr marL="457200" lvl="0" indent="-406400" algn="l" rtl="0">
              <a:spcBef>
                <a:spcPts val="0"/>
              </a:spcBef>
              <a:spcAft>
                <a:spcPts val="0"/>
              </a:spcAft>
              <a:buSzPts val="2800"/>
              <a:buChar char="●"/>
            </a:pPr>
            <a:r>
              <a:rPr lang="en" sz="2800"/>
              <a:t>Supports and celebrates diversity in community</a:t>
            </a:r>
            <a:endParaRPr sz="2800"/>
          </a:p>
          <a:p>
            <a:pPr marL="457200" lvl="0" indent="-406400" algn="l" rtl="0">
              <a:spcBef>
                <a:spcPts val="0"/>
              </a:spcBef>
              <a:spcAft>
                <a:spcPts val="0"/>
              </a:spcAft>
              <a:buSzPts val="2800"/>
              <a:buChar char="●"/>
            </a:pPr>
            <a:r>
              <a:rPr lang="en" sz="2800"/>
              <a:t>Promotes independent use and participation</a:t>
            </a:r>
            <a:endParaRPr sz="2800"/>
          </a:p>
          <a:p>
            <a:pPr marL="457200" lvl="0" indent="-406400" algn="l" rtl="0">
              <a:spcBef>
                <a:spcPts val="0"/>
              </a:spcBef>
              <a:spcAft>
                <a:spcPts val="0"/>
              </a:spcAft>
              <a:buSzPts val="2800"/>
              <a:buChar char="●"/>
            </a:pPr>
            <a:r>
              <a:rPr lang="en" sz="2800"/>
              <a:t>Integral part of on-going equity and inclusion work </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372600"/>
            <a:ext cx="8784300" cy="93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Dakota County Library</a:t>
            </a:r>
            <a:endParaRPr sz="4400" dirty="0"/>
          </a:p>
        </p:txBody>
      </p:sp>
      <p:sp>
        <p:nvSpPr>
          <p:cNvPr id="74" name="Google Shape;74;p16"/>
          <p:cNvSpPr txBox="1">
            <a:spLocks noGrp="1"/>
          </p:cNvSpPr>
          <p:nvPr>
            <p:ph type="body" idx="1"/>
          </p:nvPr>
        </p:nvSpPr>
        <p:spPr>
          <a:xfrm>
            <a:off x="311700" y="1389600"/>
            <a:ext cx="8623800" cy="3753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County public library system located Southeast of Minneapolis-Saint Paul, Minnesota, U.S.A.</a:t>
            </a:r>
            <a:endParaRPr sz="2400"/>
          </a:p>
          <a:p>
            <a:pPr marL="457200" lvl="0" indent="-381000" algn="l" rtl="0">
              <a:spcBef>
                <a:spcPts val="0"/>
              </a:spcBef>
              <a:spcAft>
                <a:spcPts val="0"/>
              </a:spcAft>
              <a:buSzPts val="2400"/>
              <a:buChar char="●"/>
            </a:pPr>
            <a:r>
              <a:rPr lang="en" sz="2400"/>
              <a:t>Population: 420,000 people</a:t>
            </a:r>
            <a:endParaRPr sz="2400"/>
          </a:p>
          <a:p>
            <a:pPr marL="457200" lvl="0" indent="-381000" algn="l" rtl="0">
              <a:spcBef>
                <a:spcPts val="0"/>
              </a:spcBef>
              <a:spcAft>
                <a:spcPts val="0"/>
              </a:spcAft>
              <a:buSzPts val="2400"/>
              <a:buChar char="●"/>
            </a:pPr>
            <a:r>
              <a:rPr lang="en" sz="2400"/>
              <a:t>Geography: one third rural, suburban, and urban</a:t>
            </a:r>
            <a:endParaRPr sz="2400"/>
          </a:p>
          <a:p>
            <a:pPr marL="457200" lvl="0" indent="-381000" algn="l" rtl="0">
              <a:spcBef>
                <a:spcPts val="0"/>
              </a:spcBef>
              <a:spcAft>
                <a:spcPts val="0"/>
              </a:spcAft>
              <a:buSzPts val="2400"/>
              <a:buChar char="●"/>
            </a:pPr>
            <a:r>
              <a:rPr lang="en" sz="2400"/>
              <a:t>9 library buildings</a:t>
            </a:r>
            <a:endParaRPr sz="2400"/>
          </a:p>
          <a:p>
            <a:pPr marL="457200" lvl="0" indent="-381000" algn="l" rtl="0">
              <a:spcBef>
                <a:spcPts val="0"/>
              </a:spcBef>
              <a:spcAft>
                <a:spcPts val="0"/>
              </a:spcAft>
              <a:buSzPts val="2400"/>
              <a:buChar char="●"/>
            </a:pPr>
            <a:r>
              <a:rPr lang="en" sz="2400"/>
              <a:t>11 school districts</a:t>
            </a:r>
            <a:endParaRPr sz="2400"/>
          </a:p>
          <a:p>
            <a:pPr marL="457200" lvl="0" indent="-381000" algn="l" rtl="0">
              <a:spcBef>
                <a:spcPts val="0"/>
              </a:spcBef>
              <a:spcAft>
                <a:spcPts val="0"/>
              </a:spcAft>
              <a:buSzPts val="2400"/>
              <a:buChar char="●"/>
            </a:pPr>
            <a:r>
              <a:rPr lang="en" sz="2400"/>
              <a:t>Budget: $13.8 million USD</a:t>
            </a:r>
            <a:endParaRPr sz="2400"/>
          </a:p>
          <a:p>
            <a:pPr marL="457200" lvl="0" indent="-381000" algn="l" rtl="0">
              <a:spcBef>
                <a:spcPts val="0"/>
              </a:spcBef>
              <a:spcAft>
                <a:spcPts val="0"/>
              </a:spcAft>
              <a:buSzPts val="2400"/>
              <a:buChar char="●"/>
            </a:pPr>
            <a:r>
              <a:rPr lang="en" sz="2400"/>
              <a:t>Full-Time Equivalent: 130</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31050" y="343375"/>
            <a:ext cx="8307000" cy="30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a:t>Universal Design in practice: Dakota County Library’s American Sign Language Celebration</a:t>
            </a:r>
            <a:endParaRPr sz="4200"/>
          </a:p>
        </p:txBody>
      </p:sp>
      <p:pic>
        <p:nvPicPr>
          <p:cNvPr id="80" name="Google Shape;80;p17" descr="black and white silhouette image of two hands with extended fingers making the sign in American Sign Language that stands for American Sign Language interpretation " title="ASL logo"/>
          <p:cNvPicPr preferRelativeResize="0"/>
          <p:nvPr/>
        </p:nvPicPr>
        <p:blipFill>
          <a:blip r:embed="rId3">
            <a:alphaModFix/>
          </a:blip>
          <a:stretch>
            <a:fillRect/>
          </a:stretch>
        </p:blipFill>
        <p:spPr>
          <a:xfrm>
            <a:off x="3552297" y="3063174"/>
            <a:ext cx="2039398" cy="1731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175350"/>
            <a:ext cx="8520600" cy="84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900"/>
              <a:t>Program overview</a:t>
            </a:r>
            <a:endParaRPr sz="4900"/>
          </a:p>
        </p:txBody>
      </p:sp>
      <p:sp>
        <p:nvSpPr>
          <p:cNvPr id="86" name="Google Shape;86;p18"/>
          <p:cNvSpPr txBox="1">
            <a:spLocks noGrp="1"/>
          </p:cNvSpPr>
          <p:nvPr>
            <p:ph type="body" idx="1"/>
          </p:nvPr>
        </p:nvSpPr>
        <p:spPr>
          <a:xfrm>
            <a:off x="311700" y="1293175"/>
            <a:ext cx="8520600" cy="35655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en" sz="2500"/>
              <a:t>All are Welcome: American Sign Language Celebration</a:t>
            </a:r>
            <a:endParaRPr sz="2500"/>
          </a:p>
          <a:p>
            <a:pPr marL="457200" lvl="0" indent="-387350" algn="l" rtl="0">
              <a:spcBef>
                <a:spcPts val="0"/>
              </a:spcBef>
              <a:spcAft>
                <a:spcPts val="0"/>
              </a:spcAft>
              <a:buSzPts val="2500"/>
              <a:buChar char="●"/>
            </a:pPr>
            <a:r>
              <a:rPr lang="en" sz="2500"/>
              <a:t>For all ages and abilities</a:t>
            </a:r>
            <a:endParaRPr sz="2500"/>
          </a:p>
          <a:p>
            <a:pPr marL="457200" lvl="0" indent="-387350" algn="l" rtl="0">
              <a:spcBef>
                <a:spcPts val="0"/>
              </a:spcBef>
              <a:spcAft>
                <a:spcPts val="0"/>
              </a:spcAft>
              <a:buSzPts val="2500"/>
              <a:buChar char="●"/>
            </a:pPr>
            <a:r>
              <a:rPr lang="en" sz="2500"/>
              <a:t>Explore Deaf culture and learn American Sign Language (ASL) through stories, games and crafts</a:t>
            </a:r>
            <a:endParaRPr sz="2500"/>
          </a:p>
          <a:p>
            <a:pPr marL="457200" lvl="0" indent="-387350" algn="l" rtl="0">
              <a:spcBef>
                <a:spcPts val="0"/>
              </a:spcBef>
              <a:spcAft>
                <a:spcPts val="0"/>
              </a:spcAft>
              <a:buSzPts val="2500"/>
              <a:buChar char="●"/>
            </a:pPr>
            <a:r>
              <a:rPr lang="en" sz="2500"/>
              <a:t>Stories read in ASL by Matt Meinhardt from Metro Deaf School and voice narration and interpretation provided by American Sign Language Interpreting Services</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146125"/>
            <a:ext cx="8520600" cy="87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900" dirty="0"/>
              <a:t>Program content</a:t>
            </a:r>
            <a:endParaRPr sz="4900" dirty="0"/>
          </a:p>
        </p:txBody>
      </p:sp>
      <p:sp>
        <p:nvSpPr>
          <p:cNvPr id="92" name="Google Shape;92;p19"/>
          <p:cNvSpPr txBox="1">
            <a:spLocks noGrp="1"/>
          </p:cNvSpPr>
          <p:nvPr>
            <p:ph type="body" idx="1"/>
          </p:nvPr>
        </p:nvSpPr>
        <p:spPr>
          <a:xfrm>
            <a:off x="311700" y="1285875"/>
            <a:ext cx="8520600" cy="36165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en" sz="2500"/>
              <a:t>Resources from Dakota County Library, the Minnesota State Academy for the Deaf and MN Resource Libraries available</a:t>
            </a:r>
            <a:endParaRPr sz="2500"/>
          </a:p>
          <a:p>
            <a:pPr marL="457200" lvl="0" indent="-387350" algn="l" rtl="0">
              <a:spcBef>
                <a:spcPts val="0"/>
              </a:spcBef>
              <a:spcAft>
                <a:spcPts val="0"/>
              </a:spcAft>
              <a:buSzPts val="2500"/>
              <a:buChar char="●"/>
            </a:pPr>
            <a:r>
              <a:rPr lang="en" sz="2500"/>
              <a:t>Activity stations included button making, craft making, book on display, and light refreshments</a:t>
            </a:r>
            <a:endParaRPr sz="2500"/>
          </a:p>
          <a:p>
            <a:pPr marL="457200" lvl="0" indent="-387350" algn="l" rtl="0">
              <a:spcBef>
                <a:spcPts val="0"/>
              </a:spcBef>
              <a:spcAft>
                <a:spcPts val="0"/>
              </a:spcAft>
              <a:buSzPts val="2500"/>
              <a:buChar char="●"/>
            </a:pPr>
            <a:r>
              <a:rPr lang="en" sz="2500"/>
              <a:t>Funded by Minnesota Department of Human Services Innovations Grant for Disability Services </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153425"/>
            <a:ext cx="8520600" cy="86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900"/>
              <a:t>Applying Universal Design </a:t>
            </a:r>
            <a:endParaRPr sz="4900"/>
          </a:p>
        </p:txBody>
      </p:sp>
      <p:sp>
        <p:nvSpPr>
          <p:cNvPr id="98" name="Google Shape;98;p20"/>
          <p:cNvSpPr txBox="1">
            <a:spLocks noGrp="1"/>
          </p:cNvSpPr>
          <p:nvPr>
            <p:ph type="body" idx="1"/>
          </p:nvPr>
        </p:nvSpPr>
        <p:spPr>
          <a:xfrm>
            <a:off x="311700" y="1168975"/>
            <a:ext cx="8652900" cy="3806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Co-created by both hearing and Deaf individuals</a:t>
            </a:r>
            <a:endParaRPr sz="2400"/>
          </a:p>
          <a:p>
            <a:pPr marL="457200" lvl="0" indent="-381000" algn="l" rtl="0">
              <a:spcBef>
                <a:spcPts val="0"/>
              </a:spcBef>
              <a:spcAft>
                <a:spcPts val="0"/>
              </a:spcAft>
              <a:buSzPts val="2400"/>
              <a:buChar char="●"/>
            </a:pPr>
            <a:r>
              <a:rPr lang="en" sz="2400"/>
              <a:t>Welcomed Deaf, Hard of Hearing, and Hearing to program experience </a:t>
            </a:r>
            <a:endParaRPr sz="2400"/>
          </a:p>
          <a:p>
            <a:pPr marL="457200" lvl="0" indent="-381000" algn="l" rtl="0">
              <a:spcBef>
                <a:spcPts val="0"/>
              </a:spcBef>
              <a:spcAft>
                <a:spcPts val="0"/>
              </a:spcAft>
              <a:buSzPts val="2400"/>
              <a:buChar char="●"/>
            </a:pPr>
            <a:r>
              <a:rPr lang="en" sz="2400"/>
              <a:t>Re-arranged furniture in library and program room for improved sightlines and open-concept layout</a:t>
            </a:r>
            <a:endParaRPr sz="2400"/>
          </a:p>
          <a:p>
            <a:pPr marL="457200" lvl="0" indent="-381000" algn="l" rtl="0">
              <a:spcBef>
                <a:spcPts val="0"/>
              </a:spcBef>
              <a:spcAft>
                <a:spcPts val="0"/>
              </a:spcAft>
              <a:buSzPts val="2400"/>
              <a:buChar char="●"/>
            </a:pPr>
            <a:r>
              <a:rPr lang="en" sz="2400"/>
              <a:t>Designed program support documents and in-building signage with text and visuals</a:t>
            </a:r>
            <a:endParaRPr sz="2400"/>
          </a:p>
          <a:p>
            <a:pPr marL="457200" lvl="0" indent="-381000" algn="l" rtl="0">
              <a:spcBef>
                <a:spcPts val="0"/>
              </a:spcBef>
              <a:spcAft>
                <a:spcPts val="0"/>
              </a:spcAft>
              <a:buSzPts val="2400"/>
              <a:buChar char="●"/>
            </a:pPr>
            <a:r>
              <a:rPr lang="en" sz="2400"/>
              <a:t>Co-created script for </a:t>
            </a:r>
            <a:r>
              <a:rPr lang="en" sz="2400" u="sng">
                <a:solidFill>
                  <a:schemeClr val="hlink"/>
                </a:solidFill>
                <a:hlinkClick r:id="rId3"/>
              </a:rPr>
              <a:t>promotional video</a:t>
            </a:r>
            <a:r>
              <a:rPr lang="en" sz="2400"/>
              <a:t> utilizing American Sign Language, captioning, and voiceover</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153425"/>
            <a:ext cx="8520600" cy="86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900" dirty="0"/>
              <a:t>Universal Design for Learning</a:t>
            </a:r>
            <a:endParaRPr sz="4900" dirty="0"/>
          </a:p>
        </p:txBody>
      </p:sp>
      <p:sp>
        <p:nvSpPr>
          <p:cNvPr id="104" name="Google Shape;104;p21"/>
          <p:cNvSpPr txBox="1">
            <a:spLocks noGrp="1"/>
          </p:cNvSpPr>
          <p:nvPr>
            <p:ph type="body" idx="1"/>
          </p:nvPr>
        </p:nvSpPr>
        <p:spPr>
          <a:xfrm>
            <a:off x="311700" y="1307800"/>
            <a:ext cx="8520600" cy="3691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Activities open to all age groups and abilities </a:t>
            </a:r>
            <a:endParaRPr sz="2400"/>
          </a:p>
          <a:p>
            <a:pPr marL="457200" lvl="0" indent="-381000" algn="l" rtl="0">
              <a:spcBef>
                <a:spcPts val="0"/>
              </a:spcBef>
              <a:spcAft>
                <a:spcPts val="0"/>
              </a:spcAft>
              <a:buSzPts val="2400"/>
              <a:buChar char="●"/>
            </a:pPr>
            <a:r>
              <a:rPr lang="en" sz="2400"/>
              <a:t>Provided choice in group activities</a:t>
            </a:r>
            <a:endParaRPr sz="2400"/>
          </a:p>
          <a:p>
            <a:pPr marL="457200" lvl="0" indent="-381000" algn="l" rtl="0">
              <a:spcBef>
                <a:spcPts val="0"/>
              </a:spcBef>
              <a:spcAft>
                <a:spcPts val="0"/>
              </a:spcAft>
              <a:buSzPts val="2400"/>
              <a:buChar char="●"/>
            </a:pPr>
            <a:r>
              <a:rPr lang="en" sz="2400"/>
              <a:t>Program content incorporated multi-sensory learning opportunities</a:t>
            </a:r>
            <a:endParaRPr sz="2400"/>
          </a:p>
          <a:p>
            <a:pPr marL="914400" lvl="1" indent="-381000" algn="l" rtl="0">
              <a:spcBef>
                <a:spcPts val="0"/>
              </a:spcBef>
              <a:spcAft>
                <a:spcPts val="0"/>
              </a:spcAft>
              <a:buSzPts val="2400"/>
              <a:buChar char="○"/>
            </a:pPr>
            <a:r>
              <a:rPr lang="en" sz="2400"/>
              <a:t>Kinesthetic</a:t>
            </a:r>
            <a:endParaRPr sz="2400"/>
          </a:p>
          <a:p>
            <a:pPr marL="914400" lvl="1" indent="-381000" algn="l" rtl="0">
              <a:spcBef>
                <a:spcPts val="0"/>
              </a:spcBef>
              <a:spcAft>
                <a:spcPts val="0"/>
              </a:spcAft>
              <a:buSzPts val="2400"/>
              <a:buChar char="○"/>
            </a:pPr>
            <a:r>
              <a:rPr lang="en" sz="2400"/>
              <a:t>Tactile </a:t>
            </a:r>
            <a:endParaRPr sz="2400"/>
          </a:p>
          <a:p>
            <a:pPr marL="914400" lvl="1" indent="-381000" algn="l" rtl="0">
              <a:spcBef>
                <a:spcPts val="0"/>
              </a:spcBef>
              <a:spcAft>
                <a:spcPts val="0"/>
              </a:spcAft>
              <a:buSzPts val="2400"/>
              <a:buChar char="○"/>
            </a:pPr>
            <a:r>
              <a:rPr lang="en" sz="2400"/>
              <a:t>Visual </a:t>
            </a:r>
            <a:endParaRPr sz="2400"/>
          </a:p>
          <a:p>
            <a:pPr marL="914400" lvl="1" indent="-381000" algn="l" rtl="0">
              <a:spcBef>
                <a:spcPts val="0"/>
              </a:spcBef>
              <a:spcAft>
                <a:spcPts val="0"/>
              </a:spcAft>
              <a:buSzPts val="2400"/>
              <a:buChar char="○"/>
            </a:pPr>
            <a:r>
              <a:rPr lang="en" sz="2400"/>
              <a:t>Auditory</a:t>
            </a:r>
            <a:endParaRPr sz="24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413</Words>
  <Application>Microsoft Office PowerPoint</Application>
  <PresentationFormat>On-screen Show (16:9)</PresentationFormat>
  <Paragraphs>60</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Simple Light</vt:lpstr>
      <vt:lpstr>Applying Universal Design in American Public Libraries</vt:lpstr>
      <vt:lpstr>Agenda</vt:lpstr>
      <vt:lpstr>Advantages of Universal Design for public libraries</vt:lpstr>
      <vt:lpstr>Dakota County Library</vt:lpstr>
      <vt:lpstr>Universal Design in practice: Dakota County Library’s American Sign Language Celebration</vt:lpstr>
      <vt:lpstr>Program overview</vt:lpstr>
      <vt:lpstr>Program content</vt:lpstr>
      <vt:lpstr>Applying Universal Design </vt:lpstr>
      <vt:lpstr>Universal Design for Learning</vt:lpstr>
      <vt:lpstr>Storytelling in ASL</vt:lpstr>
      <vt:lpstr>Kids making crafts</vt:lpstr>
      <vt:lpstr>Craft Stations</vt:lpstr>
      <vt:lpstr>Lessons learned</vt:lpstr>
      <vt:lpstr>Advice for public libraries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Universal Design in American Public Libraries</dc:title>
  <dc:creator>Renee</dc:creator>
  <cp:lastModifiedBy>Janet Lee</cp:lastModifiedBy>
  <cp:revision>4</cp:revision>
  <dcterms:modified xsi:type="dcterms:W3CDTF">2020-09-14T16:11:16Z</dcterms:modified>
</cp:coreProperties>
</file>